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26FEA-D565-4B08-860C-7D18266AF716}" type="datetimeFigureOut">
              <a:rPr lang="en-US" smtClean="0"/>
              <a:t>4/24/2018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16705-12AA-4558-9D00-E5615C6E407C}" type="slidenum">
              <a:rPr lang="en-US" smtClean="0"/>
              <a:t>‹#›</a:t>
            </a:fld>
            <a:endParaRPr lang="en-US"/>
          </a:p>
        </p:txBody>
      </p:sp>
    </p:spTree>
    <p:extLst>
      <p:ext uri="{BB962C8B-B14F-4D97-AF65-F5344CB8AC3E}">
        <p14:creationId xmlns:p14="http://schemas.microsoft.com/office/powerpoint/2010/main" val="421099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xmlns="" id="{EE73BA44-9F89-41BC-944E-7253C298FF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xmlns="" id="{D81DAEE3-8A44-42BB-A5BC-0408DE3A2F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What is an earthquake?</a:t>
            </a:r>
          </a:p>
          <a:p>
            <a:pPr>
              <a:spcBef>
                <a:spcPct val="0"/>
              </a:spcBef>
            </a:pPr>
            <a:endParaRPr lang="en-US" altLang="en-US"/>
          </a:p>
          <a:p>
            <a:pPr>
              <a:spcBef>
                <a:spcPct val="0"/>
              </a:spcBef>
            </a:pPr>
            <a:r>
              <a:rPr lang="en-US" altLang="en-US"/>
              <a:t>An earthquake is a sudden, rapid shaking of the ground caused by the breaking and shifting of rock beneath the Earth's surface. This shaking can cause buildings and bridges to collapse; disrupt gas, electric, and phone service; and sometimes trigger landslides, avalanches, flash floods, fires, and huge, destructive ocean waves (tsunamis). Buildings with foundations resting on unconsolidated landfill, old waterways, or other unstable soil are most at risk. Buildings or trailers and manufactured homes not tied to a reinforced foundation anchored to the ground are also at risk since they can be shaken off their mountings during an earthquake. Earthquakes can occur at any time of the year.</a:t>
            </a:r>
          </a:p>
          <a:p>
            <a:pPr>
              <a:spcBef>
                <a:spcPct val="0"/>
              </a:spcBef>
            </a:pPr>
            <a:endParaRPr lang="en-US" altLang="en-US"/>
          </a:p>
        </p:txBody>
      </p:sp>
      <p:sp>
        <p:nvSpPr>
          <p:cNvPr id="5124" name="Slide Number Placeholder 3">
            <a:extLst>
              <a:ext uri="{FF2B5EF4-FFF2-40B4-BE49-F238E27FC236}">
                <a16:creationId xmlns:a16="http://schemas.microsoft.com/office/drawing/2014/main" xmlns="" id="{9AD4A4FF-1C90-40B9-A2D4-52566ACB02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055C99-3E84-47C5-882B-81444C8AA32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472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xmlns="" id="{8C7FA46C-B206-4E2C-8ABC-6AE6FC72D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xmlns="" id="{B3F84D21-AFAD-41EA-9257-3C1FB1AA90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172" name="Slide Number Placeholder 3">
            <a:extLst>
              <a:ext uri="{FF2B5EF4-FFF2-40B4-BE49-F238E27FC236}">
                <a16:creationId xmlns:a16="http://schemas.microsoft.com/office/drawing/2014/main" xmlns="" id="{AA1D34A0-3102-4F0D-BEFF-63BF7BC2C6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1E3D64-193E-47DA-A91B-A170CCE9576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713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369F85ED-0B8B-4A71-B9A4-E30606963C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xmlns="" id="{3575ADD2-8ACE-481C-B376-630C143737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National Earthquake Information Center (NEIC) records an average of 20,000 earthquakes every year (about 50 a day) around the world. There are, however, millions of earthquakes estimated to occur every year that are too weak to be recorded. </a:t>
            </a:r>
          </a:p>
          <a:p>
            <a:pPr>
              <a:spcBef>
                <a:spcPct val="0"/>
              </a:spcBef>
            </a:pPr>
            <a:endParaRPr lang="en-US" altLang="en-US"/>
          </a:p>
          <a:p>
            <a:pPr>
              <a:spcBef>
                <a:spcPct val="0"/>
              </a:spcBef>
            </a:pPr>
            <a:r>
              <a:rPr lang="en-US" altLang="en-US"/>
              <a:t>The earth's surface consists of 20 constantly moving plates. The pressure increase from shifting plates can cause the crust to break. This break allows stress to be released as energy, which moves through the earth in the form of waves - earthquakes.</a:t>
            </a:r>
          </a:p>
          <a:p>
            <a:pPr>
              <a:spcBef>
                <a:spcPct val="0"/>
              </a:spcBef>
            </a:pPr>
            <a:endParaRPr lang="en-US" altLang="en-US"/>
          </a:p>
        </p:txBody>
      </p:sp>
      <p:sp>
        <p:nvSpPr>
          <p:cNvPr id="9220" name="Slide Number Placeholder 3">
            <a:extLst>
              <a:ext uri="{FF2B5EF4-FFF2-40B4-BE49-F238E27FC236}">
                <a16:creationId xmlns:a16="http://schemas.microsoft.com/office/drawing/2014/main" xmlns="" id="{57FB2AC6-9E82-462D-81EA-7C35EFDD9E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D2BE6F-BAA6-4035-842D-E78C65067F9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3933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xmlns="" id="{5A50B6BC-C4DA-4565-B143-7D569F178F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xmlns="" id="{87D405B4-2544-48BD-A063-EA3859527D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1268" name="Slide Number Placeholder 3">
            <a:extLst>
              <a:ext uri="{FF2B5EF4-FFF2-40B4-BE49-F238E27FC236}">
                <a16:creationId xmlns:a16="http://schemas.microsoft.com/office/drawing/2014/main" xmlns="" id="{B15EA80E-194F-459D-A1D3-7290216EDB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A56A96-F0A7-457F-88AD-8AF399BE6FC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670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EA52C4D9-AADC-48A3-8F70-1F04B8CA8C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xmlns="" id="{484FAE4A-0269-4D83-86DE-6488A6EFE8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 the aftermath of an earthquake, workers may be involved in a variety of response and recovery operations. The following are hazards that workers may encounter in assessing and/or cleaning up the damage to a worksite.</a:t>
            </a:r>
          </a:p>
          <a:p>
            <a:pPr>
              <a:spcBef>
                <a:spcPct val="0"/>
              </a:spcBef>
            </a:pPr>
            <a:endParaRPr lang="en-US" altLang="en-US"/>
          </a:p>
          <a:p>
            <a:pPr>
              <a:spcBef>
                <a:spcPct val="0"/>
              </a:spcBef>
            </a:pPr>
            <a:r>
              <a:rPr lang="en-US" altLang="en-US"/>
              <a:t>After shocks </a:t>
            </a:r>
          </a:p>
          <a:p>
            <a:pPr>
              <a:spcBef>
                <a:spcPct val="0"/>
              </a:spcBef>
            </a:pPr>
            <a:endParaRPr lang="en-US" altLang="en-US"/>
          </a:p>
          <a:p>
            <a:pPr>
              <a:spcBef>
                <a:spcPct val="0"/>
              </a:spcBef>
            </a:pPr>
            <a:r>
              <a:rPr lang="en-US" altLang="en-US"/>
              <a:t>Work in earthquake-impacted areas presents safety and health hazards that should be properly identified, evaluated, and controlled in a systematic manner to reduce or eliminate occupational safety and health risks to recovery and cleanup site workers. </a:t>
            </a:r>
          </a:p>
          <a:p>
            <a:pPr>
              <a:spcBef>
                <a:spcPct val="0"/>
              </a:spcBef>
            </a:pPr>
            <a:endParaRPr lang="en-US" altLang="en-US"/>
          </a:p>
          <a:p>
            <a:pPr>
              <a:spcBef>
                <a:spcPct val="0"/>
              </a:spcBef>
            </a:pPr>
            <a:r>
              <a:rPr lang="en-US" altLang="en-US"/>
              <a:t>Collapsed structures are a common result of earthquakes. </a:t>
            </a:r>
          </a:p>
        </p:txBody>
      </p:sp>
      <p:sp>
        <p:nvSpPr>
          <p:cNvPr id="13316" name="Slide Number Placeholder 3">
            <a:extLst>
              <a:ext uri="{FF2B5EF4-FFF2-40B4-BE49-F238E27FC236}">
                <a16:creationId xmlns:a16="http://schemas.microsoft.com/office/drawing/2014/main" xmlns="" id="{A0A92C97-ED8F-41CC-A253-6DDB726D81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96BB89-1978-4F6F-86B5-4877AE39C19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67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xmlns="" id="{D482F104-D728-47F7-AC86-52D2B1E8A5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14383FF7-6528-439E-BDAC-CA7B0504D3D8}"/>
              </a:ext>
            </a:extLst>
          </p:cNvPr>
          <p:cNvSpPr>
            <a:spLocks noGrp="1"/>
          </p:cNvSpPr>
          <p:nvPr>
            <p:ph type="body" idx="1"/>
          </p:nvPr>
        </p:nvSpPr>
        <p:spPr/>
        <p:txBody>
          <a:bodyPr/>
          <a:lstStyle/>
          <a:p>
            <a:pPr fontAlgn="auto">
              <a:spcBef>
                <a:spcPts val="0"/>
              </a:spcBef>
              <a:spcAft>
                <a:spcPts val="0"/>
              </a:spcAft>
              <a:defRPr/>
            </a:pPr>
            <a:r>
              <a:rPr lang="en-US" dirty="0"/>
              <a:t>Collapsed structures are a common result of earthquakes. </a:t>
            </a:r>
          </a:p>
          <a:p>
            <a:pPr fontAlgn="auto">
              <a:spcBef>
                <a:spcPts val="0"/>
              </a:spcBef>
              <a:spcAft>
                <a:spcPts val="0"/>
              </a:spcAft>
              <a:defRPr/>
            </a:pPr>
            <a:endParaRPr lang="en-US" dirty="0"/>
          </a:p>
          <a:p>
            <a:pPr fontAlgn="auto">
              <a:spcBef>
                <a:spcPts val="0"/>
              </a:spcBef>
              <a:spcAft>
                <a:spcPts val="0"/>
              </a:spcAft>
              <a:defRPr/>
            </a:pPr>
            <a:r>
              <a:rPr lang="en-US" dirty="0"/>
              <a:t>The following hazards should be considered in order to protect workers preparing to enter a collapsed structure: </a:t>
            </a:r>
          </a:p>
          <a:p>
            <a:pPr marL="171450" indent="-171450" fontAlgn="auto">
              <a:spcBef>
                <a:spcPts val="0"/>
              </a:spcBef>
              <a:spcAft>
                <a:spcPts val="0"/>
              </a:spcAft>
              <a:buFont typeface="Arial" panose="020B0604020202020204" pitchFamily="34" charset="0"/>
              <a:buChar char="•"/>
              <a:defRPr/>
            </a:pPr>
            <a:r>
              <a:rPr lang="en-US" dirty="0"/>
              <a:t>Water system breaks that may flood basement areas</a:t>
            </a:r>
          </a:p>
          <a:p>
            <a:pPr marL="171450" indent="-171450" fontAlgn="auto">
              <a:spcBef>
                <a:spcPts val="0"/>
              </a:spcBef>
              <a:spcAft>
                <a:spcPts val="0"/>
              </a:spcAft>
              <a:buFont typeface="Arial" panose="020B0604020202020204" pitchFamily="34" charset="0"/>
              <a:buChar char="•"/>
              <a:defRPr/>
            </a:pPr>
            <a:r>
              <a:rPr lang="en-US" dirty="0"/>
              <a:t>Exposure to pathogens from sanitary sewer system breaks</a:t>
            </a:r>
          </a:p>
          <a:p>
            <a:pPr marL="171450" indent="-171450" fontAlgn="auto">
              <a:spcBef>
                <a:spcPts val="0"/>
              </a:spcBef>
              <a:spcAft>
                <a:spcPts val="0"/>
              </a:spcAft>
              <a:buFont typeface="Arial" panose="020B0604020202020204" pitchFamily="34" charset="0"/>
              <a:buChar char="•"/>
              <a:defRPr/>
            </a:pPr>
            <a:r>
              <a:rPr lang="en-US" dirty="0"/>
              <a:t>Exposed and energized electrical wiring</a:t>
            </a:r>
          </a:p>
          <a:p>
            <a:pPr marL="171450" indent="-171450" fontAlgn="auto">
              <a:spcBef>
                <a:spcPts val="0"/>
              </a:spcBef>
              <a:spcAft>
                <a:spcPts val="0"/>
              </a:spcAft>
              <a:buFont typeface="Arial" panose="020B0604020202020204" pitchFamily="34" charset="0"/>
              <a:buChar char="•"/>
              <a:defRPr/>
            </a:pPr>
            <a:r>
              <a:rPr lang="en-US" dirty="0"/>
              <a:t>Exposure to airborne smoke and dust (asbestos, silica, etc.)</a:t>
            </a:r>
          </a:p>
          <a:p>
            <a:pPr marL="171450" indent="-171450" fontAlgn="auto">
              <a:spcBef>
                <a:spcPts val="0"/>
              </a:spcBef>
              <a:spcAft>
                <a:spcPts val="0"/>
              </a:spcAft>
              <a:buFont typeface="Arial" panose="020B0604020202020204" pitchFamily="34" charset="0"/>
              <a:buChar char="•"/>
              <a:defRPr/>
            </a:pPr>
            <a:r>
              <a:rPr lang="en-US" dirty="0"/>
              <a:t>Exposure to </a:t>
            </a:r>
            <a:r>
              <a:rPr lang="en-US" dirty="0" err="1"/>
              <a:t>bloodborne</a:t>
            </a:r>
            <a:r>
              <a:rPr lang="en-US" dirty="0"/>
              <a:t> pathogens</a:t>
            </a:r>
          </a:p>
          <a:p>
            <a:pPr marL="171450" indent="-171450" fontAlgn="auto">
              <a:spcBef>
                <a:spcPts val="0"/>
              </a:spcBef>
              <a:spcAft>
                <a:spcPts val="0"/>
              </a:spcAft>
              <a:buFont typeface="Arial" panose="020B0604020202020204" pitchFamily="34" charset="0"/>
              <a:buChar char="•"/>
              <a:defRPr/>
            </a:pPr>
            <a:r>
              <a:rPr lang="en-US" dirty="0"/>
              <a:t>Exposure to hazardous materials (ammonia, battery acid, leaking fuel, etc.)</a:t>
            </a:r>
          </a:p>
          <a:p>
            <a:pPr marL="171450" indent="-171450" fontAlgn="auto">
              <a:spcBef>
                <a:spcPts val="0"/>
              </a:spcBef>
              <a:spcAft>
                <a:spcPts val="0"/>
              </a:spcAft>
              <a:buFont typeface="Arial" panose="020B0604020202020204" pitchFamily="34" charset="0"/>
              <a:buChar char="•"/>
              <a:defRPr/>
            </a:pPr>
            <a:r>
              <a:rPr lang="en-US" dirty="0"/>
              <a:t>Natural gas leaks creating flammable and toxic environments</a:t>
            </a:r>
          </a:p>
          <a:p>
            <a:pPr marL="171450" indent="-171450" fontAlgn="auto">
              <a:spcBef>
                <a:spcPts val="0"/>
              </a:spcBef>
              <a:spcAft>
                <a:spcPts val="0"/>
              </a:spcAft>
              <a:buFont typeface="Arial" panose="020B0604020202020204" pitchFamily="34" charset="0"/>
              <a:buChar char="•"/>
              <a:defRPr/>
            </a:pPr>
            <a:r>
              <a:rPr lang="en-US" dirty="0"/>
              <a:t>Structural instability</a:t>
            </a:r>
          </a:p>
          <a:p>
            <a:pPr marL="171450" indent="-171450" fontAlgn="auto">
              <a:spcBef>
                <a:spcPts val="0"/>
              </a:spcBef>
              <a:spcAft>
                <a:spcPts val="0"/>
              </a:spcAft>
              <a:buFont typeface="Arial" panose="020B0604020202020204" pitchFamily="34" charset="0"/>
              <a:buChar char="•"/>
              <a:defRPr/>
            </a:pPr>
            <a:r>
              <a:rPr lang="en-US" dirty="0"/>
              <a:t>Insufficient oxygen</a:t>
            </a:r>
          </a:p>
          <a:p>
            <a:pPr marL="171450" indent="-171450" fontAlgn="auto">
              <a:spcBef>
                <a:spcPts val="0"/>
              </a:spcBef>
              <a:spcAft>
                <a:spcPts val="0"/>
              </a:spcAft>
              <a:buFont typeface="Arial" panose="020B0604020202020204" pitchFamily="34" charset="0"/>
              <a:buChar char="•"/>
              <a:defRPr/>
            </a:pPr>
            <a:r>
              <a:rPr lang="en-US" dirty="0"/>
              <a:t>Confined spaces</a:t>
            </a:r>
          </a:p>
          <a:p>
            <a:pPr marL="171450" indent="-171450" fontAlgn="auto">
              <a:spcBef>
                <a:spcPts val="0"/>
              </a:spcBef>
              <a:spcAft>
                <a:spcPts val="0"/>
              </a:spcAft>
              <a:buFont typeface="Arial" panose="020B0604020202020204" pitchFamily="34" charset="0"/>
              <a:buChar char="•"/>
              <a:defRPr/>
            </a:pPr>
            <a:r>
              <a:rPr lang="en-US" dirty="0"/>
              <a:t>Slip, trip or fall hazards from holes, protruding rebar, etc.</a:t>
            </a:r>
          </a:p>
          <a:p>
            <a:pPr marL="171450" indent="-171450" fontAlgn="auto">
              <a:spcBef>
                <a:spcPts val="0"/>
              </a:spcBef>
              <a:spcAft>
                <a:spcPts val="0"/>
              </a:spcAft>
              <a:buFont typeface="Arial" panose="020B0604020202020204" pitchFamily="34" charset="0"/>
              <a:buChar char="•"/>
              <a:defRPr/>
            </a:pPr>
            <a:r>
              <a:rPr lang="en-US" dirty="0"/>
              <a:t>Struck-by hazards from falling objects</a:t>
            </a:r>
          </a:p>
          <a:p>
            <a:pPr marL="171450" indent="-171450" fontAlgn="auto">
              <a:spcBef>
                <a:spcPts val="0"/>
              </a:spcBef>
              <a:spcAft>
                <a:spcPts val="0"/>
              </a:spcAft>
              <a:buFont typeface="Arial" panose="020B0604020202020204" pitchFamily="34" charset="0"/>
              <a:buChar char="•"/>
              <a:defRPr/>
            </a:pPr>
            <a:r>
              <a:rPr lang="en-US" dirty="0"/>
              <a:t>Fire</a:t>
            </a:r>
          </a:p>
          <a:p>
            <a:pPr marL="171450" indent="-171450" fontAlgn="auto">
              <a:spcBef>
                <a:spcPts val="0"/>
              </a:spcBef>
              <a:spcAft>
                <a:spcPts val="0"/>
              </a:spcAft>
              <a:buFont typeface="Arial" panose="020B0604020202020204" pitchFamily="34" charset="0"/>
              <a:buChar char="•"/>
              <a:defRPr/>
            </a:pPr>
            <a:r>
              <a:rPr lang="en-US" dirty="0"/>
              <a:t>Struck by heavy equipment such as cranes or excavators</a:t>
            </a:r>
          </a:p>
          <a:p>
            <a:pPr marL="171450" indent="-171450" fontAlgn="auto">
              <a:spcBef>
                <a:spcPts val="0"/>
              </a:spcBef>
              <a:spcAft>
                <a:spcPts val="0"/>
              </a:spcAft>
              <a:buFont typeface="Arial" panose="020B0604020202020204" pitchFamily="34" charset="0"/>
              <a:buChar char="•"/>
              <a:defRPr/>
            </a:pPr>
            <a:r>
              <a:rPr lang="en-US" dirty="0"/>
              <a:t>Sharp objects such as glass and debris</a:t>
            </a:r>
          </a:p>
          <a:p>
            <a:pPr marL="171450" indent="-171450" fontAlgn="auto">
              <a:spcBef>
                <a:spcPts val="0"/>
              </a:spcBef>
              <a:spcAft>
                <a:spcPts val="0"/>
              </a:spcAft>
              <a:buFont typeface="Arial" panose="020B0604020202020204" pitchFamily="34" charset="0"/>
              <a:buChar char="•"/>
              <a:defRPr/>
            </a:pPr>
            <a:r>
              <a:rPr lang="en-US" dirty="0"/>
              <a:t>Secondary collapse from aftershock, vibration and explosions</a:t>
            </a:r>
          </a:p>
          <a:p>
            <a:pPr marL="171450" indent="-171450" fontAlgn="auto">
              <a:spcBef>
                <a:spcPts val="0"/>
              </a:spcBef>
              <a:spcAft>
                <a:spcPts val="0"/>
              </a:spcAft>
              <a:buFont typeface="Arial" panose="020B0604020202020204" pitchFamily="34" charset="0"/>
              <a:buChar char="•"/>
              <a:defRPr/>
            </a:pPr>
            <a:r>
              <a:rPr lang="en-US" dirty="0"/>
              <a:t>Unfamiliar surroundings</a:t>
            </a:r>
          </a:p>
          <a:p>
            <a:pPr marL="171450" indent="-171450" fontAlgn="auto">
              <a:spcBef>
                <a:spcPts val="0"/>
              </a:spcBef>
              <a:spcAft>
                <a:spcPts val="0"/>
              </a:spcAft>
              <a:buFont typeface="Arial" panose="020B0604020202020204" pitchFamily="34" charset="0"/>
              <a:buChar char="•"/>
              <a:defRPr/>
            </a:pPr>
            <a:r>
              <a:rPr lang="en-US" dirty="0"/>
              <a:t>Adverse weather conditions</a:t>
            </a:r>
          </a:p>
          <a:p>
            <a:pPr marL="171450" indent="-171450" fontAlgn="auto">
              <a:spcBef>
                <a:spcPts val="0"/>
              </a:spcBef>
              <a:spcAft>
                <a:spcPts val="0"/>
              </a:spcAft>
              <a:buFont typeface="Arial" panose="020B0604020202020204" pitchFamily="34" charset="0"/>
              <a:buChar char="•"/>
              <a:defRPr/>
            </a:pPr>
            <a:r>
              <a:rPr lang="en-US" dirty="0"/>
              <a:t>Noise from equipment (generators/heavy machines)</a:t>
            </a:r>
          </a:p>
          <a:p>
            <a:pPr marL="171450" indent="-171450" fontAlgn="auto">
              <a:spcBef>
                <a:spcPts val="0"/>
              </a:spcBef>
              <a:spcAft>
                <a:spcPts val="0"/>
              </a:spcAft>
              <a:buFont typeface="Arial" panose="020B0604020202020204" pitchFamily="34" charset="0"/>
              <a:buChar char="•"/>
              <a:defRPr/>
            </a:pPr>
            <a:r>
              <a:rPr lang="en-US" dirty="0"/>
              <a:t>Workplace violence from robbing and looting</a:t>
            </a:r>
          </a:p>
        </p:txBody>
      </p:sp>
      <p:sp>
        <p:nvSpPr>
          <p:cNvPr id="15364" name="Slide Number Placeholder 3">
            <a:extLst>
              <a:ext uri="{FF2B5EF4-FFF2-40B4-BE49-F238E27FC236}">
                <a16:creationId xmlns:a16="http://schemas.microsoft.com/office/drawing/2014/main" xmlns="" id="{DA9D6E55-5432-4773-B5ED-6E363A1FE2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3096ED-2CD5-4F64-9957-702EF2CB0B4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236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xmlns="" id="{9FF0B31D-E654-42B6-9063-CD71E6FE5C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xmlns="" id="{7A6E11E0-F770-4FE5-B217-D6401756485B}"/>
              </a:ext>
            </a:extLst>
          </p:cNvPr>
          <p:cNvSpPr>
            <a:spLocks noGrp="1"/>
          </p:cNvSpPr>
          <p:nvPr>
            <p:ph type="body" idx="1"/>
          </p:nvPr>
        </p:nvSpPr>
        <p:spPr/>
        <p:txBody>
          <a:bodyPr/>
          <a:lstStyle/>
          <a:p>
            <a:pPr fontAlgn="auto">
              <a:spcBef>
                <a:spcPts val="0"/>
              </a:spcBef>
              <a:spcAft>
                <a:spcPts val="0"/>
              </a:spcAft>
              <a:defRPr/>
            </a:pPr>
            <a:r>
              <a:rPr lang="en-US" dirty="0"/>
              <a:t>The following hazards should be considered in order to protect workers during demolition: </a:t>
            </a:r>
          </a:p>
          <a:p>
            <a:pPr marL="171450" indent="-171450" fontAlgn="auto">
              <a:spcBef>
                <a:spcPts val="0"/>
              </a:spcBef>
              <a:spcAft>
                <a:spcPts val="0"/>
              </a:spcAft>
              <a:buFont typeface="Arial" panose="020B0604020202020204" pitchFamily="34" charset="0"/>
              <a:buChar char="•"/>
              <a:defRPr/>
            </a:pPr>
            <a:r>
              <a:rPr lang="en-US" dirty="0"/>
              <a:t>Water system breaks that may flood basement areas</a:t>
            </a:r>
          </a:p>
          <a:p>
            <a:pPr marL="171450" indent="-171450" fontAlgn="auto">
              <a:spcBef>
                <a:spcPts val="0"/>
              </a:spcBef>
              <a:spcAft>
                <a:spcPts val="0"/>
              </a:spcAft>
              <a:buFont typeface="Arial" panose="020B0604020202020204" pitchFamily="34" charset="0"/>
              <a:buChar char="•"/>
              <a:defRPr/>
            </a:pPr>
            <a:r>
              <a:rPr lang="en-US" dirty="0"/>
              <a:t>Exposure to pathogens from sanitary sewer system breaks</a:t>
            </a:r>
          </a:p>
          <a:p>
            <a:pPr marL="171450" indent="-171450" fontAlgn="auto">
              <a:spcBef>
                <a:spcPts val="0"/>
              </a:spcBef>
              <a:spcAft>
                <a:spcPts val="0"/>
              </a:spcAft>
              <a:buFont typeface="Arial" panose="020B0604020202020204" pitchFamily="34" charset="0"/>
              <a:buChar char="•"/>
              <a:defRPr/>
            </a:pPr>
            <a:r>
              <a:rPr lang="en-US" dirty="0"/>
              <a:t>Exposed and energized electrical wiring</a:t>
            </a:r>
          </a:p>
          <a:p>
            <a:pPr marL="171450" indent="-171450" fontAlgn="auto">
              <a:spcBef>
                <a:spcPts val="0"/>
              </a:spcBef>
              <a:spcAft>
                <a:spcPts val="0"/>
              </a:spcAft>
              <a:buFont typeface="Arial" panose="020B0604020202020204" pitchFamily="34" charset="0"/>
              <a:buChar char="•"/>
              <a:defRPr/>
            </a:pPr>
            <a:r>
              <a:rPr lang="en-US" dirty="0"/>
              <a:t>Exposure to airborne smoke and dust (asbestos, silica, etc.)</a:t>
            </a:r>
          </a:p>
          <a:p>
            <a:pPr marL="171450" indent="-171450" fontAlgn="auto">
              <a:spcBef>
                <a:spcPts val="0"/>
              </a:spcBef>
              <a:spcAft>
                <a:spcPts val="0"/>
              </a:spcAft>
              <a:buFont typeface="Arial" panose="020B0604020202020204" pitchFamily="34" charset="0"/>
              <a:buChar char="•"/>
              <a:defRPr/>
            </a:pPr>
            <a:r>
              <a:rPr lang="en-US" dirty="0"/>
              <a:t>Exposure to </a:t>
            </a:r>
            <a:r>
              <a:rPr lang="en-US" dirty="0" err="1"/>
              <a:t>bloodborne</a:t>
            </a:r>
            <a:r>
              <a:rPr lang="en-US" dirty="0"/>
              <a:t> pathogens</a:t>
            </a:r>
          </a:p>
          <a:p>
            <a:pPr marL="171450" indent="-171450" fontAlgn="auto">
              <a:spcBef>
                <a:spcPts val="0"/>
              </a:spcBef>
              <a:spcAft>
                <a:spcPts val="0"/>
              </a:spcAft>
              <a:buFont typeface="Arial" panose="020B0604020202020204" pitchFamily="34" charset="0"/>
              <a:buChar char="•"/>
              <a:defRPr/>
            </a:pPr>
            <a:r>
              <a:rPr lang="en-US" dirty="0"/>
              <a:t>Exposure to hazardous materials (ammonia, battery acid, leaking fuel, etc.)</a:t>
            </a:r>
          </a:p>
          <a:p>
            <a:pPr marL="171450" indent="-171450" fontAlgn="auto">
              <a:spcBef>
                <a:spcPts val="0"/>
              </a:spcBef>
              <a:spcAft>
                <a:spcPts val="0"/>
              </a:spcAft>
              <a:buFont typeface="Arial" panose="020B0604020202020204" pitchFamily="34" charset="0"/>
              <a:buChar char="•"/>
              <a:defRPr/>
            </a:pPr>
            <a:r>
              <a:rPr lang="en-US" dirty="0"/>
              <a:t>Natural gas leaks creating flammable and toxic environments</a:t>
            </a:r>
          </a:p>
          <a:p>
            <a:pPr marL="171450" indent="-171450" fontAlgn="auto">
              <a:spcBef>
                <a:spcPts val="0"/>
              </a:spcBef>
              <a:spcAft>
                <a:spcPts val="0"/>
              </a:spcAft>
              <a:buFont typeface="Arial" panose="020B0604020202020204" pitchFamily="34" charset="0"/>
              <a:buChar char="•"/>
              <a:defRPr/>
            </a:pPr>
            <a:r>
              <a:rPr lang="en-US" dirty="0"/>
              <a:t>Structural instability</a:t>
            </a:r>
          </a:p>
          <a:p>
            <a:pPr marL="171450" indent="-171450" fontAlgn="auto">
              <a:spcBef>
                <a:spcPts val="0"/>
              </a:spcBef>
              <a:spcAft>
                <a:spcPts val="0"/>
              </a:spcAft>
              <a:buFont typeface="Arial" panose="020B0604020202020204" pitchFamily="34" charset="0"/>
              <a:buChar char="•"/>
              <a:defRPr/>
            </a:pPr>
            <a:r>
              <a:rPr lang="en-US" dirty="0"/>
              <a:t>Insufficient oxygen</a:t>
            </a:r>
          </a:p>
          <a:p>
            <a:pPr marL="171450" indent="-171450" fontAlgn="auto">
              <a:spcBef>
                <a:spcPts val="0"/>
              </a:spcBef>
              <a:spcAft>
                <a:spcPts val="0"/>
              </a:spcAft>
              <a:buFont typeface="Arial" panose="020B0604020202020204" pitchFamily="34" charset="0"/>
              <a:buChar char="•"/>
              <a:defRPr/>
            </a:pPr>
            <a:r>
              <a:rPr lang="en-US" dirty="0"/>
              <a:t>Confined spaces</a:t>
            </a:r>
          </a:p>
          <a:p>
            <a:pPr marL="171450" indent="-171450" fontAlgn="auto">
              <a:spcBef>
                <a:spcPts val="0"/>
              </a:spcBef>
              <a:spcAft>
                <a:spcPts val="0"/>
              </a:spcAft>
              <a:buFont typeface="Arial" panose="020B0604020202020204" pitchFamily="34" charset="0"/>
              <a:buChar char="•"/>
              <a:defRPr/>
            </a:pPr>
            <a:r>
              <a:rPr lang="en-US" dirty="0"/>
              <a:t>Slip, trip or fall hazards from holes, protruding rebar, etc.</a:t>
            </a:r>
          </a:p>
          <a:p>
            <a:pPr marL="171450" indent="-171450" fontAlgn="auto">
              <a:spcBef>
                <a:spcPts val="0"/>
              </a:spcBef>
              <a:spcAft>
                <a:spcPts val="0"/>
              </a:spcAft>
              <a:buFont typeface="Arial" panose="020B0604020202020204" pitchFamily="34" charset="0"/>
              <a:buChar char="•"/>
              <a:defRPr/>
            </a:pPr>
            <a:r>
              <a:rPr lang="en-US" dirty="0"/>
              <a:t>Struck-by hazards from falling objects</a:t>
            </a:r>
          </a:p>
          <a:p>
            <a:pPr marL="171450" indent="-171450" fontAlgn="auto">
              <a:spcBef>
                <a:spcPts val="0"/>
              </a:spcBef>
              <a:spcAft>
                <a:spcPts val="0"/>
              </a:spcAft>
              <a:buFont typeface="Arial" panose="020B0604020202020204" pitchFamily="34" charset="0"/>
              <a:buChar char="•"/>
              <a:defRPr/>
            </a:pPr>
            <a:r>
              <a:rPr lang="en-US" dirty="0"/>
              <a:t>Fire</a:t>
            </a:r>
          </a:p>
          <a:p>
            <a:pPr marL="171450" indent="-171450" fontAlgn="auto">
              <a:spcBef>
                <a:spcPts val="0"/>
              </a:spcBef>
              <a:spcAft>
                <a:spcPts val="0"/>
              </a:spcAft>
              <a:buFont typeface="Arial" panose="020B0604020202020204" pitchFamily="34" charset="0"/>
              <a:buChar char="•"/>
              <a:defRPr/>
            </a:pPr>
            <a:r>
              <a:rPr lang="en-US" dirty="0"/>
              <a:t>Struck by heavy equipment such as cranes or excavators</a:t>
            </a:r>
          </a:p>
          <a:p>
            <a:pPr marL="171450" indent="-171450" fontAlgn="auto">
              <a:spcBef>
                <a:spcPts val="0"/>
              </a:spcBef>
              <a:spcAft>
                <a:spcPts val="0"/>
              </a:spcAft>
              <a:buFont typeface="Arial" panose="020B0604020202020204" pitchFamily="34" charset="0"/>
              <a:buChar char="•"/>
              <a:defRPr/>
            </a:pPr>
            <a:r>
              <a:rPr lang="en-US" dirty="0"/>
              <a:t>Sharp objects such as glass and debris</a:t>
            </a:r>
          </a:p>
          <a:p>
            <a:pPr marL="171450" indent="-171450" fontAlgn="auto">
              <a:spcBef>
                <a:spcPts val="0"/>
              </a:spcBef>
              <a:spcAft>
                <a:spcPts val="0"/>
              </a:spcAft>
              <a:buFont typeface="Arial" panose="020B0604020202020204" pitchFamily="34" charset="0"/>
              <a:buChar char="•"/>
              <a:defRPr/>
            </a:pPr>
            <a:r>
              <a:rPr lang="en-US" dirty="0"/>
              <a:t>Secondary collapse from aftershock, vibration and explosions</a:t>
            </a:r>
          </a:p>
          <a:p>
            <a:pPr marL="171450" indent="-171450" fontAlgn="auto">
              <a:spcBef>
                <a:spcPts val="0"/>
              </a:spcBef>
              <a:spcAft>
                <a:spcPts val="0"/>
              </a:spcAft>
              <a:buFont typeface="Arial" panose="020B0604020202020204" pitchFamily="34" charset="0"/>
              <a:buChar char="•"/>
              <a:defRPr/>
            </a:pPr>
            <a:r>
              <a:rPr lang="en-US" dirty="0"/>
              <a:t>Unfamiliar surroundings</a:t>
            </a:r>
          </a:p>
          <a:p>
            <a:pPr marL="171450" indent="-171450" fontAlgn="auto">
              <a:spcBef>
                <a:spcPts val="0"/>
              </a:spcBef>
              <a:spcAft>
                <a:spcPts val="0"/>
              </a:spcAft>
              <a:buFont typeface="Arial" panose="020B0604020202020204" pitchFamily="34" charset="0"/>
              <a:buChar char="•"/>
              <a:defRPr/>
            </a:pPr>
            <a:r>
              <a:rPr lang="en-US" dirty="0"/>
              <a:t>Adverse weather conditions</a:t>
            </a:r>
          </a:p>
          <a:p>
            <a:pPr marL="171450" indent="-171450" fontAlgn="auto">
              <a:spcBef>
                <a:spcPts val="0"/>
              </a:spcBef>
              <a:spcAft>
                <a:spcPts val="0"/>
              </a:spcAft>
              <a:buFont typeface="Arial" panose="020B0604020202020204" pitchFamily="34" charset="0"/>
              <a:buChar char="•"/>
              <a:defRPr/>
            </a:pPr>
            <a:r>
              <a:rPr lang="en-US" dirty="0"/>
              <a:t>Noise from equipment (generators/heavy machines)</a:t>
            </a:r>
          </a:p>
          <a:p>
            <a:pPr marL="171450" indent="-171450" fontAlgn="auto">
              <a:spcBef>
                <a:spcPts val="0"/>
              </a:spcBef>
              <a:spcAft>
                <a:spcPts val="0"/>
              </a:spcAft>
              <a:buFont typeface="Arial" panose="020B0604020202020204" pitchFamily="34" charset="0"/>
              <a:buChar char="•"/>
              <a:defRPr/>
            </a:pPr>
            <a:r>
              <a:rPr lang="en-US" dirty="0"/>
              <a:t>Workplace violence from robbing and looting</a:t>
            </a:r>
          </a:p>
        </p:txBody>
      </p:sp>
      <p:sp>
        <p:nvSpPr>
          <p:cNvPr id="17412" name="Slide Number Placeholder 3">
            <a:extLst>
              <a:ext uri="{FF2B5EF4-FFF2-40B4-BE49-F238E27FC236}">
                <a16:creationId xmlns:a16="http://schemas.microsoft.com/office/drawing/2014/main" xmlns="" id="{03262FC3-7B60-4D16-860E-0CB05BFD66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2DC1E96-2324-4B7B-AF26-3AD4912CD7D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0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84D1DB7C-507A-4497-8437-27931D73E0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xmlns="" id="{BBD3BB0B-DB17-4F27-90D4-C0D44B3C15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9460" name="Slide Number Placeholder 3">
            <a:extLst>
              <a:ext uri="{FF2B5EF4-FFF2-40B4-BE49-F238E27FC236}">
                <a16:creationId xmlns:a16="http://schemas.microsoft.com/office/drawing/2014/main" xmlns="" id="{CB3F4D74-81C6-4615-814E-85D3B145E8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4B4A6DA-812A-4A78-A754-D687223A2C6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125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F01734C2-2F6B-4D16-8055-D142C37C0C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xmlns="" id="{852C334E-C97A-4966-B8C4-9818D55212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2532" name="Slide Number Placeholder 3">
            <a:extLst>
              <a:ext uri="{FF2B5EF4-FFF2-40B4-BE49-F238E27FC236}">
                <a16:creationId xmlns:a16="http://schemas.microsoft.com/office/drawing/2014/main" xmlns="" id="{C0B3C826-B3A8-4A24-9E18-449D80AC30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6E004-E30B-4ED1-8CC4-0516355E00B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8069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4/24/2018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9919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0643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4/24/2018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7230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4/24/2018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54430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4/24/2018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2911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97810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86375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2699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4/24/2018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96994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327E3-7A52-47FB-8574-0CC4F946DEFD}"/>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83DA44B-AA38-40DA-A6DE-A8B9068F8630}"/>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3DE768-8F99-4534-8BDB-D6C87C54DD80}"/>
              </a:ext>
            </a:extLst>
          </p:cNvPr>
          <p:cNvSpPr>
            <a:spLocks noGrp="1"/>
          </p:cNvSpPr>
          <p:nvPr>
            <p:ph sz="half" idx="2"/>
          </p:nvPr>
        </p:nvSpPr>
        <p:spPr>
          <a:xfrm>
            <a:off x="6197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8280D80E-8398-4436-980F-FFB0B780FB8F}"/>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C5BF05E4-3CB2-4E2E-815C-861EC75D8D44}"/>
              </a:ext>
            </a:extLst>
          </p:cNvPr>
          <p:cNvSpPr>
            <a:spLocks noGrp="1"/>
          </p:cNvSpPr>
          <p:nvPr>
            <p:ph type="sldNum" sz="quarter" idx="11"/>
          </p:nvPr>
        </p:nvSpPr>
        <p:spPr>
          <a:xfrm>
            <a:off x="8737600" y="6248400"/>
            <a:ext cx="2844800" cy="457200"/>
          </a:xfrm>
        </p:spPr>
        <p:txBody>
          <a:bodyPr/>
          <a:lstStyle>
            <a:lvl1pPr>
              <a:defRPr/>
            </a:lvl1pPr>
          </a:lstStyle>
          <a:p>
            <a:fld id="{F731CA59-CE23-4375-969D-0EDB4F60C30B}" type="slidenum">
              <a:rPr lang="en-US" altLang="en-US"/>
              <a:pPr/>
              <a:t>‹#›</a:t>
            </a:fld>
            <a:endParaRPr lang="en-US" altLang="en-US"/>
          </a:p>
        </p:txBody>
      </p:sp>
      <p:sp>
        <p:nvSpPr>
          <p:cNvPr id="7" name="Date Placeholder 6">
            <a:extLst>
              <a:ext uri="{FF2B5EF4-FFF2-40B4-BE49-F238E27FC236}">
                <a16:creationId xmlns:a16="http://schemas.microsoft.com/office/drawing/2014/main" xmlns="" id="{9BB01DD5-323F-428F-BBC8-BFB788755FD5}"/>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1065721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3AA653-B77A-474A-979F-5FBF0A54185F}"/>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87947F2-D7EE-4F3E-9073-571AF08E1E65}"/>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C08E9B-5D63-4B71-A271-38756A15C42B}"/>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542AF4B4-315E-4BD0-8218-C726B1217E22}"/>
              </a:ext>
            </a:extLst>
          </p:cNvPr>
          <p:cNvSpPr>
            <a:spLocks noGrp="1"/>
          </p:cNvSpPr>
          <p:nvPr>
            <p:ph sz="quarter" idx="3"/>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xmlns="" id="{6C74A659-FBE4-4A2B-8808-6A19AFF76D65}"/>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24142A27-D463-4361-9D7B-2031E9FE9A8C}"/>
              </a:ext>
            </a:extLst>
          </p:cNvPr>
          <p:cNvSpPr>
            <a:spLocks noGrp="1"/>
          </p:cNvSpPr>
          <p:nvPr>
            <p:ph type="sldNum" sz="quarter" idx="11"/>
          </p:nvPr>
        </p:nvSpPr>
        <p:spPr>
          <a:xfrm>
            <a:off x="8737600" y="6248400"/>
            <a:ext cx="2844800" cy="457200"/>
          </a:xfrm>
        </p:spPr>
        <p:txBody>
          <a:bodyPr/>
          <a:lstStyle>
            <a:lvl1pPr>
              <a:defRPr/>
            </a:lvl1pPr>
          </a:lstStyle>
          <a:p>
            <a:fld id="{60D967F3-E6B7-4889-BA9A-DA4A1D3402A6}" type="slidenum">
              <a:rPr lang="en-US" altLang="en-US"/>
              <a:pPr/>
              <a:t>‹#›</a:t>
            </a:fld>
            <a:endParaRPr lang="en-US" altLang="en-US"/>
          </a:p>
        </p:txBody>
      </p:sp>
      <p:sp>
        <p:nvSpPr>
          <p:cNvPr id="8" name="Date Placeholder 7">
            <a:extLst>
              <a:ext uri="{FF2B5EF4-FFF2-40B4-BE49-F238E27FC236}">
                <a16:creationId xmlns:a16="http://schemas.microsoft.com/office/drawing/2014/main" xmlns="" id="{B81ED482-7F0A-444D-940C-C78B81AD5ED2}"/>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297870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29471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B1471-64E1-452C-8345-569BBECB6924}"/>
              </a:ext>
            </a:extLst>
          </p:cNvPr>
          <p:cNvSpPr>
            <a:spLocks noGrp="1"/>
          </p:cNvSpPr>
          <p:nvPr>
            <p:ph type="title" sz="quarter"/>
          </p:nvPr>
        </p:nvSpPr>
        <p:spPr>
          <a:xfrm>
            <a:off x="609600" y="4572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02ED15-9991-41D7-B68A-8348D24927E8}"/>
              </a:ext>
            </a:extLst>
          </p:cNvPr>
          <p:cNvSpPr>
            <a:spLocks noGrp="1"/>
          </p:cNvSpPr>
          <p:nvPr>
            <p:ph sz="quarter" idx="1"/>
          </p:nvPr>
        </p:nvSpPr>
        <p:spPr>
          <a:xfrm>
            <a:off x="609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ED2CB1-AC7C-48CB-96FD-BFB9E26E857E}"/>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xmlns="" id="{4AECFC4B-9E2C-4989-99CC-CE5D5D4E9154}"/>
              </a:ext>
            </a:extLst>
          </p:cNvPr>
          <p:cNvSpPr>
            <a:spLocks noGrp="1"/>
          </p:cNvSpPr>
          <p:nvPr>
            <p:ph sz="quarter" idx="3"/>
          </p:nvPr>
        </p:nvSpPr>
        <p:spPr>
          <a:xfrm>
            <a:off x="609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xmlns="" id="{6796052C-F576-4395-BC5C-CF47B3BE3153}"/>
              </a:ext>
            </a:extLst>
          </p:cNvPr>
          <p:cNvSpPr>
            <a:spLocks noGrp="1"/>
          </p:cNvSpPr>
          <p:nvPr>
            <p:ph sz="quarter" idx="4"/>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xmlns="" id="{017F4D84-4ED4-4E7A-A106-B628F24602D9}"/>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0C50CFC5-0B56-40A2-AC5F-285E2B0C7DA3}"/>
              </a:ext>
            </a:extLst>
          </p:cNvPr>
          <p:cNvSpPr>
            <a:spLocks noGrp="1"/>
          </p:cNvSpPr>
          <p:nvPr>
            <p:ph type="sldNum" sz="quarter" idx="11"/>
          </p:nvPr>
        </p:nvSpPr>
        <p:spPr>
          <a:xfrm>
            <a:off x="8737600" y="6248400"/>
            <a:ext cx="2844800" cy="457200"/>
          </a:xfrm>
        </p:spPr>
        <p:txBody>
          <a:bodyPr/>
          <a:lstStyle>
            <a:lvl1pPr>
              <a:defRPr/>
            </a:lvl1pPr>
          </a:lstStyle>
          <a:p>
            <a:fld id="{00F8CD23-B534-4C5C-83B2-D3DAB72CA194}" type="slidenum">
              <a:rPr lang="en-US" altLang="en-US"/>
              <a:pPr/>
              <a:t>‹#›</a:t>
            </a:fld>
            <a:endParaRPr lang="en-US" altLang="en-US"/>
          </a:p>
        </p:txBody>
      </p:sp>
      <p:sp>
        <p:nvSpPr>
          <p:cNvPr id="9" name="Date Placeholder 8">
            <a:extLst>
              <a:ext uri="{FF2B5EF4-FFF2-40B4-BE49-F238E27FC236}">
                <a16:creationId xmlns:a16="http://schemas.microsoft.com/office/drawing/2014/main" xmlns="" id="{2B18B402-AF14-4B40-BDD1-1D935E062C8E}"/>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1979913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6DAA0-A8F8-4F0C-AEC7-83CD6A477F59}"/>
              </a:ext>
            </a:extLst>
          </p:cNvPr>
          <p:cNvSpPr>
            <a:spLocks noGrp="1"/>
          </p:cNvSpPr>
          <p:nvPr>
            <p:ph type="title"/>
          </p:nvPr>
        </p:nvSpPr>
        <p:spPr>
          <a:xfrm>
            <a:off x="609233" y="533400"/>
            <a:ext cx="10973536"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00DA2B8-227D-493C-A6EC-4EC62DB2AB22}"/>
              </a:ext>
            </a:extLst>
          </p:cNvPr>
          <p:cNvSpPr>
            <a:spLocks noGrp="1"/>
          </p:cNvSpPr>
          <p:nvPr>
            <p:ph type="body" sz="half" idx="1"/>
          </p:nvPr>
        </p:nvSpPr>
        <p:spPr>
          <a:xfrm>
            <a:off x="609233" y="1828801"/>
            <a:ext cx="539842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a16="http://schemas.microsoft.com/office/drawing/2014/main" xmlns="" id="{27E1215A-3282-4CF6-9127-47D9C0970135}"/>
              </a:ext>
            </a:extLst>
          </p:cNvPr>
          <p:cNvSpPr>
            <a:spLocks noGrp="1"/>
          </p:cNvSpPr>
          <p:nvPr>
            <p:ph type="media" sz="half" idx="2"/>
          </p:nvPr>
        </p:nvSpPr>
        <p:spPr>
          <a:xfrm>
            <a:off x="6184348" y="1828801"/>
            <a:ext cx="5398421" cy="4302125"/>
          </a:xfrm>
        </p:spPr>
        <p:txBody>
          <a:bodyPr/>
          <a:lstStyle/>
          <a:p>
            <a:endParaRPr lang="en-US"/>
          </a:p>
        </p:txBody>
      </p:sp>
      <p:sp>
        <p:nvSpPr>
          <p:cNvPr id="5" name="Date Placeholder 4">
            <a:extLst>
              <a:ext uri="{FF2B5EF4-FFF2-40B4-BE49-F238E27FC236}">
                <a16:creationId xmlns:a16="http://schemas.microsoft.com/office/drawing/2014/main" xmlns="" id="{812647F1-EEF7-4025-A3EF-2DA2E59068EB}"/>
              </a:ext>
            </a:extLst>
          </p:cNvPr>
          <p:cNvSpPr>
            <a:spLocks noGrp="1"/>
          </p:cNvSpPr>
          <p:nvPr>
            <p:ph type="dt" sz="half" idx="10"/>
          </p:nvPr>
        </p:nvSpPr>
        <p:spPr>
          <a:xfrm>
            <a:off x="609232" y="6248400"/>
            <a:ext cx="2236304"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15ABF30-2C9C-42C7-ADBE-721E8078B4BA}"/>
              </a:ext>
            </a:extLst>
          </p:cNvPr>
          <p:cNvSpPr>
            <a:spLocks noGrp="1"/>
          </p:cNvSpPr>
          <p:nvPr>
            <p:ph type="ftr" sz="quarter" idx="11"/>
          </p:nvPr>
        </p:nvSpPr>
        <p:spPr>
          <a:xfrm>
            <a:off x="4165233" y="6248400"/>
            <a:ext cx="3861536"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A79EEA33-E1A3-40B2-8B03-7BAADAE63916}"/>
              </a:ext>
            </a:extLst>
          </p:cNvPr>
          <p:cNvSpPr>
            <a:spLocks noGrp="1"/>
          </p:cNvSpPr>
          <p:nvPr>
            <p:ph type="sldNum" sz="quarter" idx="12"/>
          </p:nvPr>
        </p:nvSpPr>
        <p:spPr>
          <a:xfrm>
            <a:off x="9042769" y="6248400"/>
            <a:ext cx="2540000" cy="457200"/>
          </a:xfrm>
        </p:spPr>
        <p:txBody>
          <a:bodyPr/>
          <a:lstStyle>
            <a:lvl1pPr>
              <a:defRPr/>
            </a:lvl1pPr>
          </a:lstStyle>
          <a:p>
            <a:fld id="{AEF66D64-6511-4CD1-955E-CD61DEDFBA78}" type="slidenum">
              <a:rPr lang="en-US" altLang="en-US"/>
              <a:pPr/>
              <a:t>‹#›</a:t>
            </a:fld>
            <a:endParaRPr lang="en-US" altLang="en-US"/>
          </a:p>
        </p:txBody>
      </p:sp>
    </p:spTree>
    <p:extLst>
      <p:ext uri="{BB962C8B-B14F-4D97-AF65-F5344CB8AC3E}">
        <p14:creationId xmlns:p14="http://schemas.microsoft.com/office/powerpoint/2010/main" val="1362918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CC0FE-015C-4E19-9714-F0158F05EE3D}"/>
              </a:ext>
            </a:extLst>
          </p:cNvPr>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AFF343-7248-44B1-8162-4A4C024E6561}"/>
              </a:ext>
            </a:extLst>
          </p:cNvPr>
          <p:cNvSpPr>
            <a:spLocks noGrp="1"/>
          </p:cNvSpPr>
          <p:nvPr>
            <p:ph sz="quarter" idx="1"/>
          </p:nvPr>
        </p:nvSpPr>
        <p:spPr>
          <a:xfrm>
            <a:off x="609600" y="1719264"/>
            <a:ext cx="5384800" cy="21288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18F8640-FDDA-4702-A339-8BEA0F1E909F}"/>
              </a:ext>
            </a:extLst>
          </p:cNvPr>
          <p:cNvSpPr>
            <a:spLocks noGrp="1"/>
          </p:cNvSpPr>
          <p:nvPr>
            <p:ph sz="quarter" idx="2"/>
          </p:nvPr>
        </p:nvSpPr>
        <p:spPr>
          <a:xfrm>
            <a:off x="609600" y="4000501"/>
            <a:ext cx="5384800" cy="213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11DF63-5FF1-42C1-96E1-AC46791708D2}"/>
              </a:ext>
            </a:extLst>
          </p:cNvPr>
          <p:cNvSpPr>
            <a:spLocks noGrp="1"/>
          </p:cNvSpPr>
          <p:nvPr>
            <p:ph type="body" sz="half" idx="3"/>
          </p:nvPr>
        </p:nvSpPr>
        <p:spPr>
          <a:xfrm>
            <a:off x="6197600" y="1719263"/>
            <a:ext cx="5384800" cy="441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xmlns="" id="{B466F082-DA4E-4B36-A76E-BC9BE9CBDC02}"/>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xmlns="" id="{612C572E-C9BD-4232-B2DC-734F467590C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xmlns="" id="{0858E003-C2B8-494E-A853-0301748CD83E}"/>
              </a:ext>
            </a:extLst>
          </p:cNvPr>
          <p:cNvSpPr>
            <a:spLocks noGrp="1"/>
          </p:cNvSpPr>
          <p:nvPr>
            <p:ph type="sldNum" sz="quarter" idx="12"/>
          </p:nvPr>
        </p:nvSpPr>
        <p:spPr>
          <a:xfrm>
            <a:off x="8737600" y="6248400"/>
            <a:ext cx="2844800" cy="457200"/>
          </a:xfrm>
        </p:spPr>
        <p:txBody>
          <a:bodyPr/>
          <a:lstStyle>
            <a:lvl1pPr>
              <a:defRPr/>
            </a:lvl1pPr>
          </a:lstStyle>
          <a:p>
            <a:fld id="{0A208146-2B2A-4146-9DCA-07BFA3173CB3}" type="slidenum">
              <a:rPr lang="en-US" altLang="en-US"/>
              <a:pPr/>
              <a:t>‹#›</a:t>
            </a:fld>
            <a:endParaRPr lang="en-US" altLang="en-US"/>
          </a:p>
        </p:txBody>
      </p:sp>
    </p:spTree>
    <p:extLst>
      <p:ext uri="{BB962C8B-B14F-4D97-AF65-F5344CB8AC3E}">
        <p14:creationId xmlns:p14="http://schemas.microsoft.com/office/powerpoint/2010/main" val="357355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4/24/2018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34127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93897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95528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6301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3863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3710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648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4/24/2018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3496450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r" defTabSz="914400" rtl="0" eaLnBrk="1" latinLnBrk="0" hangingPunct="1">
        <a:lnSpc>
          <a:spcPct val="90000"/>
        </a:lnSpc>
        <a:spcBef>
          <a:spcPct val="0"/>
        </a:spcBef>
        <a:buNone/>
        <a:defRPr sz="4000" b="0" i="0" u="none"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osha.gov/dts/earthquakes/response_recovery.html" TargetMode="Externa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5.png"/><Relationship Id="rId4" Type="http://schemas.openxmlformats.org/officeDocument/2006/relationships/hyperlink" Target="https://www.cdc.gov/niosh/topics/emres/earthquak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1B6597A-12DC-436F-944A-A00BAFA45DDC}"/>
              </a:ext>
            </a:extLst>
          </p:cNvPr>
          <p:cNvPicPr>
            <a:picLocks noChangeAspect="1"/>
          </p:cNvPicPr>
          <p:nvPr/>
        </p:nvPicPr>
        <p:blipFill rotWithShape="1">
          <a:blip r:embed="rId4">
            <a:alphaModFix amt="40000"/>
            <a:extLst/>
          </a:blip>
          <a:srcRect l="1532" t="23252" r="7558"/>
          <a:stretch/>
        </p:blipFill>
        <p:spPr>
          <a:xfrm>
            <a:off x="20" y="0"/>
            <a:ext cx="12191980" cy="6857990"/>
          </a:xfrm>
          <a:prstGeom prst="rect">
            <a:avLst/>
          </a:prstGeom>
        </p:spPr>
      </p:pic>
      <p:sp>
        <p:nvSpPr>
          <p:cNvPr id="4098" name="Rectangle 2">
            <a:extLst>
              <a:ext uri="{FF2B5EF4-FFF2-40B4-BE49-F238E27FC236}">
                <a16:creationId xmlns:a16="http://schemas.microsoft.com/office/drawing/2014/main" xmlns="" id="{BDCA4C02-B6B7-4B5B-89CD-B831185029B5}"/>
              </a:ext>
            </a:extLst>
          </p:cNvPr>
          <p:cNvSpPr>
            <a:spLocks noGrp="1" noChangeArrowheads="1"/>
          </p:cNvSpPr>
          <p:nvPr>
            <p:ph type="title"/>
          </p:nvPr>
        </p:nvSpPr>
        <p:spPr>
          <a:xfrm>
            <a:off x="4296664" y="218900"/>
            <a:ext cx="7070361" cy="1371600"/>
          </a:xfrm>
        </p:spPr>
        <p:txBody>
          <a:bodyPr vert="horz" lIns="91440" tIns="45720" rIns="91440" bIns="45720" rtlCol="0" anchor="b">
            <a:normAutofit/>
          </a:bodyPr>
          <a:lstStyle/>
          <a:p>
            <a:r>
              <a:rPr lang="en-US" altLang="en-US" sz="6000" dirty="0">
                <a:effectLst>
                  <a:outerShdw blurRad="38100" dist="38100" dir="2700000" algn="tl">
                    <a:srgbClr val="000000">
                      <a:alpha val="43137"/>
                    </a:srgbClr>
                  </a:outerShdw>
                </a:effectLst>
              </a:rPr>
              <a:t>earthquakes</a:t>
            </a:r>
          </a:p>
        </p:txBody>
      </p:sp>
    </p:spTree>
    <p:custDataLst>
      <p:tags r:id="rId1"/>
    </p:custDataLst>
    <p:extLst>
      <p:ext uri="{BB962C8B-B14F-4D97-AF65-F5344CB8AC3E}">
        <p14:creationId xmlns:p14="http://schemas.microsoft.com/office/powerpoint/2010/main" val="4228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5968E1CC-9F2D-4342-9EBA-ACF746EE8B88}"/>
              </a:ext>
            </a:extLst>
          </p:cNvPr>
          <p:cNvSpPr>
            <a:spLocks noGrp="1" noChangeArrowheads="1"/>
          </p:cNvSpPr>
          <p:nvPr>
            <p:ph type="title"/>
          </p:nvPr>
        </p:nvSpPr>
        <p:spPr>
          <a:xfrm>
            <a:off x="2975810" y="213043"/>
            <a:ext cx="9139518"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Response Worker Precautions</a:t>
            </a:r>
          </a:p>
        </p:txBody>
      </p:sp>
      <p:sp>
        <p:nvSpPr>
          <p:cNvPr id="20483" name="Rectangle 3">
            <a:extLst>
              <a:ext uri="{FF2B5EF4-FFF2-40B4-BE49-F238E27FC236}">
                <a16:creationId xmlns:a16="http://schemas.microsoft.com/office/drawing/2014/main" xmlns="" id="{BA760BCF-20EA-4611-8AEF-5BABA40A5002}"/>
              </a:ext>
            </a:extLst>
          </p:cNvPr>
          <p:cNvSpPr>
            <a:spLocks noGrp="1" noChangeArrowheads="1"/>
          </p:cNvSpPr>
          <p:nvPr>
            <p:ph idx="1"/>
          </p:nvPr>
        </p:nvSpPr>
        <p:spPr>
          <a:xfrm>
            <a:off x="645694" y="2057401"/>
            <a:ext cx="5117431" cy="4114800"/>
          </a:xfrm>
        </p:spPr>
        <p:txBody>
          <a:bodyPr/>
          <a:lstStyle/>
          <a:p>
            <a:pPr marL="0" indent="0" algn="l" eaLnBrk="1" hangingPunct="1">
              <a:buNone/>
            </a:pPr>
            <a:r>
              <a:rPr lang="en-US" altLang="en-US" sz="2400" b="1" dirty="0"/>
              <a:t>Chain Saws/Power Tools</a:t>
            </a:r>
          </a:p>
          <a:p>
            <a:pPr lvl="1" algn="l" eaLnBrk="1" hangingPunct="1"/>
            <a:r>
              <a:rPr lang="en-US" altLang="en-US" dirty="0"/>
              <a:t>Potential injuries can be minimized by using proper personal protective                                                                          equipment and safe operating procedures. </a:t>
            </a:r>
          </a:p>
          <a:p>
            <a:pPr marL="0" indent="0" algn="l" eaLnBrk="1" hangingPunct="1">
              <a:buNone/>
            </a:pPr>
            <a:r>
              <a:rPr lang="en-US" altLang="en-US" sz="2400" b="1" dirty="0"/>
              <a:t>Carbon Monoxide </a:t>
            </a:r>
          </a:p>
          <a:p>
            <a:pPr lvl="1" algn="l" eaLnBrk="1" hangingPunct="1"/>
            <a:r>
              <a:rPr lang="en-US" altLang="en-US" dirty="0"/>
              <a:t>Gasoline- or diesel-powered pumps, generators and pressure washers may be used during cleanup. These machines give off carbon monoxide</a:t>
            </a:r>
            <a:endParaRPr lang="en-US" altLang="en-US" sz="2400" dirty="0"/>
          </a:p>
          <a:p>
            <a:pPr lvl="1" algn="l" eaLnBrk="1" hangingPunct="1"/>
            <a:endParaRPr lang="en-US" altLang="en-US" dirty="0"/>
          </a:p>
          <a:p>
            <a:pPr eaLnBrk="1" hangingPunct="1">
              <a:lnSpc>
                <a:spcPct val="90000"/>
              </a:lnSpc>
            </a:pPr>
            <a:endParaRPr lang="en-US" altLang="en-US" sz="2400" dirty="0"/>
          </a:p>
        </p:txBody>
      </p:sp>
      <p:pic>
        <p:nvPicPr>
          <p:cNvPr id="20484" name="Picture 1">
            <a:extLst>
              <a:ext uri="{FF2B5EF4-FFF2-40B4-BE49-F238E27FC236}">
                <a16:creationId xmlns:a16="http://schemas.microsoft.com/office/drawing/2014/main" xmlns="" id="{43F892B3-51EE-4CE6-B3E7-56D59DB19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1324" y="2057401"/>
            <a:ext cx="5223826" cy="427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5124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595BE1EE-CD1B-4224-9006-03B06CE0FFAD}"/>
              </a:ext>
            </a:extLst>
          </p:cNvPr>
          <p:cNvSpPr>
            <a:spLocks noGrp="1" noChangeArrowheads="1"/>
          </p:cNvSpPr>
          <p:nvPr>
            <p:ph type="title"/>
          </p:nvPr>
        </p:nvSpPr>
        <p:spPr>
          <a:xfrm>
            <a:off x="2716306" y="302691"/>
            <a:ext cx="9274223"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Response Worker Precautions</a:t>
            </a:r>
          </a:p>
        </p:txBody>
      </p:sp>
      <p:sp>
        <p:nvSpPr>
          <p:cNvPr id="21507" name="Rectangle 3">
            <a:extLst>
              <a:ext uri="{FF2B5EF4-FFF2-40B4-BE49-F238E27FC236}">
                <a16:creationId xmlns:a16="http://schemas.microsoft.com/office/drawing/2014/main" xmlns="" id="{6EC93F75-BB1A-45E4-BAB9-00BF07F68D61}"/>
              </a:ext>
            </a:extLst>
          </p:cNvPr>
          <p:cNvSpPr>
            <a:spLocks noGrp="1" noChangeArrowheads="1"/>
          </p:cNvSpPr>
          <p:nvPr>
            <p:ph idx="1"/>
          </p:nvPr>
        </p:nvSpPr>
        <p:spPr>
          <a:xfrm>
            <a:off x="6096000" y="1905000"/>
            <a:ext cx="5662864" cy="4114800"/>
          </a:xfrm>
        </p:spPr>
        <p:txBody>
          <a:bodyPr>
            <a:normAutofit lnSpcReduction="10000"/>
          </a:bodyPr>
          <a:lstStyle/>
          <a:p>
            <a:pPr marL="0" indent="0" algn="l" eaLnBrk="1" hangingPunct="1">
              <a:buNone/>
            </a:pPr>
            <a:r>
              <a:rPr lang="en-US" altLang="en-US" sz="2400" b="1" dirty="0">
                <a:effectLst>
                  <a:outerShdw blurRad="38100" dist="38100" dir="2700000" algn="tl">
                    <a:srgbClr val="000000">
                      <a:alpha val="43137"/>
                    </a:srgbClr>
                  </a:outerShdw>
                </a:effectLst>
              </a:rPr>
              <a:t>Debris Removal</a:t>
            </a:r>
          </a:p>
          <a:p>
            <a:pPr lvl="1" algn="l" eaLnBrk="1" hangingPunct="1"/>
            <a:r>
              <a:rPr lang="en-US" altLang="en-US" sz="2400" dirty="0">
                <a:effectLst>
                  <a:outerShdw blurRad="38100" dist="38100" dir="2700000" algn="tl">
                    <a:srgbClr val="000000">
                      <a:alpha val="43137"/>
                    </a:srgbClr>
                  </a:outerShdw>
                </a:effectLst>
              </a:rPr>
              <a:t>Site workers are likely to be exposed to                                                            hazardous levels of noise, dust, and silica. </a:t>
            </a:r>
          </a:p>
          <a:p>
            <a:pPr lvl="1" algn="l" eaLnBrk="1" hangingPunct="1"/>
            <a:r>
              <a:rPr lang="en-US" altLang="en-US" sz="2400" dirty="0">
                <a:effectLst>
                  <a:outerShdw blurRad="38100" dist="38100" dir="2700000" algn="tl">
                    <a:srgbClr val="000000">
                      <a:alpha val="43137"/>
                    </a:srgbClr>
                  </a:outerShdw>
                </a:effectLst>
              </a:rPr>
              <a:t>Sample results for these hazards                                                         show that individuals collecting and removing debris may be exposed above allowable levels (i.e., OSHA's PEL), particularly when operating machinery and heavy equipment.</a:t>
            </a:r>
          </a:p>
          <a:p>
            <a:pPr lvl="1" algn="l" eaLnBrk="1" hangingPunct="1"/>
            <a:endParaRPr lang="en-US" altLang="en-US" sz="2400" dirty="0">
              <a:effectLst>
                <a:outerShdw blurRad="38100" dist="38100" dir="2700000" algn="tl">
                  <a:srgbClr val="000000">
                    <a:alpha val="43137"/>
                  </a:srgbClr>
                </a:outerShdw>
              </a:effectLst>
            </a:endParaRPr>
          </a:p>
          <a:p>
            <a:pPr lvl="1" algn="l" eaLnBrk="1" hangingPunct="1"/>
            <a:endParaRPr lang="en-US" altLang="en-US" sz="2400" dirty="0">
              <a:effectLst>
                <a:outerShdw blurRad="38100" dist="38100" dir="2700000" algn="tl">
                  <a:srgbClr val="000000">
                    <a:alpha val="43137"/>
                  </a:srgbClr>
                </a:outerShdw>
              </a:effectLst>
            </a:endParaRPr>
          </a:p>
          <a:p>
            <a:pPr lvl="1" algn="l" eaLnBrk="1" hangingPunct="1"/>
            <a:endParaRPr lang="en-US" altLang="en-US" dirty="0">
              <a:effectLst>
                <a:outerShdw blurRad="38100" dist="38100" dir="2700000" algn="tl">
                  <a:srgbClr val="000000">
                    <a:alpha val="43137"/>
                  </a:srgbClr>
                </a:outerShdw>
              </a:effectLst>
            </a:endParaRPr>
          </a:p>
          <a:p>
            <a:pPr eaLnBrk="1" hangingPunct="1">
              <a:lnSpc>
                <a:spcPct val="90000"/>
              </a:lnSpc>
            </a:pPr>
            <a:endParaRPr lang="en-US" altLang="en-US" sz="2400" dirty="0">
              <a:effectLst>
                <a:outerShdw blurRad="38100" dist="38100" dir="2700000" algn="tl">
                  <a:srgbClr val="000000">
                    <a:alpha val="43137"/>
                  </a:srgbClr>
                </a:outerShdw>
              </a:effectLst>
            </a:endParaRPr>
          </a:p>
        </p:txBody>
      </p:sp>
      <p:pic>
        <p:nvPicPr>
          <p:cNvPr id="21508" name="Picture 2">
            <a:extLst>
              <a:ext uri="{FF2B5EF4-FFF2-40B4-BE49-F238E27FC236}">
                <a16:creationId xmlns:a16="http://schemas.microsoft.com/office/drawing/2014/main" xmlns="" id="{97ACC8AC-7369-4AA7-A268-6C14A8B0CF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118" y="1905803"/>
            <a:ext cx="5136776" cy="42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70279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CD359551-2359-44BD-B3BD-BAF3EDF7736D}"/>
              </a:ext>
            </a:extLst>
          </p:cNvPr>
          <p:cNvSpPr>
            <a:spLocks noGrp="1" noChangeArrowheads="1"/>
          </p:cNvSpPr>
          <p:nvPr>
            <p:ph type="title"/>
          </p:nvPr>
        </p:nvSpPr>
        <p:spPr>
          <a:xfrm>
            <a:off x="2501154" y="293726"/>
            <a:ext cx="9529482" cy="1293028"/>
          </a:xfrm>
        </p:spPr>
        <p:txBody>
          <a:bodyPr>
            <a:noAutofit/>
          </a:bodyPr>
          <a:lstStyle/>
          <a:p>
            <a:pPr eaLnBrk="1" hangingPunct="1"/>
            <a:r>
              <a:rPr lang="en-US" altLang="en-US" sz="4400" b="1" dirty="0"/>
              <a:t>Response Worker Precautions</a:t>
            </a:r>
          </a:p>
        </p:txBody>
      </p:sp>
      <p:sp>
        <p:nvSpPr>
          <p:cNvPr id="23555" name="Rectangle 3">
            <a:extLst>
              <a:ext uri="{FF2B5EF4-FFF2-40B4-BE49-F238E27FC236}">
                <a16:creationId xmlns:a16="http://schemas.microsoft.com/office/drawing/2014/main" xmlns="" id="{34DB9AFD-0C0C-44F1-8B31-3C3C8B77B01E}"/>
              </a:ext>
            </a:extLst>
          </p:cNvPr>
          <p:cNvSpPr>
            <a:spLocks noGrp="1" noChangeArrowheads="1"/>
          </p:cNvSpPr>
          <p:nvPr>
            <p:ph idx="1"/>
          </p:nvPr>
        </p:nvSpPr>
        <p:spPr>
          <a:xfrm>
            <a:off x="685800" y="1905000"/>
            <a:ext cx="9220200" cy="4114800"/>
          </a:xfrm>
        </p:spPr>
        <p:txBody>
          <a:bodyPr/>
          <a:lstStyle/>
          <a:p>
            <a:pPr marL="0" indent="0" eaLnBrk="1" hangingPunct="1">
              <a:buNone/>
            </a:pPr>
            <a:r>
              <a:rPr lang="en-US" altLang="en-US" sz="2400" b="1" dirty="0">
                <a:effectLst>
                  <a:outerShdw blurRad="38100" dist="38100" dir="2700000" algn="tl">
                    <a:srgbClr val="000000">
                      <a:alpha val="43137"/>
                    </a:srgbClr>
                  </a:outerShdw>
                </a:effectLst>
              </a:rPr>
              <a:t>Hazardous Materials</a:t>
            </a:r>
          </a:p>
          <a:p>
            <a:pPr lvl="1" algn="l" eaLnBrk="1" hangingPunct="1"/>
            <a:r>
              <a:rPr lang="en-US" altLang="en-US" sz="2400" dirty="0">
                <a:effectLst>
                  <a:outerShdw blurRad="38100" dist="38100" dir="2700000" algn="tl">
                    <a:srgbClr val="000000">
                      <a:alpha val="43137"/>
                    </a:srgbClr>
                  </a:outerShdw>
                </a:effectLst>
              </a:rPr>
              <a:t>If hazardous chemical containers are found or leaking materials are detected, take self-protective measures such as moving to a safe distance upwind and contact hazardous material response personnel for evaluation of the risk and removal.</a:t>
            </a:r>
          </a:p>
          <a:p>
            <a:pPr marL="0" indent="0">
              <a:buNone/>
            </a:pPr>
            <a:r>
              <a:rPr lang="en-US" altLang="en-US" sz="2400" b="1" dirty="0">
                <a:effectLst>
                  <a:outerShdw blurRad="38100" dist="38100" dir="2700000" algn="tl">
                    <a:srgbClr val="000000">
                      <a:alpha val="43137"/>
                    </a:srgbClr>
                  </a:outerShdw>
                </a:effectLst>
              </a:rPr>
              <a:t>Bloodborne Pathogens</a:t>
            </a:r>
          </a:p>
          <a:p>
            <a:pPr lvl="1" algn="l"/>
            <a:r>
              <a:rPr lang="en-US" altLang="en-US" sz="2400" dirty="0">
                <a:effectLst>
                  <a:outerShdw blurRad="38100" dist="38100" dir="2700000" algn="tl">
                    <a:srgbClr val="000000">
                      <a:alpha val="43137"/>
                    </a:srgbClr>
                  </a:outerShdw>
                </a:effectLst>
              </a:rPr>
              <a:t>If it can be reasonably expected that a site worker could contact other potentially infected materials or contaminated surfaces or items, ensure workers wear gloves.</a:t>
            </a:r>
          </a:p>
          <a:p>
            <a:pPr eaLnBrk="1" hangingPunct="1">
              <a:lnSpc>
                <a:spcPct val="90000"/>
              </a:lnSpc>
            </a:pPr>
            <a:endParaRPr lang="en-US" altLang="en-US" sz="20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51713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C9FE9BA1-0A6C-41E3-9C2F-4B76686D78BC}"/>
              </a:ext>
            </a:extLst>
          </p:cNvPr>
          <p:cNvSpPr>
            <a:spLocks noGrp="1" noChangeArrowheads="1"/>
          </p:cNvSpPr>
          <p:nvPr>
            <p:ph type="title"/>
          </p:nvPr>
        </p:nvSpPr>
        <p:spPr>
          <a:xfrm>
            <a:off x="2503219" y="360961"/>
            <a:ext cx="9395012"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Response Worker Precautions</a:t>
            </a:r>
          </a:p>
        </p:txBody>
      </p:sp>
      <p:sp>
        <p:nvSpPr>
          <p:cNvPr id="24579" name="Rectangle 3">
            <a:extLst>
              <a:ext uri="{FF2B5EF4-FFF2-40B4-BE49-F238E27FC236}">
                <a16:creationId xmlns:a16="http://schemas.microsoft.com/office/drawing/2014/main" xmlns="" id="{3F19B7FE-48F8-4643-ACEA-D27F86C85B72}"/>
              </a:ext>
            </a:extLst>
          </p:cNvPr>
          <p:cNvSpPr>
            <a:spLocks noGrp="1" noChangeArrowheads="1"/>
          </p:cNvSpPr>
          <p:nvPr>
            <p:ph idx="1"/>
          </p:nvPr>
        </p:nvSpPr>
        <p:spPr>
          <a:xfrm>
            <a:off x="413682" y="1653989"/>
            <a:ext cx="5357523" cy="4114800"/>
          </a:xfrm>
        </p:spPr>
        <p:txBody>
          <a:bodyPr>
            <a:noAutofit/>
          </a:bodyPr>
          <a:lstStyle/>
          <a:p>
            <a:pPr marL="0" indent="0" eaLnBrk="1" hangingPunct="1">
              <a:buNone/>
            </a:pPr>
            <a:r>
              <a:rPr lang="en-US" altLang="en-US" b="1" dirty="0">
                <a:effectLst>
                  <a:outerShdw blurRad="38100" dist="38100" dir="2700000" algn="tl">
                    <a:srgbClr val="000000">
                      <a:alpha val="43137"/>
                    </a:srgbClr>
                  </a:outerShdw>
                </a:effectLst>
              </a:rPr>
              <a:t>Slips, Trips, and Falls</a:t>
            </a:r>
          </a:p>
          <a:p>
            <a:pPr lvl="1" algn="l" eaLnBrk="1" hangingPunct="1"/>
            <a:r>
              <a:rPr lang="en-US" altLang="en-US" sz="2200" dirty="0">
                <a:effectLst>
                  <a:outerShdw blurRad="38100" dist="38100" dir="2700000" algn="tl">
                    <a:srgbClr val="000000">
                      <a:alpha val="43137"/>
                    </a:srgbClr>
                  </a:outerShdw>
                </a:effectLst>
              </a:rPr>
              <a:t>Exercise care when stepping onto unstable or uneven surfaces, and onto surfaces where the hazard cannot be seen.</a:t>
            </a:r>
          </a:p>
          <a:p>
            <a:pPr marL="0" indent="0" eaLnBrk="1" hangingPunct="1">
              <a:buNone/>
            </a:pPr>
            <a:r>
              <a:rPr lang="en-US" altLang="en-US" b="1" dirty="0">
                <a:effectLst>
                  <a:outerShdw blurRad="38100" dist="38100" dir="2700000" algn="tl">
                    <a:srgbClr val="000000">
                      <a:alpha val="43137"/>
                    </a:srgbClr>
                  </a:outerShdw>
                </a:effectLst>
              </a:rPr>
              <a:t>Lifting</a:t>
            </a:r>
          </a:p>
          <a:p>
            <a:pPr lvl="1"/>
            <a:r>
              <a:rPr lang="en-US" altLang="en-US" sz="2200" dirty="0">
                <a:effectLst>
                  <a:outerShdw blurRad="38100" dist="38100" dir="2700000" algn="tl">
                    <a:srgbClr val="000000">
                      <a:alpha val="43137"/>
                    </a:srgbClr>
                  </a:outerShdw>
                </a:effectLst>
              </a:rPr>
              <a:t>Cleanup workers are at risk for developing stress, strain, and potential injuries to hands, back, knees and shoulders.</a:t>
            </a:r>
          </a:p>
          <a:p>
            <a:pPr lvl="1"/>
            <a:r>
              <a:rPr lang="en-US" altLang="en-US" sz="2200" dirty="0">
                <a:effectLst>
                  <a:outerShdw blurRad="38100" dist="38100" dir="2700000" algn="tl">
                    <a:srgbClr val="000000">
                      <a:alpha val="43137"/>
                    </a:srgbClr>
                  </a:outerShdw>
                </a:effectLst>
              </a:rPr>
              <a:t>Avoid back injuries when lifting or moving objects by hand. Use teams of two or more to move bulky objects.</a:t>
            </a:r>
          </a:p>
          <a:p>
            <a:pPr eaLnBrk="1" hangingPunct="1">
              <a:lnSpc>
                <a:spcPct val="90000"/>
              </a:lnSpc>
            </a:pPr>
            <a:endParaRPr lang="en-US" alt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xmlns="" id="{DBC64355-3711-4688-8E3B-69C8F0C2D0B6}"/>
              </a:ext>
            </a:extLst>
          </p:cNvPr>
          <p:cNvPicPr>
            <a:picLocks noChangeAspect="1"/>
          </p:cNvPicPr>
          <p:nvPr/>
        </p:nvPicPr>
        <p:blipFill>
          <a:blip r:embed="rId3"/>
          <a:stretch>
            <a:fillRect/>
          </a:stretch>
        </p:blipFill>
        <p:spPr>
          <a:xfrm>
            <a:off x="5771205" y="2060939"/>
            <a:ext cx="6127026" cy="3063513"/>
          </a:xfrm>
          <a:prstGeom prst="rect">
            <a:avLst/>
          </a:prstGeom>
        </p:spPr>
      </p:pic>
    </p:spTree>
    <p:custDataLst>
      <p:tags r:id="rId1"/>
    </p:custDataLst>
    <p:extLst>
      <p:ext uri="{BB962C8B-B14F-4D97-AF65-F5344CB8AC3E}">
        <p14:creationId xmlns:p14="http://schemas.microsoft.com/office/powerpoint/2010/main" val="137033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xmlns="" id="{B4B337A1-D372-4683-B3D0-82ED3AB02BB0}"/>
              </a:ext>
            </a:extLst>
          </p:cNvPr>
          <p:cNvSpPr>
            <a:spLocks noGrp="1"/>
          </p:cNvSpPr>
          <p:nvPr>
            <p:ph type="title"/>
          </p:nvPr>
        </p:nvSpPr>
        <p:spPr>
          <a:xfrm>
            <a:off x="2306052" y="145809"/>
            <a:ext cx="8610600" cy="1293028"/>
          </a:xfrm>
        </p:spPr>
        <p:txBody>
          <a:bodyPr>
            <a:normAutofit/>
          </a:bodyPr>
          <a:lstStyle/>
          <a:p>
            <a:pPr eaLnBrk="1" hangingPunct="1"/>
            <a:r>
              <a:rPr lang="en-US" altLang="en-US" sz="4400" b="1" dirty="0">
                <a:effectLst>
                  <a:outerShdw blurRad="38100" dist="38100" dir="2700000" algn="tl">
                    <a:srgbClr val="000000">
                      <a:alpha val="43137"/>
                    </a:srgbClr>
                  </a:outerShdw>
                </a:effectLst>
              </a:rPr>
              <a:t>References</a:t>
            </a:r>
          </a:p>
        </p:txBody>
      </p:sp>
      <p:sp>
        <p:nvSpPr>
          <p:cNvPr id="25603" name="Content Placeholder 2">
            <a:extLst>
              <a:ext uri="{FF2B5EF4-FFF2-40B4-BE49-F238E27FC236}">
                <a16:creationId xmlns:a16="http://schemas.microsoft.com/office/drawing/2014/main" xmlns="" id="{10E5F4EB-1212-4532-8507-33590DE8B126}"/>
              </a:ext>
            </a:extLst>
          </p:cNvPr>
          <p:cNvSpPr>
            <a:spLocks noGrp="1"/>
          </p:cNvSpPr>
          <p:nvPr>
            <p:ph idx="1"/>
          </p:nvPr>
        </p:nvSpPr>
        <p:spPr>
          <a:xfrm>
            <a:off x="1275347" y="1978827"/>
            <a:ext cx="9899159" cy="4114800"/>
          </a:xfrm>
        </p:spPr>
        <p:txBody>
          <a:bodyPr/>
          <a:lstStyle/>
          <a:p>
            <a:pPr marL="0" indent="0" eaLnBrk="1" hangingPunct="1">
              <a:buNone/>
            </a:pPr>
            <a:r>
              <a:rPr lang="en-US" altLang="en-US" sz="2400" b="1" dirty="0">
                <a:effectLst>
                  <a:outerShdw blurRad="38100" dist="38100" dir="2700000" algn="tl">
                    <a:srgbClr val="000000">
                      <a:alpha val="43137"/>
                    </a:srgbClr>
                  </a:outerShdw>
                </a:effectLst>
              </a:rPr>
              <a:t>OSHA Earthquake Response &amp; Recovery:</a:t>
            </a:r>
          </a:p>
          <a:p>
            <a:pPr eaLnBrk="1" hangingPunct="1"/>
            <a:r>
              <a:rPr lang="en-US" altLang="en-US" sz="2400" dirty="0">
                <a:hlinkClick r:id="rId3"/>
              </a:rPr>
              <a:t>https://www.osha.gov/dts/earthquakes/response_recovery.html</a:t>
            </a:r>
            <a:endParaRPr lang="en-US" altLang="en-US" sz="2400" dirty="0"/>
          </a:p>
          <a:p>
            <a:pPr marL="0" indent="0">
              <a:buNone/>
            </a:pPr>
            <a:endParaRPr lang="en-US" sz="2400" dirty="0" smtClean="0"/>
          </a:p>
          <a:p>
            <a:pPr marL="0" indent="0">
              <a:buNone/>
            </a:pPr>
            <a:r>
              <a:rPr lang="en-US" sz="2400" b="1" dirty="0" smtClean="0">
                <a:effectLst>
                  <a:outerShdw blurRad="38100" dist="38100" dir="2700000" algn="tl">
                    <a:srgbClr val="000000">
                      <a:alpha val="43137"/>
                    </a:srgbClr>
                  </a:outerShdw>
                </a:effectLst>
              </a:rPr>
              <a:t>NIOSH</a:t>
            </a:r>
            <a:endParaRPr lang="en-US" sz="2400" b="1" dirty="0">
              <a:effectLst>
                <a:outerShdw blurRad="38100" dist="38100" dir="2700000" algn="tl">
                  <a:srgbClr val="000000">
                    <a:alpha val="43137"/>
                  </a:srgbClr>
                </a:outerShdw>
              </a:effectLst>
            </a:endParaRPr>
          </a:p>
          <a:p>
            <a:r>
              <a:rPr lang="en-US" sz="2400" dirty="0">
                <a:hlinkClick r:id="rId4"/>
              </a:rPr>
              <a:t>https://www.cdc.gov/niosh/topics/emres/earthquake.html</a:t>
            </a:r>
            <a:r>
              <a:rPr lang="en-US" sz="2400" dirty="0"/>
              <a:t> </a:t>
            </a:r>
          </a:p>
          <a:p>
            <a:pPr marL="457200" lvl="1" indent="0">
              <a:buNone/>
            </a:pPr>
            <a:endParaRPr lang="en-US" altLang="en-US" dirty="0"/>
          </a:p>
        </p:txBody>
      </p:sp>
      <p:pic>
        <p:nvPicPr>
          <p:cNvPr id="2" name="Picture 1">
            <a:extLst>
              <a:ext uri="{FF2B5EF4-FFF2-40B4-BE49-F238E27FC236}">
                <a16:creationId xmlns:a16="http://schemas.microsoft.com/office/drawing/2014/main" xmlns="" id="{0158A9DB-B97A-4967-AB29-4A63B7540DB6}"/>
              </a:ext>
            </a:extLst>
          </p:cNvPr>
          <p:cNvPicPr>
            <a:picLocks noChangeAspect="1"/>
          </p:cNvPicPr>
          <p:nvPr/>
        </p:nvPicPr>
        <p:blipFill>
          <a:blip r:embed="rId5"/>
          <a:stretch>
            <a:fillRect/>
          </a:stretch>
        </p:blipFill>
        <p:spPr>
          <a:xfrm>
            <a:off x="-1" y="5156616"/>
            <a:ext cx="12192000" cy="1619763"/>
          </a:xfrm>
          <a:prstGeom prst="rect">
            <a:avLst/>
          </a:prstGeom>
        </p:spPr>
      </p:pic>
    </p:spTree>
    <p:custDataLst>
      <p:tags r:id="rId1"/>
    </p:custDataLst>
    <p:extLst>
      <p:ext uri="{BB962C8B-B14F-4D97-AF65-F5344CB8AC3E}">
        <p14:creationId xmlns:p14="http://schemas.microsoft.com/office/powerpoint/2010/main" val="307705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D2C42AFD-EB6A-4584-8DA4-D3B6BFDA06DA}"/>
              </a:ext>
            </a:extLst>
          </p:cNvPr>
          <p:cNvSpPr>
            <a:spLocks noGrp="1" noChangeArrowheads="1"/>
          </p:cNvSpPr>
          <p:nvPr>
            <p:ph type="title"/>
          </p:nvPr>
        </p:nvSpPr>
        <p:spPr>
          <a:xfrm>
            <a:off x="2910840" y="403258"/>
            <a:ext cx="8610600" cy="1293028"/>
          </a:xfrm>
        </p:spPr>
        <p:txBody>
          <a:bodyPr>
            <a:normAutofit/>
          </a:bodyPr>
          <a:lstStyle/>
          <a:p>
            <a:pPr eaLnBrk="1" hangingPunct="1"/>
            <a:r>
              <a:rPr lang="en-US" altLang="en-US" sz="4400" b="1" dirty="0">
                <a:solidFill>
                  <a:srgbClr val="FF0000"/>
                </a:solidFill>
                <a:effectLst>
                  <a:outerShdw blurRad="38100" dist="38100" dir="2700000" algn="tl">
                    <a:srgbClr val="000000">
                      <a:alpha val="43137"/>
                    </a:srgbClr>
                  </a:outerShdw>
                </a:effectLst>
              </a:rPr>
              <a:t>activity</a:t>
            </a:r>
          </a:p>
        </p:txBody>
      </p:sp>
      <p:sp>
        <p:nvSpPr>
          <p:cNvPr id="26627" name="Rectangle 3">
            <a:extLst>
              <a:ext uri="{FF2B5EF4-FFF2-40B4-BE49-F238E27FC236}">
                <a16:creationId xmlns:a16="http://schemas.microsoft.com/office/drawing/2014/main" xmlns="" id="{0728B5C0-B8CE-45A2-9133-6BD9D76F395B}"/>
              </a:ext>
            </a:extLst>
          </p:cNvPr>
          <p:cNvSpPr>
            <a:spLocks noGrp="1" noChangeArrowheads="1"/>
          </p:cNvSpPr>
          <p:nvPr>
            <p:ph idx="1"/>
          </p:nvPr>
        </p:nvSpPr>
        <p:spPr>
          <a:xfrm>
            <a:off x="330769" y="1542266"/>
            <a:ext cx="6647862" cy="2070854"/>
          </a:xfrm>
        </p:spPr>
        <p:txBody>
          <a:bodyPr/>
          <a:lstStyle/>
          <a:p>
            <a:pPr marL="0" indent="0" eaLnBrk="1" hangingPunct="1">
              <a:buNone/>
            </a:pPr>
            <a:r>
              <a:rPr lang="en-US" altLang="en-US" b="1" dirty="0">
                <a:effectLst>
                  <a:outerShdw blurRad="38100" dist="38100" dir="2700000" algn="tl">
                    <a:srgbClr val="000000">
                      <a:alpha val="43137"/>
                    </a:srgbClr>
                  </a:outerShdw>
                </a:effectLst>
              </a:rPr>
              <a:t>List a minimum of FOUR hazards to site workers involved in cleanup following an earthquake?</a:t>
            </a:r>
          </a:p>
        </p:txBody>
      </p:sp>
      <p:sp>
        <p:nvSpPr>
          <p:cNvPr id="5" name="Content Placeholder 2">
            <a:extLst>
              <a:ext uri="{FF2B5EF4-FFF2-40B4-BE49-F238E27FC236}">
                <a16:creationId xmlns:a16="http://schemas.microsoft.com/office/drawing/2014/main" xmlns="" id="{2FCB49AF-5A26-4348-8E91-E8AF919099B5}"/>
              </a:ext>
            </a:extLst>
          </p:cNvPr>
          <p:cNvSpPr txBox="1">
            <a:spLocks/>
          </p:cNvSpPr>
          <p:nvPr/>
        </p:nvSpPr>
        <p:spPr>
          <a:xfrm>
            <a:off x="2619991" y="2845276"/>
            <a:ext cx="3657600" cy="3107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After shocks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Unstable structures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Demolition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Electrical Hazards/Utilities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Heavy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Chain Saws/Power Tools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Carbon Monoxide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sp>
        <p:nvSpPr>
          <p:cNvPr id="6" name="Content Placeholder 2">
            <a:extLst>
              <a:ext uri="{FF2B5EF4-FFF2-40B4-BE49-F238E27FC236}">
                <a16:creationId xmlns:a16="http://schemas.microsoft.com/office/drawing/2014/main" xmlns="" id="{6991566C-544A-423A-A62C-DE9D17248DED}"/>
              </a:ext>
            </a:extLst>
          </p:cNvPr>
          <p:cNvSpPr txBox="1">
            <a:spLocks/>
          </p:cNvSpPr>
          <p:nvPr/>
        </p:nvSpPr>
        <p:spPr bwMode="auto">
          <a:xfrm>
            <a:off x="6500096" y="2828322"/>
            <a:ext cx="3657600" cy="310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just" rtl="0" fontAlgn="base">
              <a:spcBef>
                <a:spcPct val="25000"/>
              </a:spcBef>
              <a:spcAft>
                <a:spcPct val="2500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just" rtl="0" fontAlgn="base">
              <a:spcBef>
                <a:spcPct val="25000"/>
              </a:spcBef>
              <a:spcAft>
                <a:spcPct val="2500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just" rtl="0" fontAlgn="base">
              <a:spcBef>
                <a:spcPct val="25000"/>
              </a:spcBef>
              <a:spcAft>
                <a:spcPct val="25000"/>
              </a:spcAft>
              <a:buClr>
                <a:schemeClr val="accent2"/>
              </a:buClr>
              <a:buChar char="•"/>
              <a:defRPr sz="2400" kern="1200">
                <a:solidFill>
                  <a:schemeClr val="tx2"/>
                </a:solidFill>
                <a:latin typeface="+mn-lt"/>
                <a:ea typeface="+mn-ea"/>
                <a:cs typeface="+mn-cs"/>
              </a:defRPr>
            </a:lvl3pPr>
            <a:lvl4pPr marL="1600200" indent="-228600" algn="just" rtl="0" fontAlgn="base">
              <a:spcBef>
                <a:spcPct val="25000"/>
              </a:spcBef>
              <a:spcAft>
                <a:spcPct val="25000"/>
              </a:spcAft>
              <a:buClr>
                <a:schemeClr val="tx1"/>
              </a:buClr>
              <a:buChar char="•"/>
              <a:defRPr sz="2000" kern="1200">
                <a:solidFill>
                  <a:schemeClr val="tx2"/>
                </a:solidFill>
                <a:latin typeface="+mn-lt"/>
                <a:ea typeface="+mn-ea"/>
                <a:cs typeface="+mn-cs"/>
              </a:defRPr>
            </a:lvl4pPr>
            <a:lvl5pPr marL="2057400" indent="-228600" algn="just" rtl="0" fontAlgn="base">
              <a:spcBef>
                <a:spcPct val="25000"/>
              </a:spcBef>
              <a:spcAft>
                <a:spcPct val="2500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Debris removal</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Airborne </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smoke</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and dust: asbestos, silica, etc.</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Hazardous materials</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entury Gothic" panose="020B0502020202020204"/>
                <a:ea typeface="+mn-ea"/>
                <a:cs typeface="+mn-cs"/>
              </a:rPr>
              <a:t>Bloodborne</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pathogens</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Slips, trips, and falls</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Lifting</a:t>
            </a:r>
          </a:p>
          <a:p>
            <a:pPr marL="0" marR="0" lvl="0" indent="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None/>
              <a:tabLst/>
              <a:defRPr/>
            </a:pPr>
            <a:endParaRPr kumimoji="0" lang="en-US" sz="2000" b="0" i="0" u="none" strike="noStrike" kern="1200" cap="none" spc="0" normalizeH="0" baseline="0" noProof="0" dirty="0">
              <a:ln>
                <a:noFill/>
              </a:ln>
              <a:solidFill>
                <a:srgbClr val="DADADA"/>
              </a:solidFill>
              <a:effectLst/>
              <a:uLnTx/>
              <a:uFillTx/>
              <a:latin typeface="Century Gothic" panose="020B0502020202020204"/>
              <a:ea typeface="+mn-ea"/>
              <a:cs typeface="+mn-cs"/>
            </a:endParaRPr>
          </a:p>
          <a:p>
            <a:pPr marL="342900" marR="0" lvl="0" indent="-34290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Char char="¢"/>
              <a:tabLst/>
              <a:defRPr/>
            </a:pPr>
            <a:endParaRPr kumimoji="0" lang="en-US" sz="2000" b="0" i="0" u="none" strike="noStrike" kern="1200" cap="none" spc="0" normalizeH="0" baseline="0" noProof="0" dirty="0">
              <a:ln>
                <a:noFill/>
              </a:ln>
              <a:solidFill>
                <a:srgbClr val="DADADA"/>
              </a:solidFill>
              <a:effectLst/>
              <a:uLnTx/>
              <a:uFillTx/>
              <a:latin typeface="Century Gothic" panose="020B0502020202020204"/>
              <a:ea typeface="+mn-ea"/>
              <a:cs typeface="+mn-cs"/>
            </a:endParaRPr>
          </a:p>
          <a:p>
            <a:pPr marL="342900" marR="0" lvl="0" indent="-34290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Char char="¢"/>
              <a:tabLst/>
              <a:defRPr/>
            </a:pPr>
            <a:endParaRPr kumimoji="0" lang="en-US" sz="2000" b="0" i="0" u="none" strike="noStrike" kern="1200" cap="none" spc="0" normalizeH="0" baseline="0" noProof="0" dirty="0">
              <a:ln>
                <a:noFill/>
              </a:ln>
              <a:solidFill>
                <a:srgbClr val="DADADA"/>
              </a:solidFill>
              <a:effectLst/>
              <a:uLnTx/>
              <a:uFillTx/>
              <a:latin typeface="Century Gothic" panose="020B0502020202020204"/>
              <a:ea typeface="+mn-ea"/>
              <a:cs typeface="+mn-cs"/>
            </a:endParaRPr>
          </a:p>
        </p:txBody>
      </p:sp>
      <p:pic>
        <p:nvPicPr>
          <p:cNvPr id="2" name="Picture 1">
            <a:extLst>
              <a:ext uri="{FF2B5EF4-FFF2-40B4-BE49-F238E27FC236}">
                <a16:creationId xmlns:a16="http://schemas.microsoft.com/office/drawing/2014/main" xmlns="" id="{ED8F0571-8849-4CD9-A339-81386410AF0A}"/>
              </a:ext>
            </a:extLst>
          </p:cNvPr>
          <p:cNvPicPr>
            <a:picLocks noChangeAspect="1"/>
          </p:cNvPicPr>
          <p:nvPr/>
        </p:nvPicPr>
        <p:blipFill>
          <a:blip r:embed="rId3"/>
          <a:stretch>
            <a:fillRect/>
          </a:stretch>
        </p:blipFill>
        <p:spPr>
          <a:xfrm>
            <a:off x="301578" y="2823861"/>
            <a:ext cx="2095908" cy="1578518"/>
          </a:xfrm>
          <a:prstGeom prst="rect">
            <a:avLst/>
          </a:prstGeom>
        </p:spPr>
      </p:pic>
      <p:pic>
        <p:nvPicPr>
          <p:cNvPr id="3" name="Picture 2">
            <a:extLst>
              <a:ext uri="{FF2B5EF4-FFF2-40B4-BE49-F238E27FC236}">
                <a16:creationId xmlns:a16="http://schemas.microsoft.com/office/drawing/2014/main" xmlns="" id="{B6D785DE-C40E-4741-971C-562798C8A7EC}"/>
              </a:ext>
            </a:extLst>
          </p:cNvPr>
          <p:cNvPicPr>
            <a:picLocks noChangeAspect="1"/>
          </p:cNvPicPr>
          <p:nvPr/>
        </p:nvPicPr>
        <p:blipFill>
          <a:blip r:embed="rId4"/>
          <a:stretch>
            <a:fillRect/>
          </a:stretch>
        </p:blipFill>
        <p:spPr>
          <a:xfrm>
            <a:off x="9572009" y="5092394"/>
            <a:ext cx="2095908" cy="1330599"/>
          </a:xfrm>
          <a:prstGeom prst="rect">
            <a:avLst/>
          </a:prstGeom>
        </p:spPr>
      </p:pic>
      <p:pic>
        <p:nvPicPr>
          <p:cNvPr id="4" name="Picture 3">
            <a:extLst>
              <a:ext uri="{FF2B5EF4-FFF2-40B4-BE49-F238E27FC236}">
                <a16:creationId xmlns:a16="http://schemas.microsoft.com/office/drawing/2014/main" xmlns="" id="{E8D50420-4798-4756-B5CD-D093FEC800B2}"/>
              </a:ext>
            </a:extLst>
          </p:cNvPr>
          <p:cNvPicPr>
            <a:picLocks noChangeAspect="1"/>
          </p:cNvPicPr>
          <p:nvPr/>
        </p:nvPicPr>
        <p:blipFill>
          <a:blip r:embed="rId5"/>
          <a:stretch>
            <a:fillRect/>
          </a:stretch>
        </p:blipFill>
        <p:spPr>
          <a:xfrm>
            <a:off x="301578" y="4667164"/>
            <a:ext cx="2095908" cy="1755829"/>
          </a:xfrm>
          <a:prstGeom prst="rect">
            <a:avLst/>
          </a:prstGeom>
        </p:spPr>
      </p:pic>
      <p:pic>
        <p:nvPicPr>
          <p:cNvPr id="7" name="Picture 6">
            <a:extLst>
              <a:ext uri="{FF2B5EF4-FFF2-40B4-BE49-F238E27FC236}">
                <a16:creationId xmlns:a16="http://schemas.microsoft.com/office/drawing/2014/main" xmlns="" id="{9C623AF2-974B-42DF-AA6E-F8CEC28790B8}"/>
              </a:ext>
            </a:extLst>
          </p:cNvPr>
          <p:cNvPicPr>
            <a:picLocks noChangeAspect="1"/>
          </p:cNvPicPr>
          <p:nvPr/>
        </p:nvPicPr>
        <p:blipFill>
          <a:blip r:embed="rId6"/>
          <a:stretch>
            <a:fillRect/>
          </a:stretch>
        </p:blipFill>
        <p:spPr>
          <a:xfrm>
            <a:off x="9632797" y="1861868"/>
            <a:ext cx="2095908" cy="1713029"/>
          </a:xfrm>
          <a:prstGeom prst="rect">
            <a:avLst/>
          </a:prstGeom>
        </p:spPr>
      </p:pic>
    </p:spTree>
    <p:custDataLst>
      <p:tags r:id="rId1"/>
    </p:custDataLst>
    <p:extLst>
      <p:ext uri="{BB962C8B-B14F-4D97-AF65-F5344CB8AC3E}">
        <p14:creationId xmlns:p14="http://schemas.microsoft.com/office/powerpoint/2010/main" val="270493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3CEC07F3-1394-47AF-B3F9-1CAA93BD58A4}"/>
              </a:ext>
            </a:extLst>
          </p:cNvPr>
          <p:cNvSpPr>
            <a:spLocks noGrp="1" noChangeArrowheads="1"/>
          </p:cNvSpPr>
          <p:nvPr>
            <p:ph type="title"/>
          </p:nvPr>
        </p:nvSpPr>
        <p:spPr>
          <a:xfrm>
            <a:off x="6981369" y="261704"/>
            <a:ext cx="2750792" cy="780737"/>
          </a:xfrm>
        </p:spPr>
        <p:txBody>
          <a:bodyPr>
            <a:noAutofit/>
          </a:bodyPr>
          <a:lstStyle/>
          <a:p>
            <a:pPr algn="l" eaLnBrk="1" hangingPunct="1"/>
            <a:r>
              <a:rPr lang="en-US" altLang="en-US" sz="4400" b="1" dirty="0">
                <a:solidFill>
                  <a:srgbClr val="FF0000"/>
                </a:solidFill>
                <a:effectLst>
                  <a:outerShdw blurRad="38100" dist="38100" dir="2700000" algn="tl">
                    <a:srgbClr val="000000">
                      <a:alpha val="43137"/>
                    </a:srgbClr>
                  </a:outerShdw>
                </a:effectLst>
              </a:rPr>
              <a:t>activity</a:t>
            </a:r>
          </a:p>
        </p:txBody>
      </p:sp>
      <p:sp>
        <p:nvSpPr>
          <p:cNvPr id="19459" name="Rectangle 3">
            <a:extLst>
              <a:ext uri="{FF2B5EF4-FFF2-40B4-BE49-F238E27FC236}">
                <a16:creationId xmlns:a16="http://schemas.microsoft.com/office/drawing/2014/main" xmlns="" id="{3FB5BB43-FA96-4FA2-8E8E-009863A48F75}"/>
              </a:ext>
            </a:extLst>
          </p:cNvPr>
          <p:cNvSpPr>
            <a:spLocks noGrp="1" noChangeArrowheads="1"/>
          </p:cNvSpPr>
          <p:nvPr>
            <p:ph type="body" idx="1"/>
          </p:nvPr>
        </p:nvSpPr>
        <p:spPr>
          <a:xfrm>
            <a:off x="783102" y="1723869"/>
            <a:ext cx="4329868" cy="4114800"/>
          </a:xfrm>
        </p:spPr>
        <p:txBody>
          <a:bodyPr/>
          <a:lstStyle/>
          <a:p>
            <a:pPr marL="0" indent="0" algn="l" eaLnBrk="1" hangingPunct="1">
              <a:buNone/>
            </a:pPr>
            <a:r>
              <a:rPr lang="en-US" altLang="en-US" sz="2400" b="1" dirty="0">
                <a:effectLst>
                  <a:outerShdw blurRad="38100" dist="38100" dir="2700000" algn="tl">
                    <a:srgbClr val="000000">
                      <a:alpha val="43137"/>
                    </a:srgbClr>
                  </a:outerShdw>
                </a:effectLst>
              </a:rPr>
              <a:t>Use the Safety and Health Checklist to complete:</a:t>
            </a:r>
          </a:p>
          <a:p>
            <a:pPr algn="l" eaLnBrk="1" hangingPunct="1"/>
            <a:r>
              <a:rPr lang="en-US" altLang="en-US" dirty="0">
                <a:effectLst>
                  <a:outerShdw blurRad="38100" dist="38100" dir="2700000" algn="tl">
                    <a:srgbClr val="000000">
                      <a:alpha val="43137"/>
                    </a:srgbClr>
                  </a:outerShdw>
                </a:effectLst>
              </a:rPr>
              <a:t>Hazard Recognition</a:t>
            </a:r>
          </a:p>
          <a:p>
            <a:pPr algn="l" eaLnBrk="1" hangingPunct="1"/>
            <a:r>
              <a:rPr lang="en-US" altLang="en-US" dirty="0">
                <a:effectLst>
                  <a:outerShdw blurRad="38100" dist="38100" dir="2700000" algn="tl">
                    <a:srgbClr val="000000">
                      <a:alpha val="43137"/>
                    </a:srgbClr>
                  </a:outerShdw>
                </a:effectLst>
              </a:rPr>
              <a:t>Probability</a:t>
            </a:r>
          </a:p>
          <a:p>
            <a:pPr algn="l" eaLnBrk="1" hangingPunct="1"/>
            <a:r>
              <a:rPr lang="en-US" altLang="en-US" dirty="0">
                <a:effectLst>
                  <a:outerShdw blurRad="38100" dist="38100" dir="2700000" algn="tl">
                    <a:srgbClr val="000000">
                      <a:alpha val="43137"/>
                    </a:srgbClr>
                  </a:outerShdw>
                </a:effectLst>
              </a:rPr>
              <a:t>Severity </a:t>
            </a:r>
          </a:p>
          <a:p>
            <a:pPr algn="l" eaLnBrk="1" hangingPunct="1"/>
            <a:r>
              <a:rPr lang="en-US" altLang="en-US" dirty="0">
                <a:effectLst>
                  <a:outerShdw blurRad="38100" dist="38100" dir="2700000" algn="tl">
                    <a:srgbClr val="000000">
                      <a:alpha val="43137"/>
                    </a:srgbClr>
                  </a:outerShdw>
                </a:effectLst>
              </a:rPr>
              <a:t>Risk</a:t>
            </a:r>
          </a:p>
          <a:p>
            <a:pPr algn="l" eaLnBrk="1" hangingPunct="1"/>
            <a:r>
              <a:rPr lang="en-US" altLang="en-US" dirty="0">
                <a:effectLst>
                  <a:outerShdw blurRad="38100" dist="38100" dir="2700000" algn="tl">
                    <a:srgbClr val="000000">
                      <a:alpha val="43137"/>
                    </a:srgbClr>
                  </a:outerShdw>
                </a:effectLst>
              </a:rPr>
              <a:t>Apply the Hierarchy of Health &amp; Safety Controls</a:t>
            </a:r>
          </a:p>
        </p:txBody>
      </p:sp>
      <p:pic>
        <p:nvPicPr>
          <p:cNvPr id="3" name="Picture 2">
            <a:extLst>
              <a:ext uri="{FF2B5EF4-FFF2-40B4-BE49-F238E27FC236}">
                <a16:creationId xmlns:a16="http://schemas.microsoft.com/office/drawing/2014/main" xmlns="" id="{3D46C884-A5C8-4ABA-A8FF-D593F928478F}"/>
              </a:ext>
            </a:extLst>
          </p:cNvPr>
          <p:cNvPicPr>
            <a:picLocks noChangeAspect="1"/>
          </p:cNvPicPr>
          <p:nvPr/>
        </p:nvPicPr>
        <p:blipFill>
          <a:blip r:embed="rId3"/>
          <a:stretch>
            <a:fillRect/>
          </a:stretch>
        </p:blipFill>
        <p:spPr>
          <a:xfrm>
            <a:off x="5419298" y="1723869"/>
            <a:ext cx="5874935" cy="4354767"/>
          </a:xfrm>
          <a:prstGeom prst="rect">
            <a:avLst/>
          </a:prstGeom>
        </p:spPr>
      </p:pic>
    </p:spTree>
    <p:custDataLst>
      <p:tags r:id="rId1"/>
    </p:custDataLst>
    <p:extLst>
      <p:ext uri="{BB962C8B-B14F-4D97-AF65-F5344CB8AC3E}">
        <p14:creationId xmlns:p14="http://schemas.microsoft.com/office/powerpoint/2010/main" val="242975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D27E28-AF12-4314-B26F-A88AE795C7AF}"/>
              </a:ext>
            </a:extLst>
          </p:cNvPr>
          <p:cNvSpPr>
            <a:spLocks noGrp="1"/>
          </p:cNvSpPr>
          <p:nvPr>
            <p:ph type="title"/>
          </p:nvPr>
        </p:nvSpPr>
        <p:spPr/>
        <p:txBody>
          <a:bodyPr/>
          <a:lstStyle/>
          <a:p>
            <a:endParaRPr lang="en-US"/>
          </a:p>
        </p:txBody>
      </p:sp>
      <p:pic>
        <p:nvPicPr>
          <p:cNvPr id="4" name="Cleanup begins in Napa after quake">
            <a:hlinkClick r:id="" action="ppaction://media"/>
            <a:extLst>
              <a:ext uri="{FF2B5EF4-FFF2-40B4-BE49-F238E27FC236}">
                <a16:creationId xmlns:a16="http://schemas.microsoft.com/office/drawing/2014/main" xmlns="" id="{86A61FF8-FC70-454D-8C84-E97C5259C052}"/>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0" y="0"/>
            <a:ext cx="12193702" cy="6858957"/>
          </a:xfrm>
        </p:spPr>
      </p:pic>
    </p:spTree>
    <p:custDataLst>
      <p:tags r:id="rId1"/>
    </p:custDataLst>
    <p:extLst>
      <p:ext uri="{BB962C8B-B14F-4D97-AF65-F5344CB8AC3E}">
        <p14:creationId xmlns:p14="http://schemas.microsoft.com/office/powerpoint/2010/main" val="788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2">
            <a:extLst>
              <a:ext uri="{FF2B5EF4-FFF2-40B4-BE49-F238E27FC236}">
                <a16:creationId xmlns:a16="http://schemas.microsoft.com/office/drawing/2014/main" xmlns="" id="{D6DE947B-372A-437F-AEEA-FB4D74F5C5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2699" y="1199922"/>
            <a:ext cx="6533501" cy="48347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a:extLst>
              <a:ext uri="{FF2B5EF4-FFF2-40B4-BE49-F238E27FC236}">
                <a16:creationId xmlns:a16="http://schemas.microsoft.com/office/drawing/2014/main" xmlns="" id="{B6F56072-0E58-44E1-9985-0C17DB743620}"/>
              </a:ext>
            </a:extLst>
          </p:cNvPr>
          <p:cNvSpPr>
            <a:spLocks noGrp="1" noChangeArrowheads="1"/>
          </p:cNvSpPr>
          <p:nvPr>
            <p:ph type="title"/>
          </p:nvPr>
        </p:nvSpPr>
        <p:spPr>
          <a:xfrm>
            <a:off x="685799" y="764373"/>
            <a:ext cx="3977639" cy="1600200"/>
          </a:xfrm>
        </p:spPr>
        <p:txBody>
          <a:bodyPr anchor="b">
            <a:normAutofit/>
          </a:bodyPr>
          <a:lstStyle/>
          <a:p>
            <a:pPr algn="ctr" eaLnBrk="1" hangingPunct="1"/>
            <a:r>
              <a:rPr lang="en-US" altLang="en-US" sz="4400" b="1" dirty="0">
                <a:effectLst>
                  <a:outerShdw blurRad="38100" dist="38100" dir="2700000" algn="tl">
                    <a:srgbClr val="000000">
                      <a:alpha val="43137"/>
                    </a:srgbClr>
                  </a:outerShdw>
                </a:effectLst>
              </a:rPr>
              <a:t>Objectives</a:t>
            </a:r>
          </a:p>
        </p:txBody>
      </p:sp>
      <p:sp>
        <p:nvSpPr>
          <p:cNvPr id="6147" name="Rectangle 3">
            <a:extLst>
              <a:ext uri="{FF2B5EF4-FFF2-40B4-BE49-F238E27FC236}">
                <a16:creationId xmlns:a16="http://schemas.microsoft.com/office/drawing/2014/main" xmlns="" id="{EC7E141C-3BAD-468A-A58B-9B7E4017CCD1}"/>
              </a:ext>
            </a:extLst>
          </p:cNvPr>
          <p:cNvSpPr>
            <a:spLocks noGrp="1" noChangeArrowheads="1"/>
          </p:cNvSpPr>
          <p:nvPr>
            <p:ph idx="1"/>
          </p:nvPr>
        </p:nvSpPr>
        <p:spPr>
          <a:xfrm>
            <a:off x="685800" y="2578307"/>
            <a:ext cx="4168588" cy="3640377"/>
          </a:xfrm>
        </p:spPr>
        <p:txBody>
          <a:bodyPr>
            <a:normAutofit/>
          </a:bodyPr>
          <a:lstStyle/>
          <a:p>
            <a:pPr eaLnBrk="1" hangingPunct="1"/>
            <a:r>
              <a:rPr lang="en-US" altLang="en-US" sz="2000" dirty="0">
                <a:effectLst>
                  <a:outerShdw blurRad="38100" dist="38100" dir="2700000" algn="tl">
                    <a:srgbClr val="000000">
                      <a:alpha val="43137"/>
                    </a:srgbClr>
                  </a:outerShdw>
                </a:effectLst>
              </a:rPr>
              <a:t>Recognize hazards associated with  cleanup in the aftermath of an earthquake</a:t>
            </a:r>
            <a:r>
              <a:rPr lang="en-US" altLang="en-US" sz="2000" dirty="0" smtClean="0">
                <a:effectLst>
                  <a:outerShdw blurRad="38100" dist="38100" dir="2700000" algn="tl">
                    <a:srgbClr val="000000">
                      <a:alpha val="43137"/>
                    </a:srgbClr>
                  </a:outerShdw>
                </a:effectLst>
              </a:rPr>
              <a:t>.</a:t>
            </a:r>
          </a:p>
          <a:p>
            <a:pPr eaLnBrk="1" hangingPunct="1"/>
            <a:endParaRPr lang="en-US" altLang="en-US" sz="1000" dirty="0">
              <a:effectLst>
                <a:outerShdw blurRad="38100" dist="38100" dir="2700000" algn="tl">
                  <a:srgbClr val="000000">
                    <a:alpha val="43137"/>
                  </a:srgbClr>
                </a:outerShdw>
              </a:effectLst>
            </a:endParaRPr>
          </a:p>
          <a:p>
            <a:pPr eaLnBrk="1" hangingPunct="1"/>
            <a:r>
              <a:rPr lang="en-US" altLang="en-US" sz="2000" dirty="0">
                <a:effectLst>
                  <a:outerShdw blurRad="38100" dist="38100" dir="2700000" algn="tl">
                    <a:srgbClr val="000000">
                      <a:alpha val="43137"/>
                    </a:srgbClr>
                  </a:outerShdw>
                </a:effectLst>
              </a:rPr>
              <a:t>Assess hazards of assigned tasks to ensure safety and health of site workers</a:t>
            </a:r>
            <a:r>
              <a:rPr lang="en-US" altLang="en-US" sz="2000" dirty="0" smtClean="0">
                <a:effectLst>
                  <a:outerShdw blurRad="38100" dist="38100" dir="2700000" algn="tl">
                    <a:srgbClr val="000000">
                      <a:alpha val="43137"/>
                    </a:srgbClr>
                  </a:outerShdw>
                </a:effectLst>
              </a:rPr>
              <a:t>.</a:t>
            </a:r>
          </a:p>
          <a:p>
            <a:pPr eaLnBrk="1" hangingPunct="1"/>
            <a:endParaRPr lang="en-US" altLang="en-US" sz="1000" dirty="0">
              <a:effectLst>
                <a:outerShdw blurRad="38100" dist="38100" dir="2700000" algn="tl">
                  <a:srgbClr val="000000">
                    <a:alpha val="43137"/>
                  </a:srgbClr>
                </a:outerShdw>
              </a:effectLst>
            </a:endParaRPr>
          </a:p>
          <a:p>
            <a:pPr eaLnBrk="1" hangingPunct="1"/>
            <a:r>
              <a:rPr lang="en-US" altLang="en-US" sz="2000" dirty="0">
                <a:effectLst>
                  <a:outerShdw blurRad="38100" dist="38100" dir="2700000" algn="tl">
                    <a:srgbClr val="000000">
                      <a:alpha val="43137"/>
                    </a:srgbClr>
                  </a:outerShdw>
                </a:effectLst>
              </a:rPr>
              <a:t>Identify precautions and control measures to control identified hazards. </a:t>
            </a:r>
          </a:p>
          <a:p>
            <a:pPr eaLnBrk="1" hangingPunct="1"/>
            <a:endParaRPr lang="en-US" altLang="en-US" sz="1600" dirty="0">
              <a:effectLst>
                <a:outerShdw blurRad="38100" dist="38100" dir="2700000" algn="tl">
                  <a:srgbClr val="000000">
                    <a:alpha val="43137"/>
                  </a:srgbClr>
                </a:outerShdw>
              </a:effectLst>
            </a:endParaRPr>
          </a:p>
          <a:p>
            <a:pPr eaLnBrk="1" hangingPunct="1"/>
            <a:endParaRPr lang="en-US" altLang="en-US" sz="16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271996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3A985D05-E1D9-4E62-BC1B-CA15DEAB9F70}"/>
              </a:ext>
            </a:extLst>
          </p:cNvPr>
          <p:cNvSpPr>
            <a:spLocks noGrp="1" noChangeArrowheads="1"/>
          </p:cNvSpPr>
          <p:nvPr>
            <p:ph type="title" idx="4294967295"/>
          </p:nvPr>
        </p:nvSpPr>
        <p:spPr>
          <a:xfrm>
            <a:off x="-322730" y="188259"/>
            <a:ext cx="10972800" cy="1371600"/>
          </a:xfrm>
        </p:spPr>
        <p:txBody>
          <a:bodyPr>
            <a:normAutofit/>
          </a:bodyPr>
          <a:lstStyle/>
          <a:p>
            <a:pPr eaLnBrk="1" hangingPunct="1"/>
            <a:r>
              <a:rPr lang="en-US" altLang="en-US" sz="4400" b="1" dirty="0">
                <a:effectLst>
                  <a:outerShdw blurRad="38100" dist="38100" dir="2700000" algn="tl">
                    <a:srgbClr val="000000">
                      <a:alpha val="43137"/>
                    </a:srgbClr>
                  </a:outerShdw>
                </a:effectLst>
              </a:rPr>
              <a:t>Introduction</a:t>
            </a:r>
          </a:p>
        </p:txBody>
      </p:sp>
      <p:sp>
        <p:nvSpPr>
          <p:cNvPr id="8195" name="Rectangle 3">
            <a:extLst>
              <a:ext uri="{FF2B5EF4-FFF2-40B4-BE49-F238E27FC236}">
                <a16:creationId xmlns:a16="http://schemas.microsoft.com/office/drawing/2014/main" xmlns="" id="{9BA6CD61-640C-4107-A742-B34F02458EEB}"/>
              </a:ext>
            </a:extLst>
          </p:cNvPr>
          <p:cNvSpPr>
            <a:spLocks noGrp="1" noChangeArrowheads="1"/>
          </p:cNvSpPr>
          <p:nvPr>
            <p:ph type="body" sz="half" idx="4294967295"/>
          </p:nvPr>
        </p:nvSpPr>
        <p:spPr>
          <a:xfrm>
            <a:off x="299803" y="2061148"/>
            <a:ext cx="10058400" cy="2286000"/>
          </a:xfrm>
        </p:spPr>
        <p:txBody>
          <a:bodyPr/>
          <a:lstStyle/>
          <a:p>
            <a:pPr algn="l" eaLnBrk="1" hangingPunct="1"/>
            <a:r>
              <a:rPr lang="en-US" altLang="en-US" sz="2400" dirty="0" smtClean="0">
                <a:effectLst>
                  <a:outerShdw blurRad="38100" dist="38100" dir="2700000" algn="tl">
                    <a:srgbClr val="000000">
                      <a:alpha val="43137"/>
                    </a:srgbClr>
                  </a:outerShdw>
                </a:effectLst>
              </a:rPr>
              <a:t>National </a:t>
            </a:r>
            <a:r>
              <a:rPr lang="en-US" altLang="en-US" sz="2400" dirty="0">
                <a:effectLst>
                  <a:outerShdw blurRad="38100" dist="38100" dir="2700000" algn="tl">
                    <a:srgbClr val="000000">
                      <a:alpha val="43137"/>
                    </a:srgbClr>
                  </a:outerShdw>
                </a:effectLst>
              </a:rPr>
              <a:t>Earthquake Information Center records an average of 20,000 earthquakes every year - about 50 a day around the world. </a:t>
            </a:r>
            <a:endParaRPr lang="en-US" altLang="en-US" sz="2400" dirty="0" smtClean="0">
              <a:effectLst>
                <a:outerShdw blurRad="38100" dist="38100" dir="2700000" algn="tl">
                  <a:srgbClr val="000000">
                    <a:alpha val="43137"/>
                  </a:srgbClr>
                </a:outerShdw>
              </a:effectLst>
            </a:endParaRPr>
          </a:p>
          <a:p>
            <a:pPr algn="l" eaLnBrk="1" hangingPunct="1"/>
            <a:endParaRPr lang="en-US" altLang="en-US" sz="2400" dirty="0">
              <a:effectLst>
                <a:outerShdw blurRad="38100" dist="38100" dir="2700000" algn="tl">
                  <a:srgbClr val="000000">
                    <a:alpha val="43137"/>
                  </a:srgbClr>
                </a:outerShdw>
              </a:effectLst>
            </a:endParaRPr>
          </a:p>
          <a:p>
            <a:pPr algn="l" eaLnBrk="1" hangingPunct="1"/>
            <a:r>
              <a:rPr lang="en-US" altLang="en-US" sz="2400" dirty="0">
                <a:effectLst>
                  <a:outerShdw blurRad="38100" dist="38100" dir="2700000" algn="tl">
                    <a:srgbClr val="000000">
                      <a:alpha val="43137"/>
                    </a:srgbClr>
                  </a:outerShdw>
                </a:effectLst>
              </a:rPr>
              <a:t>About 100 of them cause damage.</a:t>
            </a:r>
            <a:endParaRPr lang="en-US" altLang="en-US" sz="2600" dirty="0">
              <a:effectLst>
                <a:outerShdw blurRad="38100" dist="38100" dir="2700000" algn="tl">
                  <a:srgbClr val="000000">
                    <a:alpha val="43137"/>
                  </a:srgbClr>
                </a:outerShdw>
              </a:effectLst>
            </a:endParaRPr>
          </a:p>
        </p:txBody>
      </p:sp>
      <p:pic>
        <p:nvPicPr>
          <p:cNvPr id="8196" name="Picture 2">
            <a:extLst>
              <a:ext uri="{FF2B5EF4-FFF2-40B4-BE49-F238E27FC236}">
                <a16:creationId xmlns:a16="http://schemas.microsoft.com/office/drawing/2014/main" xmlns="" id="{D601A3FB-5051-4A38-8BF7-11F0ACC158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0810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xmlns="" id="{BDFADFB3-3D44-49A8-AE3B-A87C61607F7E}"/>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75" name="Picture 74">
            <a:extLst>
              <a:ext uri="{FF2B5EF4-FFF2-40B4-BE49-F238E27FC236}">
                <a16:creationId xmlns:a16="http://schemas.microsoft.com/office/drawing/2014/main" xmlns="" id="{BB912AE0-CAD9-4F8F-A2A2-BDF07D4EDD2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77" name="Rectangle 76">
            <a:extLst>
              <a:ext uri="{FF2B5EF4-FFF2-40B4-BE49-F238E27FC236}">
                <a16:creationId xmlns:a16="http://schemas.microsoft.com/office/drawing/2014/main" xmlns="" id="{BD7C2DEF-63C5-495B-BBE5-720E5D12B4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9" name="Picture 78">
            <a:extLst>
              <a:ext uri="{FF2B5EF4-FFF2-40B4-BE49-F238E27FC236}">
                <a16:creationId xmlns:a16="http://schemas.microsoft.com/office/drawing/2014/main" xmlns="" id="{FE21E403-0B61-4473-BE57-AB0F1637967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0244" name="Picture 5">
            <a:extLst>
              <a:ext uri="{FF2B5EF4-FFF2-40B4-BE49-F238E27FC236}">
                <a16:creationId xmlns:a16="http://schemas.microsoft.com/office/drawing/2014/main" xmlns="" id="{780D71B2-F98C-4EFD-9014-3E27B478474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8697" y="1187116"/>
            <a:ext cx="7388082" cy="51832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itle 1">
            <a:extLst>
              <a:ext uri="{FF2B5EF4-FFF2-40B4-BE49-F238E27FC236}">
                <a16:creationId xmlns:a16="http://schemas.microsoft.com/office/drawing/2014/main" xmlns="" id="{B4A8A495-0A6F-4412-85AD-2075D1779F42}"/>
              </a:ext>
            </a:extLst>
          </p:cNvPr>
          <p:cNvSpPr>
            <a:spLocks noGrp="1"/>
          </p:cNvSpPr>
          <p:nvPr>
            <p:ph type="title"/>
          </p:nvPr>
        </p:nvSpPr>
        <p:spPr>
          <a:xfrm>
            <a:off x="6427695" y="239506"/>
            <a:ext cx="4693967" cy="708104"/>
          </a:xfrm>
          <a:noFill/>
          <a:ln w="19050">
            <a:noFill/>
            <a:prstDash val="dash"/>
          </a:ln>
        </p:spPr>
        <p:txBody>
          <a:bodyPr vert="horz" lIns="91440" tIns="45720" rIns="91440" bIns="45720" rtlCol="0" anchor="b">
            <a:noAutofit/>
          </a:bodyPr>
          <a:lstStyle/>
          <a:p>
            <a:r>
              <a:rPr lang="en-US" altLang="en-US" sz="4400" b="1" dirty="0">
                <a:effectLst>
                  <a:outerShdw blurRad="38100" dist="38100" dir="2700000" algn="tl">
                    <a:srgbClr val="000000">
                      <a:alpha val="43137"/>
                    </a:srgbClr>
                  </a:outerShdw>
                </a:effectLst>
              </a:rPr>
              <a:t>Earthquakes</a:t>
            </a:r>
          </a:p>
        </p:txBody>
      </p:sp>
      <p:sp>
        <p:nvSpPr>
          <p:cNvPr id="9" name="Rectangle 4">
            <a:extLst>
              <a:ext uri="{FF2B5EF4-FFF2-40B4-BE49-F238E27FC236}">
                <a16:creationId xmlns:a16="http://schemas.microsoft.com/office/drawing/2014/main" xmlns="" id="{248EFCF8-3FBA-4FB4-B563-0E2260F37BD8}"/>
              </a:ext>
            </a:extLst>
          </p:cNvPr>
          <p:cNvSpPr>
            <a:spLocks noChangeArrowheads="1"/>
          </p:cNvSpPr>
          <p:nvPr/>
        </p:nvSpPr>
        <p:spPr bwMode="auto">
          <a:xfrm>
            <a:off x="330226" y="1739540"/>
            <a:ext cx="367824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 Neue"/>
                <a:ea typeface="+mn-ea"/>
                <a:cs typeface="+mn-cs"/>
              </a:rPr>
              <a:t>2017 USGS National Seismic Hazard Map, displaying intensity of potential ground shaking from an earthquake in 50 years (which is the typical lifetime of a building).</a:t>
            </a:r>
            <a:endPar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Tree>
    <p:custDataLst>
      <p:tags r:id="rId1"/>
    </p:custDataLst>
    <p:extLst>
      <p:ext uri="{BB962C8B-B14F-4D97-AF65-F5344CB8AC3E}">
        <p14:creationId xmlns:p14="http://schemas.microsoft.com/office/powerpoint/2010/main" val="101806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xmlns="" id="{D7393F61-9252-454B-9205-FB306EFFDD17}"/>
              </a:ext>
            </a:extLst>
          </p:cNvPr>
          <p:cNvSpPr>
            <a:spLocks noGrp="1"/>
          </p:cNvSpPr>
          <p:nvPr>
            <p:ph type="title"/>
          </p:nvPr>
        </p:nvSpPr>
        <p:spPr>
          <a:xfrm>
            <a:off x="2841150" y="341012"/>
            <a:ext cx="8610600" cy="963119"/>
          </a:xfrm>
        </p:spPr>
        <p:txBody>
          <a:bodyPr>
            <a:normAutofit/>
          </a:bodyPr>
          <a:lstStyle/>
          <a:p>
            <a:pPr eaLnBrk="1" hangingPunct="1"/>
            <a:r>
              <a:rPr lang="en-US" altLang="en-US" sz="4400" b="1" dirty="0">
                <a:effectLst>
                  <a:outerShdw blurRad="38100" dist="38100" dir="2700000" algn="tl">
                    <a:srgbClr val="000000">
                      <a:alpha val="43137"/>
                    </a:srgbClr>
                  </a:outerShdw>
                </a:effectLst>
              </a:rPr>
              <a:t>Earthquake Hazards</a:t>
            </a:r>
          </a:p>
        </p:txBody>
      </p:sp>
      <p:sp>
        <p:nvSpPr>
          <p:cNvPr id="3" name="Content Placeholder 2">
            <a:extLst>
              <a:ext uri="{FF2B5EF4-FFF2-40B4-BE49-F238E27FC236}">
                <a16:creationId xmlns:a16="http://schemas.microsoft.com/office/drawing/2014/main" xmlns="" id="{969DBECA-A4DD-469E-8F4A-893CA07F6712}"/>
              </a:ext>
            </a:extLst>
          </p:cNvPr>
          <p:cNvSpPr>
            <a:spLocks noGrp="1"/>
          </p:cNvSpPr>
          <p:nvPr>
            <p:ph idx="1"/>
          </p:nvPr>
        </p:nvSpPr>
        <p:spPr>
          <a:xfrm>
            <a:off x="1692890" y="1732756"/>
            <a:ext cx="3657600" cy="3107648"/>
          </a:xfrm>
        </p:spPr>
        <p:txBody>
          <a:bodyPr/>
          <a:lstStyle/>
          <a:p>
            <a:pPr algn="l" eaLnBrk="1" hangingPunct="1">
              <a:defRPr/>
            </a:pPr>
            <a:r>
              <a:rPr lang="en-US" sz="2000" dirty="0">
                <a:effectLst>
                  <a:outerShdw blurRad="38100" dist="38100" dir="2700000" algn="tl">
                    <a:srgbClr val="000000">
                      <a:alpha val="43137"/>
                    </a:srgbClr>
                  </a:outerShdw>
                </a:effectLst>
              </a:rPr>
              <a:t>After shocks</a:t>
            </a:r>
          </a:p>
          <a:p>
            <a:pPr algn="l" eaLnBrk="1" hangingPunct="1">
              <a:defRPr/>
            </a:pPr>
            <a:r>
              <a:rPr lang="en-US" sz="2000" dirty="0">
                <a:effectLst>
                  <a:outerShdw blurRad="38100" dist="38100" dir="2700000" algn="tl">
                    <a:srgbClr val="000000">
                      <a:alpha val="43137"/>
                    </a:srgbClr>
                  </a:outerShdw>
                </a:effectLst>
              </a:rPr>
              <a:t>Unstable structures</a:t>
            </a:r>
          </a:p>
          <a:p>
            <a:pPr algn="l" eaLnBrk="1" hangingPunct="1">
              <a:defRPr/>
            </a:pPr>
            <a:r>
              <a:rPr lang="en-US" sz="2000" dirty="0">
                <a:effectLst>
                  <a:outerShdw blurRad="38100" dist="38100" dir="2700000" algn="tl">
                    <a:srgbClr val="000000">
                      <a:alpha val="43137"/>
                    </a:srgbClr>
                  </a:outerShdw>
                </a:effectLst>
              </a:rPr>
              <a:t>Demolition</a:t>
            </a:r>
          </a:p>
          <a:p>
            <a:pPr algn="l" eaLnBrk="1" hangingPunct="1">
              <a:defRPr/>
            </a:pPr>
            <a:r>
              <a:rPr lang="en-US" sz="2000" dirty="0">
                <a:effectLst>
                  <a:outerShdw blurRad="38100" dist="38100" dir="2700000" algn="tl">
                    <a:srgbClr val="000000">
                      <a:alpha val="43137"/>
                    </a:srgbClr>
                  </a:outerShdw>
                </a:effectLst>
              </a:rPr>
              <a:t>Electrical Hazards/Utilities</a:t>
            </a:r>
          </a:p>
          <a:p>
            <a:pPr algn="l" eaLnBrk="1" hangingPunct="1">
              <a:defRPr/>
            </a:pPr>
            <a:r>
              <a:rPr lang="en-US" sz="2000" dirty="0">
                <a:effectLst>
                  <a:outerShdw blurRad="38100" dist="38100" dir="2700000" algn="tl">
                    <a:srgbClr val="000000">
                      <a:alpha val="43137"/>
                    </a:srgbClr>
                  </a:outerShdw>
                </a:effectLst>
              </a:rPr>
              <a:t>Heavy equipment</a:t>
            </a:r>
          </a:p>
          <a:p>
            <a:pPr algn="l" eaLnBrk="1" hangingPunct="1">
              <a:defRPr/>
            </a:pPr>
            <a:r>
              <a:rPr lang="en-US" sz="2000" dirty="0">
                <a:effectLst>
                  <a:outerShdw blurRad="38100" dist="38100" dir="2700000" algn="tl">
                    <a:srgbClr val="000000">
                      <a:alpha val="43137"/>
                    </a:srgbClr>
                  </a:outerShdw>
                </a:effectLst>
              </a:rPr>
              <a:t>Chain Saws/Power Tools</a:t>
            </a:r>
          </a:p>
          <a:p>
            <a:pPr algn="l" eaLnBrk="1" hangingPunct="1">
              <a:defRPr/>
            </a:pPr>
            <a:r>
              <a:rPr lang="en-US" sz="2000" dirty="0">
                <a:effectLst>
                  <a:outerShdw blurRad="38100" dist="38100" dir="2700000" algn="tl">
                    <a:srgbClr val="000000">
                      <a:alpha val="43137"/>
                    </a:srgbClr>
                  </a:outerShdw>
                </a:effectLst>
              </a:rPr>
              <a:t>Carbon Monoxide </a:t>
            </a:r>
          </a:p>
          <a:p>
            <a:pPr marL="0" indent="0">
              <a:buNone/>
              <a:defRPr/>
            </a:pPr>
            <a:endParaRPr lang="en-US" sz="2000" dirty="0">
              <a:effectLst>
                <a:outerShdw blurRad="38100" dist="38100" dir="2700000" algn="tl">
                  <a:srgbClr val="000000">
                    <a:alpha val="43137"/>
                  </a:srgbClr>
                </a:outerShdw>
              </a:effectLst>
            </a:endParaRPr>
          </a:p>
          <a:p>
            <a:pPr marL="0" indent="0">
              <a:buNone/>
              <a:defRPr/>
            </a:pPr>
            <a:endParaRPr lang="en-US" sz="2000" dirty="0">
              <a:effectLst>
                <a:outerShdw blurRad="38100" dist="38100" dir="2700000" algn="tl">
                  <a:srgbClr val="000000">
                    <a:alpha val="43137"/>
                  </a:srgbClr>
                </a:outerShdw>
              </a:effectLst>
            </a:endParaRPr>
          </a:p>
          <a:p>
            <a:pPr eaLnBrk="1" hangingPunct="1">
              <a:defRPr/>
            </a:pPr>
            <a:endParaRPr lang="en-US" sz="2000" dirty="0">
              <a:effectLst>
                <a:outerShdw blurRad="38100" dist="38100" dir="2700000" algn="tl">
                  <a:srgbClr val="000000">
                    <a:alpha val="43137"/>
                  </a:srgbClr>
                </a:outerShdw>
              </a:effectLst>
            </a:endParaRPr>
          </a:p>
          <a:p>
            <a:pPr eaLnBrk="1" hangingPunct="1">
              <a:defRPr/>
            </a:pPr>
            <a:endParaRPr lang="en-US" sz="2000" dirty="0">
              <a:effectLst>
                <a:outerShdw blurRad="38100" dist="38100" dir="2700000" algn="tl">
                  <a:srgbClr val="000000">
                    <a:alpha val="43137"/>
                  </a:srgbClr>
                </a:outerShdw>
              </a:effectLst>
            </a:endParaRPr>
          </a:p>
        </p:txBody>
      </p:sp>
      <p:sp>
        <p:nvSpPr>
          <p:cNvPr id="4" name="Content Placeholder 2">
            <a:extLst>
              <a:ext uri="{FF2B5EF4-FFF2-40B4-BE49-F238E27FC236}">
                <a16:creationId xmlns:a16="http://schemas.microsoft.com/office/drawing/2014/main" xmlns="" id="{E179362E-6200-45CE-9F88-478A95BD0B41}"/>
              </a:ext>
            </a:extLst>
          </p:cNvPr>
          <p:cNvSpPr txBox="1">
            <a:spLocks/>
          </p:cNvSpPr>
          <p:nvPr/>
        </p:nvSpPr>
        <p:spPr bwMode="auto">
          <a:xfrm>
            <a:off x="6563428" y="1732756"/>
            <a:ext cx="3657600" cy="310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just" rtl="0" fontAlgn="base">
              <a:spcBef>
                <a:spcPct val="25000"/>
              </a:spcBef>
              <a:spcAft>
                <a:spcPct val="2500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just" rtl="0" fontAlgn="base">
              <a:spcBef>
                <a:spcPct val="25000"/>
              </a:spcBef>
              <a:spcAft>
                <a:spcPct val="2500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just" rtl="0" fontAlgn="base">
              <a:spcBef>
                <a:spcPct val="25000"/>
              </a:spcBef>
              <a:spcAft>
                <a:spcPct val="25000"/>
              </a:spcAft>
              <a:buClr>
                <a:schemeClr val="accent2"/>
              </a:buClr>
              <a:buChar char="•"/>
              <a:defRPr sz="2400" kern="1200">
                <a:solidFill>
                  <a:schemeClr val="tx2"/>
                </a:solidFill>
                <a:latin typeface="+mn-lt"/>
                <a:ea typeface="+mn-ea"/>
                <a:cs typeface="+mn-cs"/>
              </a:defRPr>
            </a:lvl3pPr>
            <a:lvl4pPr marL="1600200" indent="-228600" algn="just" rtl="0" fontAlgn="base">
              <a:spcBef>
                <a:spcPct val="25000"/>
              </a:spcBef>
              <a:spcAft>
                <a:spcPct val="25000"/>
              </a:spcAft>
              <a:buClr>
                <a:schemeClr val="tx1"/>
              </a:buClr>
              <a:buChar char="•"/>
              <a:defRPr sz="2000" kern="1200">
                <a:solidFill>
                  <a:schemeClr val="tx2"/>
                </a:solidFill>
                <a:latin typeface="+mn-lt"/>
                <a:ea typeface="+mn-ea"/>
                <a:cs typeface="+mn-cs"/>
              </a:defRPr>
            </a:lvl4pPr>
            <a:lvl5pPr marL="2057400" indent="-228600" algn="just" rtl="0" fontAlgn="base">
              <a:spcBef>
                <a:spcPct val="25000"/>
              </a:spcBef>
              <a:spcAft>
                <a:spcPct val="2500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Debris</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removal</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Airborne smoke and dust: asbestos, silica, etc.</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Hazardous materials</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Bloodborne</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pathogens</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Slips, trips, and falls</a:t>
            </a:r>
          </a:p>
          <a:p>
            <a:pPr marL="342900" marR="0" lvl="0" indent="-342900" algn="l" defTabSz="457200" rtl="0" eaLnBrk="1" fontAlgn="base" latinLnBrk="0" hangingPunct="1">
              <a:lnSpc>
                <a:spcPct val="100000"/>
              </a:lnSpc>
              <a:spcBef>
                <a:spcPct val="25000"/>
              </a:spcBef>
              <a:spcAft>
                <a:spcPct val="25000"/>
              </a:spcAft>
              <a:buClr>
                <a:prstClr val="white"/>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Lifting</a:t>
            </a:r>
          </a:p>
          <a:p>
            <a:pPr marL="0" marR="0" lvl="0" indent="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None/>
              <a:tabLst/>
              <a:defRPr/>
            </a:pPr>
            <a:endParaRPr kumimoji="0" 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Century Gothic" panose="020B0502020202020204"/>
              <a:ea typeface="+mn-ea"/>
              <a:cs typeface="+mn-cs"/>
            </a:endParaRPr>
          </a:p>
          <a:p>
            <a:pPr marL="342900" marR="0" lvl="0" indent="-34290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Char char="¢"/>
              <a:tabLst/>
              <a:defRPr/>
            </a:pPr>
            <a:endParaRPr kumimoji="0" 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Century Gothic" panose="020B0502020202020204"/>
              <a:ea typeface="+mn-ea"/>
              <a:cs typeface="+mn-cs"/>
            </a:endParaRPr>
          </a:p>
          <a:p>
            <a:pPr marL="342900" marR="0" lvl="0" indent="-34290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Char char="¢"/>
              <a:tabLst/>
              <a:defRPr/>
            </a:pPr>
            <a:endParaRPr kumimoji="0" 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Century Gothic" panose="020B0502020202020204"/>
              <a:ea typeface="+mn-ea"/>
              <a:cs typeface="+mn-cs"/>
            </a:endParaRPr>
          </a:p>
        </p:txBody>
      </p:sp>
      <p:pic>
        <p:nvPicPr>
          <p:cNvPr id="12293" name="Picture 5">
            <a:extLst>
              <a:ext uri="{FF2B5EF4-FFF2-40B4-BE49-F238E27FC236}">
                <a16:creationId xmlns:a16="http://schemas.microsoft.com/office/drawing/2014/main" xmlns="" id="{05084CDE-3CA4-47BE-93E1-8EA056A04B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023" y="4982824"/>
            <a:ext cx="11451953" cy="168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5549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02C06028-AFF5-4786-B657-BB64DE8B3CF0}"/>
              </a:ext>
            </a:extLst>
          </p:cNvPr>
          <p:cNvSpPr>
            <a:spLocks noGrp="1" noChangeArrowheads="1"/>
          </p:cNvSpPr>
          <p:nvPr>
            <p:ph type="title"/>
          </p:nvPr>
        </p:nvSpPr>
        <p:spPr>
          <a:xfrm>
            <a:off x="2702858" y="360962"/>
            <a:ext cx="9381565"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Response Worker Precautions</a:t>
            </a:r>
          </a:p>
        </p:txBody>
      </p:sp>
      <p:sp>
        <p:nvSpPr>
          <p:cNvPr id="14339" name="Rectangle 3">
            <a:extLst>
              <a:ext uri="{FF2B5EF4-FFF2-40B4-BE49-F238E27FC236}">
                <a16:creationId xmlns:a16="http://schemas.microsoft.com/office/drawing/2014/main" xmlns="" id="{61CF8912-AF9F-47AE-98F8-99A0A98C5A65}"/>
              </a:ext>
            </a:extLst>
          </p:cNvPr>
          <p:cNvSpPr>
            <a:spLocks noGrp="1" noChangeArrowheads="1"/>
          </p:cNvSpPr>
          <p:nvPr>
            <p:ph idx="1"/>
          </p:nvPr>
        </p:nvSpPr>
        <p:spPr>
          <a:xfrm>
            <a:off x="539646" y="1815058"/>
            <a:ext cx="5051685" cy="4795603"/>
          </a:xfrm>
        </p:spPr>
        <p:txBody>
          <a:bodyPr>
            <a:normAutofit/>
          </a:bodyPr>
          <a:lstStyle/>
          <a:p>
            <a:pPr marL="0" indent="0" algn="l" eaLnBrk="1" hangingPunct="1">
              <a:buNone/>
            </a:pPr>
            <a:r>
              <a:rPr lang="en-US" altLang="en-US" sz="2400" b="1" dirty="0">
                <a:effectLst>
                  <a:outerShdw blurRad="38100" dist="38100" dir="2700000" algn="tl">
                    <a:srgbClr val="000000">
                      <a:alpha val="43137"/>
                    </a:srgbClr>
                  </a:outerShdw>
                </a:effectLst>
              </a:rPr>
              <a:t>Unstable Structures</a:t>
            </a:r>
          </a:p>
          <a:p>
            <a:pPr lvl="1" algn="l" eaLnBrk="1" hangingPunct="1"/>
            <a:r>
              <a:rPr lang="en-US" altLang="en-US" sz="2200" dirty="0">
                <a:effectLst>
                  <a:outerShdw blurRad="38100" dist="38100" dir="2700000" algn="tl">
                    <a:srgbClr val="000000">
                      <a:alpha val="43137"/>
                    </a:srgbClr>
                  </a:outerShdw>
                </a:effectLst>
              </a:rPr>
              <a:t>Determine condition of framing, floors and walls, and to assess possibility of an unplanned collapse of any portion of the structure. </a:t>
            </a:r>
          </a:p>
          <a:p>
            <a:pPr lvl="1" algn="l" eaLnBrk="1" hangingPunct="1"/>
            <a:r>
              <a:rPr lang="en-US" altLang="en-US" sz="2200" dirty="0">
                <a:effectLst>
                  <a:outerShdw blurRad="38100" dist="38100" dir="2700000" algn="tl">
                    <a:srgbClr val="000000">
                      <a:alpha val="43137"/>
                    </a:srgbClr>
                  </a:outerShdw>
                </a:effectLst>
              </a:rPr>
              <a:t>Brace or shore the walls and floors of structures which have been damaged and which employees must enter. </a:t>
            </a:r>
          </a:p>
          <a:p>
            <a:pPr lvl="1" algn="l" eaLnBrk="1" hangingPunct="1"/>
            <a:endParaRPr lang="en-US" altLang="en-US" sz="2400" dirty="0">
              <a:effectLst>
                <a:outerShdw blurRad="38100" dist="38100" dir="2700000" algn="tl">
                  <a:srgbClr val="000000">
                    <a:alpha val="43137"/>
                  </a:srgbClr>
                </a:outerShdw>
              </a:effectLst>
            </a:endParaRPr>
          </a:p>
          <a:p>
            <a:pPr eaLnBrk="1" hangingPunct="1">
              <a:lnSpc>
                <a:spcPct val="90000"/>
              </a:lnSpc>
            </a:pPr>
            <a:endParaRPr lang="en-US" altLang="en-US" sz="2400" dirty="0">
              <a:effectLst>
                <a:outerShdw blurRad="38100" dist="38100" dir="2700000" algn="tl">
                  <a:srgbClr val="000000">
                    <a:alpha val="43137"/>
                  </a:srgbClr>
                </a:outerShdw>
              </a:effectLst>
            </a:endParaRPr>
          </a:p>
        </p:txBody>
      </p:sp>
      <p:pic>
        <p:nvPicPr>
          <p:cNvPr id="14340" name="Picture 5">
            <a:extLst>
              <a:ext uri="{FF2B5EF4-FFF2-40B4-BE49-F238E27FC236}">
                <a16:creationId xmlns:a16="http://schemas.microsoft.com/office/drawing/2014/main" xmlns="" id="{7A73209D-8FB2-4A0B-868D-CE7B15E3BA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1895" y="1906755"/>
            <a:ext cx="5925670" cy="446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31727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B21285E8-6672-4BF1-B823-40EC3758F3F5}"/>
              </a:ext>
            </a:extLst>
          </p:cNvPr>
          <p:cNvSpPr>
            <a:spLocks noGrp="1" noChangeArrowheads="1"/>
          </p:cNvSpPr>
          <p:nvPr>
            <p:ph type="title"/>
          </p:nvPr>
        </p:nvSpPr>
        <p:spPr>
          <a:xfrm>
            <a:off x="2831892" y="334067"/>
            <a:ext cx="9220200"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Response Worker Precautions</a:t>
            </a:r>
          </a:p>
        </p:txBody>
      </p:sp>
      <p:sp>
        <p:nvSpPr>
          <p:cNvPr id="16387" name="Rectangle 3">
            <a:extLst>
              <a:ext uri="{FF2B5EF4-FFF2-40B4-BE49-F238E27FC236}">
                <a16:creationId xmlns:a16="http://schemas.microsoft.com/office/drawing/2014/main" xmlns="" id="{9C368E78-550C-439E-B2EA-71AACBC1BD4C}"/>
              </a:ext>
            </a:extLst>
          </p:cNvPr>
          <p:cNvSpPr>
            <a:spLocks noGrp="1" noChangeArrowheads="1"/>
          </p:cNvSpPr>
          <p:nvPr>
            <p:ph idx="1"/>
          </p:nvPr>
        </p:nvSpPr>
        <p:spPr>
          <a:xfrm>
            <a:off x="5831174" y="1978827"/>
            <a:ext cx="6220918" cy="4114800"/>
          </a:xfrm>
        </p:spPr>
        <p:txBody>
          <a:bodyPr>
            <a:normAutofit/>
          </a:bodyPr>
          <a:lstStyle/>
          <a:p>
            <a:pPr marL="0" indent="0" algn="l" eaLnBrk="1" hangingPunct="1">
              <a:buNone/>
            </a:pPr>
            <a:r>
              <a:rPr lang="en-US" altLang="en-US" sz="2400" b="1" dirty="0" smtClean="0"/>
              <a:t>   Demolition</a:t>
            </a:r>
            <a:endParaRPr lang="en-US" altLang="en-US" sz="2400" b="1" dirty="0"/>
          </a:p>
          <a:p>
            <a:pPr lvl="1" algn="l" eaLnBrk="1" hangingPunct="1"/>
            <a:r>
              <a:rPr lang="en-US" altLang="en-US" sz="2400" dirty="0"/>
              <a:t>A written engineering survey must be performed on each structure being considered for demolition to determine the condition of the framing, floors and walls, and to assess the possibility of an unplanned collapse of any portion of the structure. </a:t>
            </a:r>
          </a:p>
          <a:p>
            <a:pPr eaLnBrk="1" hangingPunct="1">
              <a:lnSpc>
                <a:spcPct val="90000"/>
              </a:lnSpc>
            </a:pPr>
            <a:endParaRPr lang="en-US" altLang="en-US" sz="2400" dirty="0"/>
          </a:p>
        </p:txBody>
      </p:sp>
      <p:pic>
        <p:nvPicPr>
          <p:cNvPr id="16388" name="Picture 1">
            <a:extLst>
              <a:ext uri="{FF2B5EF4-FFF2-40B4-BE49-F238E27FC236}">
                <a16:creationId xmlns:a16="http://schemas.microsoft.com/office/drawing/2014/main" xmlns="" id="{4E2D5968-1974-4063-98BC-D9810C9653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09" y="1978827"/>
            <a:ext cx="5457271" cy="438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6354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3103CE8B-3A01-4D1D-B864-B9A91E5B49B9}"/>
              </a:ext>
            </a:extLst>
          </p:cNvPr>
          <p:cNvSpPr>
            <a:spLocks noGrp="1" noChangeArrowheads="1"/>
          </p:cNvSpPr>
          <p:nvPr>
            <p:ph type="title"/>
          </p:nvPr>
        </p:nvSpPr>
        <p:spPr>
          <a:xfrm>
            <a:off x="2554941" y="276961"/>
            <a:ext cx="9432894"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Response Worker Precautions</a:t>
            </a:r>
          </a:p>
        </p:txBody>
      </p:sp>
      <p:sp>
        <p:nvSpPr>
          <p:cNvPr id="18435" name="Rectangle 3">
            <a:extLst>
              <a:ext uri="{FF2B5EF4-FFF2-40B4-BE49-F238E27FC236}">
                <a16:creationId xmlns:a16="http://schemas.microsoft.com/office/drawing/2014/main" xmlns="" id="{FC389359-F085-498B-9381-673DCF248D55}"/>
              </a:ext>
            </a:extLst>
          </p:cNvPr>
          <p:cNvSpPr>
            <a:spLocks noGrp="1" noChangeArrowheads="1"/>
          </p:cNvSpPr>
          <p:nvPr>
            <p:ph idx="1"/>
          </p:nvPr>
        </p:nvSpPr>
        <p:spPr>
          <a:xfrm>
            <a:off x="291353" y="1846728"/>
            <a:ext cx="5962747" cy="4753131"/>
          </a:xfrm>
        </p:spPr>
        <p:txBody>
          <a:bodyPr>
            <a:noAutofit/>
          </a:bodyPr>
          <a:lstStyle/>
          <a:p>
            <a:pPr marL="0" indent="0" algn="l" eaLnBrk="1" hangingPunct="1">
              <a:buNone/>
            </a:pPr>
            <a:r>
              <a:rPr lang="en-US" altLang="en-US" sz="2400" b="1" dirty="0"/>
              <a:t>Electrical Hazards</a:t>
            </a:r>
          </a:p>
          <a:p>
            <a:pPr lvl="1" algn="l" eaLnBrk="1" hangingPunct="1"/>
            <a:r>
              <a:rPr lang="en-US" altLang="en-US" dirty="0"/>
              <a:t>Always consider all electrical equipment, lines and conductors to be energized. </a:t>
            </a:r>
          </a:p>
          <a:p>
            <a:pPr lvl="1" algn="l" eaLnBrk="1" hangingPunct="1"/>
            <a:r>
              <a:rPr lang="en-US" altLang="en-US" dirty="0"/>
              <a:t>Downed wires can energize other nearby objects, such as fences, water pipes, bushes and trees, buildings, and telephone/CATV/ fiber optic cables. </a:t>
            </a:r>
          </a:p>
          <a:p>
            <a:pPr lvl="1" algn="l" eaLnBrk="1" hangingPunct="1"/>
            <a:r>
              <a:rPr lang="en-US" altLang="en-US" dirty="0"/>
              <a:t>Even manhole castings and reinforcement bars (rebar) in pavement can become energized by downed wires.</a:t>
            </a:r>
          </a:p>
          <a:p>
            <a:pPr marL="0" indent="0" algn="l" eaLnBrk="1" hangingPunct="1">
              <a:buNone/>
            </a:pPr>
            <a:r>
              <a:rPr lang="en-US" altLang="en-US" sz="2400" b="1" dirty="0"/>
              <a:t>Heavy Equipment</a:t>
            </a:r>
          </a:p>
          <a:p>
            <a:pPr lvl="1" algn="l" eaLnBrk="1" hangingPunct="1"/>
            <a:r>
              <a:rPr lang="en-US" altLang="en-US" dirty="0"/>
              <a:t>Maintain safe distance and coordination working around other site workers. </a:t>
            </a:r>
          </a:p>
          <a:p>
            <a:pPr lvl="1" algn="l" eaLnBrk="1" hangingPunct="1"/>
            <a:endParaRPr lang="en-US" altLang="en-US" dirty="0"/>
          </a:p>
          <a:p>
            <a:pPr lvl="1" algn="l" eaLnBrk="1" hangingPunct="1"/>
            <a:endParaRPr lang="en-US" altLang="en-US" dirty="0"/>
          </a:p>
          <a:p>
            <a:pPr lvl="1" algn="l" eaLnBrk="1" hangingPunct="1"/>
            <a:endParaRPr lang="en-US" altLang="en-US" dirty="0"/>
          </a:p>
          <a:p>
            <a:pPr eaLnBrk="1" hangingPunct="1">
              <a:lnSpc>
                <a:spcPct val="90000"/>
              </a:lnSpc>
            </a:pPr>
            <a:endParaRPr lang="en-US" altLang="en-US" sz="2400" dirty="0"/>
          </a:p>
        </p:txBody>
      </p:sp>
      <p:pic>
        <p:nvPicPr>
          <p:cNvPr id="3" name="Picture 2">
            <a:extLst>
              <a:ext uri="{FF2B5EF4-FFF2-40B4-BE49-F238E27FC236}">
                <a16:creationId xmlns:a16="http://schemas.microsoft.com/office/drawing/2014/main" xmlns="" id="{F32DE163-C371-4CA1-8312-A5F6362C22C8}"/>
              </a:ext>
            </a:extLst>
          </p:cNvPr>
          <p:cNvPicPr>
            <a:picLocks noChangeAspect="1"/>
          </p:cNvPicPr>
          <p:nvPr/>
        </p:nvPicPr>
        <p:blipFill>
          <a:blip r:embed="rId4"/>
          <a:stretch>
            <a:fillRect/>
          </a:stretch>
        </p:blipFill>
        <p:spPr>
          <a:xfrm>
            <a:off x="6385939" y="2258582"/>
            <a:ext cx="5474354" cy="4247148"/>
          </a:xfrm>
          <a:prstGeom prst="rect">
            <a:avLst/>
          </a:prstGeom>
        </p:spPr>
      </p:pic>
    </p:spTree>
    <p:custDataLst>
      <p:tags r:id="rId1"/>
    </p:custDataLst>
    <p:extLst>
      <p:ext uri="{BB962C8B-B14F-4D97-AF65-F5344CB8AC3E}">
        <p14:creationId xmlns:p14="http://schemas.microsoft.com/office/powerpoint/2010/main" val="19966243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earthquakes&amp;quot;&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 - &amp;quot;Objectives&amp;quot;&quot;/&gt;&lt;property id=&quot;20307&quot; value=&quot;259&quot;/&gt;&lt;/object&gt;&lt;object type=&quot;3&quot; unique_id=&quot;10006&quot;&gt;&lt;property id=&quot;20148&quot; value=&quot;5&quot;/&gt;&lt;property id=&quot;20300&quot; value=&quot;Slide 4 - &amp;quot;Introduction&amp;quot;&quot;/&gt;&lt;property id=&quot;20307&quot; value=&quot;260&quot;/&gt;&lt;/object&gt;&lt;object type=&quot;3&quot; unique_id=&quot;10007&quot;&gt;&lt;property id=&quot;20148&quot; value=&quot;5&quot;/&gt;&lt;property id=&quot;20300&quot; value=&quot;Slide 5 - &amp;quot;Earthquakes&amp;quot;&quot;/&gt;&lt;property id=&quot;20307&quot; value=&quot;261&quot;/&gt;&lt;/object&gt;&lt;object type=&quot;3&quot; unique_id=&quot;10008&quot;&gt;&lt;property id=&quot;20148&quot; value=&quot;5&quot;/&gt;&lt;property id=&quot;20300&quot; value=&quot;Slide 6 - &amp;quot;Earthquake Hazards&amp;quot;&quot;/&gt;&lt;property id=&quot;20307&quot; value=&quot;262&quot;/&gt;&lt;/object&gt;&lt;object type=&quot;3&quot; unique_id=&quot;10009&quot;&gt;&lt;property id=&quot;20148&quot; value=&quot;5&quot;/&gt;&lt;property id=&quot;20300&quot; value=&quot;Slide 7 - &amp;quot;Response Worker Precautions&amp;quot;&quot;/&gt;&lt;property id=&quot;20307&quot; value=&quot;263&quot;/&gt;&lt;/object&gt;&lt;object type=&quot;3&quot; unique_id=&quot;10010&quot;&gt;&lt;property id=&quot;20148&quot; value=&quot;5&quot;/&gt;&lt;property id=&quot;20300&quot; value=&quot;Slide 8 - &amp;quot;Response Worker Precautions&amp;quot;&quot;/&gt;&lt;property id=&quot;20307&quot; value=&quot;264&quot;/&gt;&lt;/object&gt;&lt;object type=&quot;3&quot; unique_id=&quot;10011&quot;&gt;&lt;property id=&quot;20148&quot; value=&quot;5&quot;/&gt;&lt;property id=&quot;20300&quot; value=&quot;Slide 9 - &amp;quot;Response Worker Precautions&amp;quot;&quot;/&gt;&lt;property id=&quot;20307&quot; value=&quot;265&quot;/&gt;&lt;/object&gt;&lt;object type=&quot;3&quot; unique_id=&quot;10012&quot;&gt;&lt;property id=&quot;20148&quot; value=&quot;5&quot;/&gt;&lt;property id=&quot;20300&quot; value=&quot;Slide 10 - &amp;quot;Response Worker Precautions&amp;quot;&quot;/&gt;&lt;property id=&quot;20307&quot; value=&quot;266&quot;/&gt;&lt;/object&gt;&lt;object type=&quot;3&quot; unique_id=&quot;10013&quot;&gt;&lt;property id=&quot;20148&quot; value=&quot;5&quot;/&gt;&lt;property id=&quot;20300&quot; value=&quot;Slide 11 - &amp;quot;Response Worker Precautions&amp;quot;&quot;/&gt;&lt;property id=&quot;20307&quot; value=&quot;267&quot;/&gt;&lt;/object&gt;&lt;object type=&quot;3&quot; unique_id=&quot;10014&quot;&gt;&lt;property id=&quot;20148&quot; value=&quot;5&quot;/&gt;&lt;property id=&quot;20300&quot; value=&quot;Slide 12 - &amp;quot;Response Worker Precautions&amp;quot;&quot;/&gt;&lt;property id=&quot;20307&quot; value=&quot;268&quot;/&gt;&lt;/object&gt;&lt;object type=&quot;3&quot; unique_id=&quot;10015&quot;&gt;&lt;property id=&quot;20148&quot; value=&quot;5&quot;/&gt;&lt;property id=&quot;20300&quot; value=&quot;Slide 13 - &amp;quot;Response Worker Precautions&amp;quot;&quot;/&gt;&lt;property id=&quot;20307&quot; value=&quot;269&quot;/&gt;&lt;/object&gt;&lt;object type=&quot;3&quot; unique_id=&quot;10016&quot;&gt;&lt;property id=&quot;20148&quot; value=&quot;5&quot;/&gt;&lt;property id=&quot;20300&quot; value=&quot;Slide 14 - &amp;quot;References&amp;quot;&quot;/&gt;&lt;property id=&quot;20307&quot; value=&quot;270&quot;/&gt;&lt;/object&gt;&lt;object type=&quot;3&quot; unique_id=&quot;10017&quot;&gt;&lt;property id=&quot;20148&quot; value=&quot;5&quot;/&gt;&lt;property id=&quot;20300&quot; value=&quot;Slide 15 - &amp;quot;activity&amp;quot;&quot;/&gt;&lt;property id=&quot;20307&quot; value=&quot;271&quot;/&gt;&lt;/object&gt;&lt;object type=&quot;3&quot; unique_id=&quot;10018&quot;&gt;&lt;property id=&quot;20148&quot; value=&quot;5&quot;/&gt;&lt;property id=&quot;20300&quot; value=&quot;Slide 16 - &amp;quot;activity&amp;quot;&quot;/&gt;&lt;property id=&quot;20307&quot; value=&quot;272&quot;/&gt;&lt;/object&gt;&lt;/object&gt;&lt;object type=&quot;8&quot; unique_id=&quot;10036&quot;&gt;&lt;/object&gt;&lt;/object&gt;&lt;/database&gt;"/>
  <p:tag name="ARTICULATE_SLIDE_COUNT" val="16"/>
  <p:tag name="ARTICULATE_PROJECT_OPEN" val="0"/>
  <p:tag name="MMPROD_NEXTUNIQUEID" val="10015"/>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1268</Words>
  <Application>Microsoft Office PowerPoint</Application>
  <PresentationFormat>Widescreen</PresentationFormat>
  <Paragraphs>165</Paragraphs>
  <Slides>16</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Helvetica Neue</vt:lpstr>
      <vt:lpstr>Wingdings</vt:lpstr>
      <vt:lpstr>Vapor Trail</vt:lpstr>
      <vt:lpstr>earthquakes</vt:lpstr>
      <vt:lpstr>PowerPoint Presentation</vt:lpstr>
      <vt:lpstr>Objectives</vt:lpstr>
      <vt:lpstr>Introduction</vt:lpstr>
      <vt:lpstr>Earthquakes</vt:lpstr>
      <vt:lpstr>Earthquake Hazards</vt:lpstr>
      <vt:lpstr>Response Worker Precautions</vt:lpstr>
      <vt:lpstr>Response Worker Precautions</vt:lpstr>
      <vt:lpstr>Response Worker Precautions</vt:lpstr>
      <vt:lpstr>Response Worker Precautions</vt:lpstr>
      <vt:lpstr>Response Worker Precautions</vt:lpstr>
      <vt:lpstr>Response Worker Precautions</vt:lpstr>
      <vt:lpstr>Response Worker Precautions</vt:lpstr>
      <vt:lpstr>References</vt:lpstr>
      <vt:lpstr>activity</vt:lpstr>
      <vt:lpstr>activity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dc:title>
  <dc:creator>Paul Wind</dc:creator>
  <cp:lastModifiedBy>Owner</cp:lastModifiedBy>
  <cp:revision>3</cp:revision>
  <dcterms:created xsi:type="dcterms:W3CDTF">2018-03-10T18:25:40Z</dcterms:created>
  <dcterms:modified xsi:type="dcterms:W3CDTF">2018-04-25T00:54:59Z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0926C3B2-94CC-4B7D-BE67-2EA419799FCE</vt:lpwstr>
  </property>
  <property fmtid="{D5CDD505-2E9C-101B-9397-08002B2CF9AE}" pid="3" name="ArticulatePath">
    <vt:lpwstr>NATURAL Eartquake Incident</vt:lpwstr>
  </property>
</Properties>
</file>