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98" r:id="rId1"/>
  </p:sldMasterIdLst>
  <p:notesMasterIdLst>
    <p:notesMasterId r:id="rId36"/>
  </p:notesMasterIdLst>
  <p:sldIdLst>
    <p:sldId id="256" r:id="rId2"/>
    <p:sldId id="257" r:id="rId3"/>
    <p:sldId id="258" r:id="rId4"/>
    <p:sldId id="286" r:id="rId5"/>
    <p:sldId id="287" r:id="rId6"/>
    <p:sldId id="288" r:id="rId7"/>
    <p:sldId id="302" r:id="rId8"/>
    <p:sldId id="303" r:id="rId9"/>
    <p:sldId id="304" r:id="rId10"/>
    <p:sldId id="305" r:id="rId11"/>
    <p:sldId id="306" r:id="rId12"/>
    <p:sldId id="298" r:id="rId13"/>
    <p:sldId id="300" r:id="rId14"/>
    <p:sldId id="301" r:id="rId15"/>
    <p:sldId id="307" r:id="rId16"/>
    <p:sldId id="309" r:id="rId17"/>
    <p:sldId id="319" r:id="rId18"/>
    <p:sldId id="310" r:id="rId19"/>
    <p:sldId id="318" r:id="rId20"/>
    <p:sldId id="316" r:id="rId21"/>
    <p:sldId id="317" r:id="rId22"/>
    <p:sldId id="324" r:id="rId23"/>
    <p:sldId id="320" r:id="rId24"/>
    <p:sldId id="322" r:id="rId25"/>
    <p:sldId id="323" r:id="rId26"/>
    <p:sldId id="267" r:id="rId27"/>
    <p:sldId id="291" r:id="rId28"/>
    <p:sldId id="294" r:id="rId29"/>
    <p:sldId id="292" r:id="rId30"/>
    <p:sldId id="289" r:id="rId31"/>
    <p:sldId id="295" r:id="rId32"/>
    <p:sldId id="327" r:id="rId33"/>
    <p:sldId id="297" r:id="rId34"/>
    <p:sldId id="326" r:id="rId35"/>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256">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138" d="100"/>
          <a:sy n="138" d="100"/>
        </p:scale>
        <p:origin x="870" y="120"/>
      </p:cViewPr>
      <p:guideLst>
        <p:guide orient="horz" pos="2256"/>
        <p:guide pos="2880"/>
      </p:guideLst>
    </p:cSldViewPr>
  </p:slideViewPr>
  <p:notesTextViewPr>
    <p:cViewPr>
      <p:scale>
        <a:sx n="1" d="1"/>
        <a:sy n="1" d="1"/>
      </p:scale>
      <p:origin x="0" y="0"/>
    </p:cViewPr>
  </p:notesTextViewPr>
  <p:notesViewPr>
    <p:cSldViewPr>
      <p:cViewPr varScale="1">
        <p:scale>
          <a:sx n="66" d="100"/>
          <a:sy n="66" d="100"/>
        </p:scale>
        <p:origin x="0" y="0"/>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1F82D927-BE40-4F5D-8575-C0125AF1F726}" type="datetimeFigureOut">
              <a:rPr lang="en-US" smtClean="0"/>
              <a:t>6/19/2015</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AB705377-EDF5-4744-A849-A0E478A76D42}" type="slidenum">
              <a:rPr lang="en-US" smtClean="0"/>
              <a:t>‹#›</a:t>
            </a:fld>
            <a:endParaRPr lang="en-US"/>
          </a:p>
        </p:txBody>
      </p:sp>
    </p:spTree>
    <p:extLst>
      <p:ext uri="{BB962C8B-B14F-4D97-AF65-F5344CB8AC3E}">
        <p14:creationId xmlns:p14="http://schemas.microsoft.com/office/powerpoint/2010/main" val="734841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B3758E9-BF44-4C52-8F7C-0132F6A03AE1}" type="slidenum">
              <a:rPr lang="en-US" altLang="en-US" sz="1200" smtClean="0">
                <a:latin typeface="Times New Roman" panose="02020603050405020304" pitchFamily="18" charset="0"/>
              </a:rPr>
              <a:pPr/>
              <a:t>15</a:t>
            </a:fld>
            <a:endParaRPr lang="en-US" altLang="en-US" sz="1200" smtClean="0">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r>
              <a:rPr lang="en-US" altLang="en-US" sz="1800" smtClean="0">
                <a:latin typeface="Arial" panose="020B0604020202020204" pitchFamily="34" charset="0"/>
              </a:rPr>
              <a:t>Rigging equipment for material handling shall be inspected prior to use on each shift and as necessary during its use to ensure that it is safe. Defective rigging equipment shall be removed from service.</a:t>
            </a:r>
          </a:p>
          <a:p>
            <a:r>
              <a:rPr lang="en-US" altLang="en-US" sz="1800" smtClean="0">
                <a:latin typeface="Arial" panose="020B0604020202020204" pitchFamily="34" charset="0"/>
              </a:rPr>
              <a:t>Rigging equipment shall not be loaded in excess of its recommended safe working load, as prescribed in Tables H-1 through H-20 in this subpart, following 1926.252(e) for the specific equipment.</a:t>
            </a:r>
          </a:p>
          <a:p>
            <a:r>
              <a:rPr lang="en-US" altLang="en-US" sz="1800" smtClean="0">
                <a:latin typeface="Arial" panose="020B0604020202020204" pitchFamily="34" charset="0"/>
              </a:rPr>
              <a:t>Rigging equipment, when not in use, shall be removed from the immediate work area so as not to present a hazard to employees.</a:t>
            </a:r>
          </a:p>
        </p:txBody>
      </p:sp>
    </p:spTree>
    <p:extLst>
      <p:ext uri="{BB962C8B-B14F-4D97-AF65-F5344CB8AC3E}">
        <p14:creationId xmlns:p14="http://schemas.microsoft.com/office/powerpoint/2010/main" val="365599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F585D67-8253-4917-A519-029E5A3A3483}" type="slidenum">
              <a:rPr lang="en-US" altLang="en-US" sz="1200" smtClean="0">
                <a:latin typeface="Times New Roman" panose="02020603050405020304" pitchFamily="18" charset="0"/>
              </a:rPr>
              <a:pPr/>
              <a:t>16</a:t>
            </a:fld>
            <a:endParaRPr lang="en-US" altLang="en-US" sz="1200" smtClean="0">
              <a:latin typeface="Times New Roman" panose="02020603050405020304" pitchFamily="18"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r>
              <a:rPr lang="en-US" altLang="en-US" sz="1400" smtClean="0"/>
              <a:t>(5) "Scope."  This section applies to slings used in conjunction with</a:t>
            </a:r>
          </a:p>
          <a:p>
            <a:r>
              <a:rPr lang="en-US" altLang="en-US" sz="1400" smtClean="0"/>
              <a:t>other material handling equipment for the movement of material by</a:t>
            </a:r>
          </a:p>
          <a:p>
            <a:r>
              <a:rPr lang="en-US" altLang="en-US" sz="1400" smtClean="0"/>
              <a:t>hoisting, in employment's covered by this part.  The types of slings</a:t>
            </a:r>
          </a:p>
          <a:p>
            <a:r>
              <a:rPr lang="en-US" altLang="en-US" sz="1400" smtClean="0"/>
              <a:t>covered are those made from alloy steel chain, wire rope, metal mesh, natural or synthetic fiber rope (conventional three strand construction), and synthetic web (nylon, polyester, and polypropylene).</a:t>
            </a:r>
          </a:p>
          <a:p>
            <a:r>
              <a:rPr lang="en-US" altLang="en-US" sz="1400" smtClean="0"/>
              <a:t>1926.251(a)(6)</a:t>
            </a:r>
          </a:p>
          <a:p>
            <a:r>
              <a:rPr lang="en-US" altLang="en-US" sz="1400" smtClean="0"/>
              <a:t>(6) "Inspections." Each day before being used, the sling and all</a:t>
            </a:r>
          </a:p>
          <a:p>
            <a:r>
              <a:rPr lang="en-US" altLang="en-US" sz="1400" smtClean="0"/>
              <a:t>fastenings and attachments shall be inspected for damage or defects by a competent person designated by the employer.  Additional inspections shall be performed during sling use, where service conditions warrant. Damaged or defective slings shall be immediately removed from service.</a:t>
            </a:r>
          </a:p>
          <a:p>
            <a:endParaRPr lang="en-US" altLang="en-US" sz="2400" smtClean="0"/>
          </a:p>
        </p:txBody>
      </p:sp>
    </p:spTree>
    <p:extLst>
      <p:ext uri="{BB962C8B-B14F-4D97-AF65-F5344CB8AC3E}">
        <p14:creationId xmlns:p14="http://schemas.microsoft.com/office/powerpoint/2010/main" val="158955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5B07B65-4BAD-40D0-B403-D9ED58F06A54}" type="slidenum">
              <a:rPr lang="en-US" altLang="en-US" sz="1200" smtClean="0">
                <a:latin typeface="Times New Roman" panose="02020603050405020304" pitchFamily="18" charset="0"/>
              </a:rPr>
              <a:pPr/>
              <a:t>18</a:t>
            </a:fld>
            <a:endParaRPr lang="en-US" altLang="en-US" sz="1200" smtClean="0">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r>
              <a:rPr lang="en-US" altLang="en-US" sz="2000" smtClean="0">
                <a:latin typeface="Arial" panose="020B0604020202020204" pitchFamily="34" charset="0"/>
              </a:rPr>
              <a:t>Welded alloy steel chain slings shall have permanently affixed durable identification stating size, grade, rated capacity, and sling manufacturer.</a:t>
            </a:r>
          </a:p>
          <a:p>
            <a:r>
              <a:rPr lang="en-US" altLang="en-US" sz="2000" smtClean="0">
                <a:latin typeface="Arial" panose="020B0604020202020204" pitchFamily="34" charset="0"/>
              </a:rPr>
              <a:t>Hooks, rings, oblong links, pear-shaped links, welded or mechanical coupling links, or other attachments, when used with alloy steel chains, shall have a rated capacity at least equal to that of the chain.</a:t>
            </a:r>
          </a:p>
        </p:txBody>
      </p:sp>
    </p:spTree>
    <p:extLst>
      <p:ext uri="{BB962C8B-B14F-4D97-AF65-F5344CB8AC3E}">
        <p14:creationId xmlns:p14="http://schemas.microsoft.com/office/powerpoint/2010/main" val="352695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8C2A317-59B6-43F6-8238-41FE18CF07C0}" type="slidenum">
              <a:rPr lang="en-US" altLang="en-US" sz="1200" smtClean="0">
                <a:latin typeface="Times New Roman" panose="02020603050405020304" pitchFamily="18" charset="0"/>
              </a:rPr>
              <a:pPr/>
              <a:t>20</a:t>
            </a:fld>
            <a:endParaRPr lang="en-US" altLang="en-US" sz="1200" smtClean="0">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r>
              <a:rPr lang="en-US" altLang="en-US" sz="600" smtClean="0"/>
              <a:t>(e) Synthetic webbing (nylon, polyester, and polypropylene). </a:t>
            </a:r>
          </a:p>
          <a:p>
            <a:r>
              <a:rPr lang="en-US" altLang="en-US" sz="600" smtClean="0"/>
              <a:t>(1) The employer shall have each synthetic web sling marked or coded to show:</a:t>
            </a:r>
          </a:p>
          <a:p>
            <a:r>
              <a:rPr lang="en-US" altLang="en-US" sz="600" smtClean="0"/>
              <a:t>(i) Name or trademark of manufacturer.</a:t>
            </a:r>
          </a:p>
          <a:p>
            <a:r>
              <a:rPr lang="en-US" altLang="en-US" sz="600" smtClean="0"/>
              <a:t>(ii) Rated capacities for the type of hitch.</a:t>
            </a:r>
          </a:p>
          <a:p>
            <a:r>
              <a:rPr lang="en-US" altLang="en-US" sz="600" smtClean="0"/>
              <a:t>(iii) Type of material.</a:t>
            </a:r>
          </a:p>
          <a:p>
            <a:r>
              <a:rPr lang="en-US" altLang="en-US" sz="600" smtClean="0"/>
              <a:t>(2) Rated capacity shall not be exceeded.</a:t>
            </a:r>
          </a:p>
          <a:p>
            <a:r>
              <a:rPr lang="en-US" altLang="en-US" sz="600" smtClean="0"/>
              <a:t>(3) "Webbing." Synthetic webbing shall be of uniform thickness and width and selvage edges shall not be split from the webbing's width.</a:t>
            </a:r>
          </a:p>
          <a:p>
            <a:r>
              <a:rPr lang="en-US" altLang="en-US" sz="600" smtClean="0"/>
              <a:t>(4) "Fittings." Fittings shall be:</a:t>
            </a:r>
          </a:p>
          <a:p>
            <a:r>
              <a:rPr lang="en-US" altLang="en-US" sz="600" smtClean="0"/>
              <a:t>(i) Of a minimum breaking strength equal to that of the sling; and</a:t>
            </a:r>
          </a:p>
          <a:p>
            <a:r>
              <a:rPr lang="en-US" altLang="en-US" sz="600" smtClean="0"/>
              <a:t>(ii) Free of all sharp edges that could in any way damage the webbing.</a:t>
            </a:r>
          </a:p>
          <a:p>
            <a:endParaRPr lang="en-US" altLang="en-US" smtClean="0"/>
          </a:p>
        </p:txBody>
      </p:sp>
    </p:spTree>
    <p:extLst>
      <p:ext uri="{BB962C8B-B14F-4D97-AF65-F5344CB8AC3E}">
        <p14:creationId xmlns:p14="http://schemas.microsoft.com/office/powerpoint/2010/main" val="1549974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8767C51-4C43-48C7-851C-699A541FE6B1}" type="slidenum">
              <a:rPr lang="en-US" altLang="en-US" sz="1200" smtClean="0">
                <a:latin typeface="Times New Roman" panose="02020603050405020304" pitchFamily="18" charset="0"/>
              </a:rPr>
              <a:pPr/>
              <a:t>21</a:t>
            </a:fld>
            <a:endParaRPr lang="en-US" altLang="en-US" sz="1200" smtClean="0">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457200" y="4343400"/>
            <a:ext cx="5867400" cy="4114800"/>
          </a:xfrm>
          <a:noFill/>
        </p:spPr>
        <p:txBody>
          <a:bodyPr/>
          <a:lstStyle/>
          <a:p>
            <a:r>
              <a:rPr lang="en-US" altLang="en-US" sz="2400" smtClean="0">
                <a:latin typeface="Arial" panose="020B0604020202020204" pitchFamily="34" charset="0"/>
              </a:rPr>
              <a:t>Nylon web slings shall not be used where fumes, vapors, sprays, mists or liquids of acids or phenolics are present.</a:t>
            </a:r>
          </a:p>
          <a:p>
            <a:r>
              <a:rPr lang="en-US" altLang="en-US" sz="2400" smtClean="0">
                <a:latin typeface="Arial" panose="020B0604020202020204" pitchFamily="34" charset="0"/>
              </a:rPr>
              <a:t>Polyester and polypropylene web slings shall not be used where fumes, vapors, sprays, mists or liquids of caustics are present.</a:t>
            </a:r>
          </a:p>
          <a:p>
            <a:r>
              <a:rPr lang="en-US" altLang="en-US" sz="2400" smtClean="0">
                <a:latin typeface="Arial" panose="020B0604020202020204" pitchFamily="34" charset="0"/>
              </a:rPr>
              <a:t>Web slings with aluminum fittings shall not be used where fumes, vapors, sprays, mists or liquids of caustics are present.</a:t>
            </a:r>
          </a:p>
        </p:txBody>
      </p:sp>
    </p:spTree>
    <p:extLst>
      <p:ext uri="{BB962C8B-B14F-4D97-AF65-F5344CB8AC3E}">
        <p14:creationId xmlns:p14="http://schemas.microsoft.com/office/powerpoint/2010/main" val="2406984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28DEC7D-6F6E-4301-8E99-293894F5C316}" type="slidenum">
              <a:rPr lang="en-US" altLang="en-US" sz="1200" smtClean="0">
                <a:latin typeface="Times New Roman" panose="02020603050405020304" pitchFamily="18" charset="0"/>
              </a:rPr>
              <a:pPr/>
              <a:t>23</a:t>
            </a:fld>
            <a:endParaRPr lang="en-US" altLang="en-US" sz="1200" smtClean="0">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r>
              <a:rPr lang="en-US" altLang="en-US" sz="2000" smtClean="0"/>
              <a:t>Not good for loose or long loads, or loads that can tip.</a:t>
            </a:r>
          </a:p>
          <a:p>
            <a:endParaRPr lang="en-US" altLang="en-US" sz="2000" smtClean="0"/>
          </a:p>
        </p:txBody>
      </p:sp>
    </p:spTree>
    <p:extLst>
      <p:ext uri="{BB962C8B-B14F-4D97-AF65-F5344CB8AC3E}">
        <p14:creationId xmlns:p14="http://schemas.microsoft.com/office/powerpoint/2010/main" val="2615310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372714D-77CE-4589-8849-C2D12131FC6B}" type="slidenum">
              <a:rPr lang="en-US" altLang="en-US" sz="1200" smtClean="0">
                <a:latin typeface="Times New Roman" panose="02020603050405020304" pitchFamily="18" charset="0"/>
              </a:rPr>
              <a:pPr/>
              <a:t>24</a:t>
            </a:fld>
            <a:endParaRPr lang="en-US" altLang="en-US" sz="1200" smtClean="0">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158075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2C06837-FB5F-457A-9B91-22B06CEC5C32}" type="slidenum">
              <a:rPr lang="en-US" altLang="en-US" sz="1200" smtClean="0">
                <a:latin typeface="Times New Roman" panose="02020603050405020304" pitchFamily="18" charset="0"/>
              </a:rPr>
              <a:pPr/>
              <a:t>25</a:t>
            </a:fld>
            <a:endParaRPr lang="en-US" altLang="en-US" sz="1200" smtClean="0">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8343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OSHA Office of Training &amp; Education</a:t>
            </a:r>
            <a:endParaRPr lang="en-US"/>
          </a:p>
        </p:txBody>
      </p:sp>
      <p:sp>
        <p:nvSpPr>
          <p:cNvPr id="6" name="Slide Number Placeholder 5"/>
          <p:cNvSpPr>
            <a:spLocks noGrp="1"/>
          </p:cNvSpPr>
          <p:nvPr>
            <p:ph type="sldNum" sz="quarter" idx="12"/>
          </p:nvPr>
        </p:nvSpPr>
        <p:spPr/>
        <p:txBody>
          <a:bodyPr/>
          <a:lstStyle/>
          <a:p>
            <a:pPr>
              <a:defRPr/>
            </a:pPr>
            <a:fld id="{939A1940-3497-4576-B850-FFDA648D249D}" type="slidenum">
              <a:rPr lang="en-US" smtClean="0"/>
              <a:pPr>
                <a:defRPr/>
              </a:pPr>
              <a:t>‹#›</a:t>
            </a:fld>
            <a:endParaRPr lang="en-US" dirty="0"/>
          </a:p>
        </p:txBody>
      </p:sp>
    </p:spTree>
    <p:extLst>
      <p:ext uri="{BB962C8B-B14F-4D97-AF65-F5344CB8AC3E}">
        <p14:creationId xmlns:p14="http://schemas.microsoft.com/office/powerpoint/2010/main" val="32695295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OSHA Office of Training &amp; Education</a:t>
            </a:r>
            <a:endParaRPr lang="en-US"/>
          </a:p>
        </p:txBody>
      </p:sp>
      <p:sp>
        <p:nvSpPr>
          <p:cNvPr id="6" name="Slide Number Placeholder 5"/>
          <p:cNvSpPr>
            <a:spLocks noGrp="1"/>
          </p:cNvSpPr>
          <p:nvPr>
            <p:ph type="sldNum" sz="quarter" idx="12"/>
          </p:nvPr>
        </p:nvSpPr>
        <p:spPr/>
        <p:txBody>
          <a:bodyPr/>
          <a:lstStyle/>
          <a:p>
            <a:pPr>
              <a:defRPr/>
            </a:pPr>
            <a:fld id="{A2336B03-9A14-41A3-9BA6-D128A533F969}" type="slidenum">
              <a:rPr lang="en-US" smtClean="0"/>
              <a:pPr>
                <a:defRPr/>
              </a:pPr>
              <a:t>‹#›</a:t>
            </a:fld>
            <a:endParaRPr lang="en-US" dirty="0"/>
          </a:p>
        </p:txBody>
      </p:sp>
    </p:spTree>
    <p:extLst>
      <p:ext uri="{BB962C8B-B14F-4D97-AF65-F5344CB8AC3E}">
        <p14:creationId xmlns:p14="http://schemas.microsoft.com/office/powerpoint/2010/main" val="28617205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OSHA Office of Training &amp; Education</a:t>
            </a:r>
            <a:endParaRPr lang="en-US"/>
          </a:p>
        </p:txBody>
      </p:sp>
      <p:sp>
        <p:nvSpPr>
          <p:cNvPr id="6" name="Slide Number Placeholder 5"/>
          <p:cNvSpPr>
            <a:spLocks noGrp="1"/>
          </p:cNvSpPr>
          <p:nvPr>
            <p:ph type="sldNum" sz="quarter" idx="12"/>
          </p:nvPr>
        </p:nvSpPr>
        <p:spPr/>
        <p:txBody>
          <a:bodyPr/>
          <a:lstStyle/>
          <a:p>
            <a:pPr>
              <a:defRPr/>
            </a:pPr>
            <a:fld id="{2FE64329-110E-446B-8148-290B467ED4FD}" type="slidenum">
              <a:rPr lang="en-US" smtClean="0"/>
              <a:pPr>
                <a:defRPr/>
              </a:pPr>
              <a:t>‹#›</a:t>
            </a:fld>
            <a:endParaRPr lang="en-US" dirty="0"/>
          </a:p>
        </p:txBody>
      </p:sp>
    </p:spTree>
    <p:extLst>
      <p:ext uri="{BB962C8B-B14F-4D97-AF65-F5344CB8AC3E}">
        <p14:creationId xmlns:p14="http://schemas.microsoft.com/office/powerpoint/2010/main" val="37796712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OSHA Office of Training &amp; Education</a:t>
            </a:r>
            <a:endParaRPr lang="en-US"/>
          </a:p>
        </p:txBody>
      </p:sp>
      <p:sp>
        <p:nvSpPr>
          <p:cNvPr id="6" name="Slide Number Placeholder 5"/>
          <p:cNvSpPr>
            <a:spLocks noGrp="1"/>
          </p:cNvSpPr>
          <p:nvPr>
            <p:ph type="sldNum" sz="quarter" idx="12"/>
          </p:nvPr>
        </p:nvSpPr>
        <p:spPr/>
        <p:txBody>
          <a:bodyPr/>
          <a:lstStyle/>
          <a:p>
            <a:pPr>
              <a:defRPr/>
            </a:pPr>
            <a:fld id="{AB83F0D4-16AB-45C4-82B5-02B1C47DC0D9}" type="slidenum">
              <a:rPr lang="en-US" smtClean="0"/>
              <a:pPr>
                <a:defRPr/>
              </a:pPr>
              <a:t>‹#›</a:t>
            </a:fld>
            <a:endParaRPr lang="en-US" dirty="0"/>
          </a:p>
        </p:txBody>
      </p:sp>
    </p:spTree>
    <p:extLst>
      <p:ext uri="{BB962C8B-B14F-4D97-AF65-F5344CB8AC3E}">
        <p14:creationId xmlns:p14="http://schemas.microsoft.com/office/powerpoint/2010/main" val="33139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OSHA Office of Training &amp; Education</a:t>
            </a:r>
            <a:endParaRPr lang="en-US"/>
          </a:p>
        </p:txBody>
      </p:sp>
      <p:sp>
        <p:nvSpPr>
          <p:cNvPr id="6" name="Slide Number Placeholder 5"/>
          <p:cNvSpPr>
            <a:spLocks noGrp="1"/>
          </p:cNvSpPr>
          <p:nvPr>
            <p:ph type="sldNum" sz="quarter" idx="12"/>
          </p:nvPr>
        </p:nvSpPr>
        <p:spPr/>
        <p:txBody>
          <a:bodyPr/>
          <a:lstStyle/>
          <a:p>
            <a:pPr>
              <a:defRPr/>
            </a:pPr>
            <a:fld id="{65A96092-6CC8-4ED6-B016-003C4AB098C7}" type="slidenum">
              <a:rPr lang="en-US" smtClean="0"/>
              <a:pPr>
                <a:defRPr/>
              </a:pPr>
              <a:t>‹#›</a:t>
            </a:fld>
            <a:endParaRPr lang="en-US" dirty="0"/>
          </a:p>
        </p:txBody>
      </p:sp>
    </p:spTree>
    <p:extLst>
      <p:ext uri="{BB962C8B-B14F-4D97-AF65-F5344CB8AC3E}">
        <p14:creationId xmlns:p14="http://schemas.microsoft.com/office/powerpoint/2010/main" val="135608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OSHA Office of Training &amp; Education</a:t>
            </a:r>
            <a:endParaRPr lang="en-US"/>
          </a:p>
        </p:txBody>
      </p:sp>
      <p:sp>
        <p:nvSpPr>
          <p:cNvPr id="7" name="Slide Number Placeholder 6"/>
          <p:cNvSpPr>
            <a:spLocks noGrp="1"/>
          </p:cNvSpPr>
          <p:nvPr>
            <p:ph type="sldNum" sz="quarter" idx="12"/>
          </p:nvPr>
        </p:nvSpPr>
        <p:spPr/>
        <p:txBody>
          <a:bodyPr/>
          <a:lstStyle/>
          <a:p>
            <a:pPr>
              <a:defRPr/>
            </a:pPr>
            <a:fld id="{D77CE94C-96B6-4844-A6F2-CF55B0B56DD5}" type="slidenum">
              <a:rPr lang="en-US" smtClean="0"/>
              <a:pPr>
                <a:defRPr/>
              </a:pPr>
              <a:t>‹#›</a:t>
            </a:fld>
            <a:endParaRPr lang="en-US" dirty="0"/>
          </a:p>
        </p:txBody>
      </p:sp>
    </p:spTree>
    <p:extLst>
      <p:ext uri="{BB962C8B-B14F-4D97-AF65-F5344CB8AC3E}">
        <p14:creationId xmlns:p14="http://schemas.microsoft.com/office/powerpoint/2010/main" val="59186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smtClean="0"/>
              <a:t>OSHA Office of Training &amp; Education</a:t>
            </a:r>
            <a:endParaRPr lang="en-US"/>
          </a:p>
        </p:txBody>
      </p:sp>
      <p:sp>
        <p:nvSpPr>
          <p:cNvPr id="9" name="Slide Number Placeholder 8"/>
          <p:cNvSpPr>
            <a:spLocks noGrp="1"/>
          </p:cNvSpPr>
          <p:nvPr>
            <p:ph type="sldNum" sz="quarter" idx="12"/>
          </p:nvPr>
        </p:nvSpPr>
        <p:spPr/>
        <p:txBody>
          <a:bodyPr/>
          <a:lstStyle/>
          <a:p>
            <a:pPr>
              <a:defRPr/>
            </a:pPr>
            <a:fld id="{076FE65C-8420-4294-B3F6-C17E4AF8B1F2}" type="slidenum">
              <a:rPr lang="en-US" smtClean="0"/>
              <a:pPr>
                <a:defRPr/>
              </a:pPr>
              <a:t>‹#›</a:t>
            </a:fld>
            <a:endParaRPr lang="en-US" dirty="0"/>
          </a:p>
        </p:txBody>
      </p:sp>
    </p:spTree>
    <p:extLst>
      <p:ext uri="{BB962C8B-B14F-4D97-AF65-F5344CB8AC3E}">
        <p14:creationId xmlns:p14="http://schemas.microsoft.com/office/powerpoint/2010/main" val="3979808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OSHA Office of Training &amp; Education</a:t>
            </a:r>
            <a:endParaRPr lang="en-US"/>
          </a:p>
        </p:txBody>
      </p:sp>
      <p:sp>
        <p:nvSpPr>
          <p:cNvPr id="5" name="Slide Number Placeholder 4"/>
          <p:cNvSpPr>
            <a:spLocks noGrp="1"/>
          </p:cNvSpPr>
          <p:nvPr>
            <p:ph type="sldNum" sz="quarter" idx="12"/>
          </p:nvPr>
        </p:nvSpPr>
        <p:spPr/>
        <p:txBody>
          <a:bodyPr/>
          <a:lstStyle/>
          <a:p>
            <a:pPr>
              <a:defRPr/>
            </a:pPr>
            <a:fld id="{0B868050-B883-43F3-AF37-6F7538A7CCA1}" type="slidenum">
              <a:rPr lang="en-US" smtClean="0"/>
              <a:pPr>
                <a:defRPr/>
              </a:pPr>
              <a:t>‹#›</a:t>
            </a:fld>
            <a:endParaRPr lang="en-US" dirty="0"/>
          </a:p>
        </p:txBody>
      </p:sp>
    </p:spTree>
    <p:extLst>
      <p:ext uri="{BB962C8B-B14F-4D97-AF65-F5344CB8AC3E}">
        <p14:creationId xmlns:p14="http://schemas.microsoft.com/office/powerpoint/2010/main" val="152458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smtClean="0"/>
              <a:t>OSHA Office of Training &amp; Education</a:t>
            </a:r>
            <a:endParaRPr lang="en-US"/>
          </a:p>
        </p:txBody>
      </p:sp>
      <p:sp>
        <p:nvSpPr>
          <p:cNvPr id="4" name="Slide Number Placeholder 3"/>
          <p:cNvSpPr>
            <a:spLocks noGrp="1"/>
          </p:cNvSpPr>
          <p:nvPr>
            <p:ph type="sldNum" sz="quarter" idx="12"/>
          </p:nvPr>
        </p:nvSpPr>
        <p:spPr/>
        <p:txBody>
          <a:bodyPr/>
          <a:lstStyle/>
          <a:p>
            <a:pPr>
              <a:defRPr/>
            </a:pPr>
            <a:fld id="{F525031E-62B9-4867-A373-FDF6F9F2F7BD}" type="slidenum">
              <a:rPr lang="en-US" smtClean="0"/>
              <a:pPr>
                <a:defRPr/>
              </a:pPr>
              <a:t>‹#›</a:t>
            </a:fld>
            <a:endParaRPr lang="en-US" dirty="0"/>
          </a:p>
        </p:txBody>
      </p:sp>
    </p:spTree>
    <p:extLst>
      <p:ext uri="{BB962C8B-B14F-4D97-AF65-F5344CB8AC3E}">
        <p14:creationId xmlns:p14="http://schemas.microsoft.com/office/powerpoint/2010/main" val="406585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OSHA Office of Training &amp; Education</a:t>
            </a:r>
            <a:endParaRPr lang="en-US"/>
          </a:p>
        </p:txBody>
      </p:sp>
      <p:sp>
        <p:nvSpPr>
          <p:cNvPr id="7" name="Slide Number Placeholder 6"/>
          <p:cNvSpPr>
            <a:spLocks noGrp="1"/>
          </p:cNvSpPr>
          <p:nvPr>
            <p:ph type="sldNum" sz="quarter" idx="12"/>
          </p:nvPr>
        </p:nvSpPr>
        <p:spPr/>
        <p:txBody>
          <a:bodyPr/>
          <a:lstStyle/>
          <a:p>
            <a:pPr>
              <a:defRPr/>
            </a:pPr>
            <a:fld id="{4EAAA642-1D15-4642-A40F-DA582F8810B4}" type="slidenum">
              <a:rPr lang="en-US" smtClean="0"/>
              <a:pPr>
                <a:defRPr/>
              </a:pPr>
              <a:t>‹#›</a:t>
            </a:fld>
            <a:endParaRPr lang="en-US" dirty="0"/>
          </a:p>
        </p:txBody>
      </p:sp>
    </p:spTree>
    <p:extLst>
      <p:ext uri="{BB962C8B-B14F-4D97-AF65-F5344CB8AC3E}">
        <p14:creationId xmlns:p14="http://schemas.microsoft.com/office/powerpoint/2010/main" val="2165121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OSHA Office of Training &amp; Education</a:t>
            </a:r>
            <a:endParaRPr lang="en-US"/>
          </a:p>
        </p:txBody>
      </p:sp>
      <p:sp>
        <p:nvSpPr>
          <p:cNvPr id="7" name="Slide Number Placeholder 6"/>
          <p:cNvSpPr>
            <a:spLocks noGrp="1"/>
          </p:cNvSpPr>
          <p:nvPr>
            <p:ph type="sldNum" sz="quarter" idx="12"/>
          </p:nvPr>
        </p:nvSpPr>
        <p:spPr/>
        <p:txBody>
          <a:bodyPr/>
          <a:lstStyle/>
          <a:p>
            <a:pPr>
              <a:defRPr/>
            </a:pPr>
            <a:fld id="{E67B3449-C339-40D4-B4E1-761F7A819FC1}" type="slidenum">
              <a:rPr lang="en-US" smtClean="0"/>
              <a:pPr>
                <a:defRPr/>
              </a:pPr>
              <a:t>‹#›</a:t>
            </a:fld>
            <a:endParaRPr lang="en-US" dirty="0"/>
          </a:p>
        </p:txBody>
      </p:sp>
    </p:spTree>
    <p:extLst>
      <p:ext uri="{BB962C8B-B14F-4D97-AF65-F5344CB8AC3E}">
        <p14:creationId xmlns:p14="http://schemas.microsoft.com/office/powerpoint/2010/main" val="4159406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smtClean="0"/>
              <a:t>OSHA Office of Training &amp; Education</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D09738E-0F8A-4F9B-AFD4-B2E037EC4BFB}" type="slidenum">
              <a:rPr lang="en-US" smtClean="0"/>
              <a:pPr>
                <a:defRPr/>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78581"/>
            <a:ext cx="9144000" cy="6936581"/>
          </a:xfrm>
          <a:prstGeom prst="rect">
            <a:avLst/>
          </a:prstGeom>
        </p:spPr>
      </p:pic>
      <p:sp>
        <p:nvSpPr>
          <p:cNvPr id="8" name="Rectangle 7"/>
          <p:cNvSpPr/>
          <p:nvPr userDrawn="1"/>
        </p:nvSpPr>
        <p:spPr>
          <a:xfrm>
            <a:off x="0" y="-78581"/>
            <a:ext cx="9144000" cy="6936581"/>
          </a:xfrm>
          <a:prstGeom prst="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7C"/>
              </a:solidFill>
            </a:endParaRPr>
          </a:p>
        </p:txBody>
      </p:sp>
      <p:sp>
        <p:nvSpPr>
          <p:cNvPr id="9" name="Slide Number Placeholder 3"/>
          <p:cNvSpPr txBox="1">
            <a:spLocks/>
          </p:cNvSpPr>
          <p:nvPr userDrawn="1"/>
        </p:nvSpPr>
        <p:spPr bwMode="auto">
          <a:xfrm>
            <a:off x="6457950" y="6356351"/>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fld id="{91CD228A-3CBD-441A-9189-51E6931D7915}" type="slidenum">
              <a:rPr lang="en-US" altLang="en-US" sz="1000" smtClean="0">
                <a:solidFill>
                  <a:srgbClr val="FFFFFF"/>
                </a:solidFill>
              </a:rPr>
              <a:pPr/>
              <a:t>‹#›</a:t>
            </a:fld>
            <a:endParaRPr lang="en-US" altLang="en-US" sz="1000" smtClean="0">
              <a:solidFill>
                <a:srgbClr val="FFFFFF"/>
              </a:solidFill>
            </a:endParaRPr>
          </a:p>
        </p:txBody>
      </p:sp>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04800" y="5257800"/>
            <a:ext cx="9601200" cy="1604592"/>
          </a:xfrm>
          <a:prstGeom prst="rect">
            <a:avLst/>
          </a:prstGeom>
        </p:spPr>
      </p:pic>
      <p:sp>
        <p:nvSpPr>
          <p:cNvPr id="11" name="TextBox 10"/>
          <p:cNvSpPr txBox="1"/>
          <p:nvPr userDrawn="1"/>
        </p:nvSpPr>
        <p:spPr>
          <a:xfrm>
            <a:off x="152400" y="512802"/>
            <a:ext cx="7261379" cy="553998"/>
          </a:xfrm>
          <a:prstGeom prst="rect">
            <a:avLst/>
          </a:prstGeom>
          <a:noFill/>
        </p:spPr>
        <p:txBody>
          <a:bodyPr wrap="square" rtlCol="0">
            <a:spAutoFit/>
          </a:bodyPr>
          <a:lstStyle/>
          <a:p>
            <a:endParaRPr lang="en-US" sz="3000" b="1" dirty="0">
              <a:solidFill>
                <a:srgbClr val="00447C"/>
              </a:solidFill>
              <a:effectLst>
                <a:outerShdw blurRad="50800" dist="38100" dir="2700000" algn="tl" rotWithShape="0">
                  <a:prstClr val="black">
                    <a:alpha val="40000"/>
                  </a:prstClr>
                </a:outerShdw>
              </a:effectLst>
              <a:latin typeface="Cambria" panose="02040503050406030204" pitchFamily="18" charset="0"/>
              <a:cs typeface="Arial" panose="020B0604020202020204" pitchFamily="34" charset="0"/>
            </a:endParaRPr>
          </a:p>
        </p:txBody>
      </p:sp>
      <p:pic>
        <p:nvPicPr>
          <p:cNvPr id="12" name="Picture 1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7884" y="6005145"/>
            <a:ext cx="8874391" cy="822960"/>
          </a:xfrm>
          <a:prstGeom prst="rect">
            <a:avLst/>
          </a:prstGeom>
        </p:spPr>
      </p:pic>
    </p:spTree>
    <p:extLst>
      <p:ext uri="{BB962C8B-B14F-4D97-AF65-F5344CB8AC3E}">
        <p14:creationId xmlns:p14="http://schemas.microsoft.com/office/powerpoint/2010/main" val="1557845547"/>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09637"/>
            <a:ext cx="6858000" cy="766763"/>
          </a:xfrm>
        </p:spPr>
        <p:txBody>
          <a:bodyPr>
            <a:normAutofit/>
          </a:bodyPr>
          <a:lstStyle/>
          <a:p>
            <a:r>
              <a:rPr lang="en-US" sz="4400" b="1" dirty="0" smtClean="0">
                <a:latin typeface="+mn-lt"/>
              </a:rPr>
              <a:t>Rigging Basics</a:t>
            </a:r>
            <a:endParaRPr lang="en-US" sz="4400" b="1" dirty="0">
              <a:latin typeface="+mn-lt"/>
            </a:endParaRPr>
          </a:p>
        </p:txBody>
      </p:sp>
    </p:spTree>
    <p:extLst>
      <p:ext uri="{BB962C8B-B14F-4D97-AF65-F5344CB8AC3E}">
        <p14:creationId xmlns:p14="http://schemas.microsoft.com/office/powerpoint/2010/main" val="784904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24" y="483143"/>
            <a:ext cx="7708526" cy="1089529"/>
          </a:xfrm>
        </p:spPr>
        <p:txBody>
          <a:bodyPr>
            <a:spAutoFit/>
          </a:bodyPr>
          <a:lstStyle/>
          <a:p>
            <a:pPr algn="ctr"/>
            <a:r>
              <a:rPr lang="en-US" sz="3600" dirty="0">
                <a:latin typeface="+mn-lt"/>
              </a:rPr>
              <a:t>Worker Killed When Struck by </a:t>
            </a:r>
            <a:r>
              <a:rPr lang="en-US" sz="3600" dirty="0" smtClean="0">
                <a:latin typeface="+mn-lt"/>
              </a:rPr>
              <a:t/>
            </a:r>
            <a:br>
              <a:rPr lang="en-US" sz="3600" dirty="0" smtClean="0">
                <a:latin typeface="+mn-lt"/>
              </a:rPr>
            </a:br>
            <a:r>
              <a:rPr lang="en-US" sz="3600" dirty="0" smtClean="0">
                <a:latin typeface="+mn-lt"/>
              </a:rPr>
              <a:t>Falling </a:t>
            </a:r>
            <a:r>
              <a:rPr lang="en-US" sz="3600" dirty="0">
                <a:latin typeface="+mn-lt"/>
              </a:rPr>
              <a:t>Exhaust Stack</a:t>
            </a:r>
          </a:p>
        </p:txBody>
      </p:sp>
      <p:sp>
        <p:nvSpPr>
          <p:cNvPr id="3" name="Content Placeholder 2"/>
          <p:cNvSpPr>
            <a:spLocks noGrp="1"/>
          </p:cNvSpPr>
          <p:nvPr>
            <p:ph idx="1"/>
          </p:nvPr>
        </p:nvSpPr>
        <p:spPr>
          <a:xfrm>
            <a:off x="528918" y="1905000"/>
            <a:ext cx="8081682" cy="3000821"/>
          </a:xfrm>
        </p:spPr>
        <p:txBody>
          <a:bodyPr wrap="square">
            <a:spAutoFit/>
          </a:bodyPr>
          <a:lstStyle/>
          <a:p>
            <a:pPr marL="0" indent="0">
              <a:lnSpc>
                <a:spcPct val="100000"/>
              </a:lnSpc>
              <a:spcBef>
                <a:spcPts val="600"/>
              </a:spcBef>
              <a:spcAft>
                <a:spcPts val="600"/>
              </a:spcAft>
              <a:buNone/>
            </a:pPr>
            <a:r>
              <a:rPr lang="en-US" dirty="0" smtClean="0"/>
              <a:t>Workers </a:t>
            </a:r>
            <a:r>
              <a:rPr lang="en-US" dirty="0"/>
              <a:t>were using a wheel-mounted crane to reposition two exhaust stacks that had been removed from a vessel. The exhaust stacks were being placed close to each other while they were being prepared for sandblasting and painting. The crane operator placed one exhaust stack on its side and leaned the second stack against it while preparing to move the second stack onto its side. The crane operator then slackened the line so that a rigger could reposition the wire rope. As the rigger approached the second stack, the 3-ton exhaust stack fell over and struck the rigger in the back of the head, killing him instantly</a:t>
            </a: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t>OSHA Office of Training &amp; Education</a:t>
            </a:r>
            <a:endParaRPr lang="en-US"/>
          </a:p>
        </p:txBody>
      </p:sp>
      <p:sp>
        <p:nvSpPr>
          <p:cNvPr id="5" name="Slide Number Placeholder 4"/>
          <p:cNvSpPr>
            <a:spLocks noGrp="1"/>
          </p:cNvSpPr>
          <p:nvPr>
            <p:ph type="sldNum" sz="quarter" idx="12"/>
          </p:nvPr>
        </p:nvSpPr>
        <p:spPr/>
        <p:txBody>
          <a:bodyPr/>
          <a:lstStyle/>
          <a:p>
            <a:pPr>
              <a:defRPr/>
            </a:pPr>
            <a:fld id="{AB83F0D4-16AB-45C4-82B5-02B1C47DC0D9}" type="slidenum">
              <a:rPr lang="en-US" smtClean="0"/>
              <a:pPr>
                <a:defRPr/>
              </a:pPr>
              <a:t>10</a:t>
            </a:fld>
            <a:endParaRPr lang="en-US" dirty="0"/>
          </a:p>
        </p:txBody>
      </p:sp>
    </p:spTree>
    <p:extLst>
      <p:ext uri="{BB962C8B-B14F-4D97-AF65-F5344CB8AC3E}">
        <p14:creationId xmlns:p14="http://schemas.microsoft.com/office/powerpoint/2010/main" val="4261339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2965" y="1964107"/>
            <a:ext cx="6087035" cy="2607893"/>
          </a:xfrm>
        </p:spPr>
        <p:txBody>
          <a:bodyPr wrap="square">
            <a:spAutoFit/>
          </a:bodyPr>
          <a:lstStyle/>
          <a:p>
            <a:pPr marL="0" indent="0">
              <a:buNone/>
            </a:pPr>
            <a:r>
              <a:rPr lang="en-US" dirty="0">
                <a:solidFill>
                  <a:srgbClr val="C00000"/>
                </a:solidFill>
              </a:rPr>
              <a:t>Possible ways to prevent this type of accident</a:t>
            </a:r>
            <a:r>
              <a:rPr lang="en-US" dirty="0" smtClean="0">
                <a:solidFill>
                  <a:srgbClr val="C00000"/>
                </a:solidFill>
              </a:rPr>
              <a:t>:</a:t>
            </a:r>
          </a:p>
          <a:p>
            <a:pPr marL="0" indent="0">
              <a:buNone/>
            </a:pPr>
            <a:endParaRPr lang="en-US" dirty="0">
              <a:solidFill>
                <a:srgbClr val="C00000"/>
              </a:solidFill>
            </a:endParaRPr>
          </a:p>
          <a:p>
            <a:pPr marL="274320" indent="-274320">
              <a:lnSpc>
                <a:spcPct val="100000"/>
              </a:lnSpc>
              <a:spcBef>
                <a:spcPts val="600"/>
              </a:spcBef>
              <a:spcAft>
                <a:spcPts val="600"/>
              </a:spcAft>
            </a:pPr>
            <a:r>
              <a:rPr lang="en-US" dirty="0" smtClean="0"/>
              <a:t>Fully </a:t>
            </a:r>
            <a:r>
              <a:rPr lang="en-US" dirty="0"/>
              <a:t>understand the sequence of rigging events.</a:t>
            </a:r>
          </a:p>
          <a:p>
            <a:pPr marL="274320" indent="-274320">
              <a:lnSpc>
                <a:spcPct val="100000"/>
              </a:lnSpc>
              <a:spcBef>
                <a:spcPts val="600"/>
              </a:spcBef>
              <a:spcAft>
                <a:spcPts val="600"/>
              </a:spcAft>
            </a:pPr>
            <a:r>
              <a:rPr lang="en-US" dirty="0" smtClean="0"/>
              <a:t>Understand </a:t>
            </a:r>
            <a:r>
              <a:rPr lang="en-US" dirty="0"/>
              <a:t>the balance point of material.</a:t>
            </a:r>
          </a:p>
          <a:p>
            <a:pPr marL="274320" indent="-274320">
              <a:lnSpc>
                <a:spcPct val="100000"/>
              </a:lnSpc>
              <a:spcBef>
                <a:spcPts val="600"/>
              </a:spcBef>
              <a:spcAft>
                <a:spcPts val="600"/>
              </a:spcAft>
            </a:pPr>
            <a:r>
              <a:rPr lang="en-US" dirty="0" smtClean="0"/>
              <a:t>Ensure </a:t>
            </a:r>
            <a:r>
              <a:rPr lang="en-US" dirty="0"/>
              <a:t>the drop position is secure.</a:t>
            </a:r>
          </a:p>
          <a:p>
            <a:pPr marL="274320" indent="-274320">
              <a:lnSpc>
                <a:spcPct val="100000"/>
              </a:lnSpc>
              <a:spcBef>
                <a:spcPts val="600"/>
              </a:spcBef>
              <a:spcAft>
                <a:spcPts val="600"/>
              </a:spcAft>
            </a:pPr>
            <a:r>
              <a:rPr lang="en-US" dirty="0" smtClean="0"/>
              <a:t>Ensure </a:t>
            </a:r>
            <a:r>
              <a:rPr lang="en-US" dirty="0"/>
              <a:t>the lifted item is chocked, if possible</a:t>
            </a: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t>OSHA Office of Training &amp; Education</a:t>
            </a:r>
            <a:endParaRPr lang="en-US"/>
          </a:p>
        </p:txBody>
      </p:sp>
      <p:sp>
        <p:nvSpPr>
          <p:cNvPr id="5" name="Slide Number Placeholder 4"/>
          <p:cNvSpPr>
            <a:spLocks noGrp="1"/>
          </p:cNvSpPr>
          <p:nvPr>
            <p:ph type="sldNum" sz="quarter" idx="12"/>
          </p:nvPr>
        </p:nvSpPr>
        <p:spPr/>
        <p:txBody>
          <a:bodyPr/>
          <a:lstStyle/>
          <a:p>
            <a:pPr>
              <a:defRPr/>
            </a:pPr>
            <a:fld id="{AB83F0D4-16AB-45C4-82B5-02B1C47DC0D9}" type="slidenum">
              <a:rPr lang="en-US" smtClean="0"/>
              <a:pPr>
                <a:defRPr/>
              </a:pPr>
              <a:t>11</a:t>
            </a:fld>
            <a:endParaRPr lang="en-US" dirty="0"/>
          </a:p>
        </p:txBody>
      </p:sp>
      <p:sp>
        <p:nvSpPr>
          <p:cNvPr id="6" name="Title 1"/>
          <p:cNvSpPr>
            <a:spLocks noGrp="1"/>
          </p:cNvSpPr>
          <p:nvPr>
            <p:ph type="title"/>
          </p:nvPr>
        </p:nvSpPr>
        <p:spPr>
          <a:xfrm>
            <a:off x="806824" y="483143"/>
            <a:ext cx="7708526" cy="1089529"/>
          </a:xfrm>
        </p:spPr>
        <p:txBody>
          <a:bodyPr>
            <a:spAutoFit/>
          </a:bodyPr>
          <a:lstStyle/>
          <a:p>
            <a:pPr algn="ctr"/>
            <a:r>
              <a:rPr lang="en-US" sz="3600" dirty="0">
                <a:latin typeface="+mn-lt"/>
              </a:rPr>
              <a:t>Worker Killed When Struck by </a:t>
            </a:r>
            <a:r>
              <a:rPr lang="en-US" sz="3600" dirty="0" smtClean="0">
                <a:latin typeface="+mn-lt"/>
              </a:rPr>
              <a:t/>
            </a:r>
            <a:br>
              <a:rPr lang="en-US" sz="3600" dirty="0" smtClean="0">
                <a:latin typeface="+mn-lt"/>
              </a:rPr>
            </a:br>
            <a:r>
              <a:rPr lang="en-US" sz="3600" dirty="0" smtClean="0">
                <a:latin typeface="+mn-lt"/>
              </a:rPr>
              <a:t>Falling </a:t>
            </a:r>
            <a:r>
              <a:rPr lang="en-US" sz="3600" dirty="0">
                <a:latin typeface="+mn-lt"/>
              </a:rPr>
              <a:t>Exhaust Stack</a:t>
            </a:r>
          </a:p>
        </p:txBody>
      </p:sp>
    </p:spTree>
    <p:extLst>
      <p:ext uri="{BB962C8B-B14F-4D97-AF65-F5344CB8AC3E}">
        <p14:creationId xmlns:p14="http://schemas.microsoft.com/office/powerpoint/2010/main" val="1731689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143000"/>
            <a:ext cx="7620000" cy="4170372"/>
          </a:xfrm>
          <a:prstGeom prst="rect">
            <a:avLst/>
          </a:prstGeom>
        </p:spPr>
        <p:txBody>
          <a:bodyPr wrap="square">
            <a:spAutoFit/>
          </a:bodyPr>
          <a:lstStyle/>
          <a:p>
            <a:pPr>
              <a:spcBef>
                <a:spcPts val="600"/>
              </a:spcBef>
              <a:spcAft>
                <a:spcPts val="600"/>
              </a:spcAft>
            </a:pPr>
            <a:r>
              <a:rPr lang="en-US" sz="2000" b="1" dirty="0" smtClean="0">
                <a:latin typeface="+mn-lt"/>
                <a:ea typeface="Calibri" panose="020F0502020204030204" pitchFamily="34" charset="0"/>
                <a:cs typeface="Times New Roman" panose="02020603050405020304" pitchFamily="18" charset="0"/>
              </a:rPr>
              <a:t>Construction </a:t>
            </a:r>
            <a:r>
              <a:rPr lang="en-US" sz="2000" b="1" dirty="0">
                <a:latin typeface="+mn-lt"/>
                <a:ea typeface="Calibri" panose="020F0502020204030204" pitchFamily="34" charset="0"/>
                <a:cs typeface="Times New Roman" panose="02020603050405020304" pitchFamily="18" charset="0"/>
              </a:rPr>
              <a:t>– </a:t>
            </a:r>
            <a:r>
              <a:rPr lang="en-US" sz="2000" b="1" dirty="0" smtClean="0">
                <a:latin typeface="+mn-lt"/>
                <a:ea typeface="Calibri" panose="020F0502020204030204" pitchFamily="34" charset="0"/>
                <a:cs typeface="Times New Roman" panose="02020603050405020304" pitchFamily="18" charset="0"/>
              </a:rPr>
              <a:t>Cranes &amp; Rigging </a:t>
            </a:r>
            <a:endParaRPr lang="en-US" sz="2000" dirty="0">
              <a:latin typeface="+mn-lt"/>
              <a:ea typeface="Calibri" panose="020F0502020204030204" pitchFamily="34" charset="0"/>
              <a:cs typeface="Times New Roman" panose="02020603050405020304" pitchFamily="18" charset="0"/>
            </a:endParaRPr>
          </a:p>
          <a:p>
            <a:pPr marL="274320" indent="-274320">
              <a:spcBef>
                <a:spcPts val="0"/>
              </a:spcBef>
              <a:spcAft>
                <a:spcPts val="0"/>
              </a:spcAft>
              <a:buFont typeface="Arial" panose="020B0604020202020204" pitchFamily="34" charset="0"/>
              <a:buChar char="•"/>
            </a:pPr>
            <a:r>
              <a:rPr lang="en-US" sz="2000" dirty="0" smtClean="0">
                <a:latin typeface="+mn-lt"/>
                <a:ea typeface="Calibri" panose="020F0502020204030204" pitchFamily="34" charset="0"/>
                <a:cs typeface="Times New Roman" panose="02020603050405020304" pitchFamily="18" charset="0"/>
              </a:rPr>
              <a:t>1926.1400-1442 </a:t>
            </a:r>
            <a:r>
              <a:rPr lang="en-US" sz="2000" dirty="0">
                <a:latin typeface="+mn-lt"/>
                <a:ea typeface="Calibri" panose="020F0502020204030204" pitchFamily="34" charset="0"/>
                <a:cs typeface="Times New Roman" panose="02020603050405020304" pitchFamily="18" charset="0"/>
              </a:rPr>
              <a:t>–</a:t>
            </a:r>
            <a:r>
              <a:rPr lang="en-US" sz="2000" dirty="0" smtClean="0">
                <a:latin typeface="+mn-lt"/>
                <a:ea typeface="Calibri" panose="020F0502020204030204" pitchFamily="34" charset="0"/>
                <a:cs typeface="Times New Roman" panose="02020603050405020304" pitchFamily="18" charset="0"/>
              </a:rPr>
              <a:t> Cranes Subpart CC</a:t>
            </a:r>
            <a:endParaRPr lang="en-US" sz="2000" dirty="0">
              <a:latin typeface="+mn-lt"/>
              <a:ea typeface="Calibri" panose="020F0502020204030204" pitchFamily="34" charset="0"/>
              <a:cs typeface="Times New Roman" panose="02020603050405020304" pitchFamily="18" charset="0"/>
            </a:endParaRPr>
          </a:p>
          <a:p>
            <a:pPr marL="274320" indent="-274320">
              <a:spcBef>
                <a:spcPts val="0"/>
              </a:spcBef>
              <a:spcAft>
                <a:spcPts val="0"/>
              </a:spcAft>
              <a:buFont typeface="Arial" panose="020B0604020202020204" pitchFamily="34" charset="0"/>
              <a:buChar char="•"/>
            </a:pPr>
            <a:r>
              <a:rPr lang="en-US" sz="2000" dirty="0">
                <a:latin typeface="+mn-lt"/>
                <a:ea typeface="Calibri" panose="020F0502020204030204" pitchFamily="34" charset="0"/>
                <a:cs typeface="Times New Roman" panose="02020603050405020304" pitchFamily="18" charset="0"/>
              </a:rPr>
              <a:t>1926.251 –</a:t>
            </a:r>
            <a:r>
              <a:rPr lang="en-US" sz="2000" dirty="0" smtClean="0">
                <a:latin typeface="+mn-lt"/>
                <a:ea typeface="Calibri" panose="020F0502020204030204" pitchFamily="34" charset="0"/>
                <a:cs typeface="Times New Roman" panose="02020603050405020304" pitchFamily="18" charset="0"/>
              </a:rPr>
              <a:t> </a:t>
            </a:r>
            <a:r>
              <a:rPr lang="en-US" sz="2000" dirty="0">
                <a:latin typeface="+mn-lt"/>
                <a:ea typeface="Calibri" panose="020F0502020204030204" pitchFamily="34" charset="0"/>
                <a:cs typeface="Times New Roman" panose="02020603050405020304" pitchFamily="18" charset="0"/>
              </a:rPr>
              <a:t>Rigging equipment for material </a:t>
            </a:r>
            <a:r>
              <a:rPr lang="en-US" sz="2000" dirty="0" smtClean="0">
                <a:latin typeface="+mn-lt"/>
                <a:ea typeface="Calibri" panose="020F0502020204030204" pitchFamily="34" charset="0"/>
                <a:cs typeface="Times New Roman" panose="02020603050405020304" pitchFamily="18" charset="0"/>
              </a:rPr>
              <a:t>handling</a:t>
            </a:r>
            <a:endParaRPr lang="en-US" sz="2000" dirty="0">
              <a:latin typeface="+mn-lt"/>
              <a:ea typeface="Calibri" panose="020F0502020204030204" pitchFamily="34" charset="0"/>
              <a:cs typeface="Times New Roman" panose="02020603050405020304" pitchFamily="18" charset="0"/>
            </a:endParaRPr>
          </a:p>
          <a:p>
            <a:pPr>
              <a:spcBef>
                <a:spcPts val="600"/>
              </a:spcBef>
              <a:spcAft>
                <a:spcPts val="600"/>
              </a:spcAft>
            </a:pPr>
            <a:r>
              <a:rPr lang="en-US" sz="2000" b="1" dirty="0" smtClean="0">
                <a:latin typeface="+mn-lt"/>
                <a:ea typeface="Calibri" panose="020F0502020204030204" pitchFamily="34" charset="0"/>
                <a:cs typeface="Times New Roman" panose="02020603050405020304" pitchFamily="18" charset="0"/>
              </a:rPr>
              <a:t>Marine Terminals </a:t>
            </a:r>
            <a:r>
              <a:rPr lang="en-US" sz="2000" b="1" dirty="0">
                <a:latin typeface="+mn-lt"/>
                <a:ea typeface="Calibri" panose="020F0502020204030204" pitchFamily="34" charset="0"/>
                <a:cs typeface="Times New Roman" panose="02020603050405020304" pitchFamily="18" charset="0"/>
              </a:rPr>
              <a:t>–</a:t>
            </a:r>
            <a:r>
              <a:rPr lang="en-US" sz="2000" b="1" dirty="0" smtClean="0">
                <a:latin typeface="+mn-lt"/>
                <a:ea typeface="Calibri" panose="020F0502020204030204" pitchFamily="34" charset="0"/>
                <a:cs typeface="Times New Roman" panose="02020603050405020304" pitchFamily="18" charset="0"/>
              </a:rPr>
              <a:t> </a:t>
            </a:r>
            <a:r>
              <a:rPr lang="en-US" sz="2000" b="1" dirty="0">
                <a:latin typeface="+mn-lt"/>
                <a:ea typeface="Calibri" panose="020F0502020204030204" pitchFamily="34" charset="0"/>
                <a:cs typeface="Times New Roman" panose="02020603050405020304" pitchFamily="18" charset="0"/>
              </a:rPr>
              <a:t>Cargo Handling Gear and Equipment</a:t>
            </a:r>
            <a:endParaRPr lang="en-US" sz="2000" dirty="0">
              <a:latin typeface="+mn-lt"/>
              <a:ea typeface="Calibri" panose="020F0502020204030204" pitchFamily="34" charset="0"/>
              <a:cs typeface="Times New Roman" panose="02020603050405020304" pitchFamily="18" charset="0"/>
            </a:endParaRPr>
          </a:p>
          <a:p>
            <a:pPr marL="274320" indent="-274320">
              <a:spcBef>
                <a:spcPts val="0"/>
              </a:spcBef>
              <a:spcAft>
                <a:spcPts val="0"/>
              </a:spcAft>
              <a:buFont typeface="Arial" panose="020B0604020202020204" pitchFamily="34" charset="0"/>
              <a:buChar char="•"/>
            </a:pPr>
            <a:r>
              <a:rPr lang="en-US" sz="2000" dirty="0" smtClean="0">
                <a:latin typeface="+mn-lt"/>
                <a:ea typeface="Calibri" panose="020F0502020204030204" pitchFamily="34" charset="0"/>
                <a:cs typeface="Times New Roman" panose="02020603050405020304" pitchFamily="18" charset="0"/>
              </a:rPr>
              <a:t>1917.45 </a:t>
            </a:r>
            <a:r>
              <a:rPr lang="en-US" sz="2000" dirty="0">
                <a:latin typeface="+mn-lt"/>
                <a:ea typeface="Calibri" panose="020F0502020204030204" pitchFamily="34" charset="0"/>
                <a:cs typeface="Times New Roman" panose="02020603050405020304" pitchFamily="18" charset="0"/>
              </a:rPr>
              <a:t>–</a:t>
            </a:r>
            <a:r>
              <a:rPr lang="en-US" sz="2000" dirty="0" smtClean="0">
                <a:latin typeface="+mn-lt"/>
                <a:ea typeface="Calibri" panose="020F0502020204030204" pitchFamily="34" charset="0"/>
                <a:cs typeface="Times New Roman" panose="02020603050405020304" pitchFamily="18" charset="0"/>
              </a:rPr>
              <a:t> </a:t>
            </a:r>
            <a:r>
              <a:rPr lang="en-US" sz="2000" dirty="0">
                <a:latin typeface="+mn-lt"/>
                <a:ea typeface="Calibri" panose="020F0502020204030204" pitchFamily="34" charset="0"/>
                <a:cs typeface="Times New Roman" panose="02020603050405020304" pitchFamily="18" charset="0"/>
              </a:rPr>
              <a:t>Cranes and derricks (See also 1917.50).</a:t>
            </a:r>
          </a:p>
          <a:p>
            <a:pPr marL="274320" indent="-274320">
              <a:spcBef>
                <a:spcPts val="0"/>
              </a:spcBef>
              <a:spcAft>
                <a:spcPts val="0"/>
              </a:spcAft>
              <a:buFont typeface="Arial" panose="020B0604020202020204" pitchFamily="34" charset="0"/>
              <a:buChar char="•"/>
            </a:pPr>
            <a:r>
              <a:rPr lang="en-US" sz="2000" dirty="0" smtClean="0">
                <a:latin typeface="+mn-lt"/>
                <a:ea typeface="Calibri" panose="020F0502020204030204" pitchFamily="34" charset="0"/>
                <a:cs typeface="Times New Roman" panose="02020603050405020304" pitchFamily="18" charset="0"/>
              </a:rPr>
              <a:t>1917.50 </a:t>
            </a:r>
            <a:r>
              <a:rPr lang="en-US" sz="2000" dirty="0">
                <a:latin typeface="+mn-lt"/>
                <a:ea typeface="Calibri" panose="020F0502020204030204" pitchFamily="34" charset="0"/>
                <a:cs typeface="Times New Roman" panose="02020603050405020304" pitchFamily="18" charset="0"/>
              </a:rPr>
              <a:t>–</a:t>
            </a:r>
            <a:r>
              <a:rPr lang="en-US" sz="2000" dirty="0" smtClean="0">
                <a:latin typeface="+mn-lt"/>
                <a:ea typeface="Calibri" panose="020F0502020204030204" pitchFamily="34" charset="0"/>
                <a:cs typeface="Times New Roman" panose="02020603050405020304" pitchFamily="18" charset="0"/>
              </a:rPr>
              <a:t> </a:t>
            </a:r>
            <a:r>
              <a:rPr lang="en-US" sz="2000" dirty="0">
                <a:latin typeface="+mn-lt"/>
                <a:ea typeface="Calibri" panose="020F0502020204030204" pitchFamily="34" charset="0"/>
                <a:cs typeface="Times New Roman" panose="02020603050405020304" pitchFamily="18" charset="0"/>
              </a:rPr>
              <a:t>Certification of marine terminal material handling devices  </a:t>
            </a:r>
          </a:p>
          <a:p>
            <a:pPr marL="9525" marR="0">
              <a:spcBef>
                <a:spcPts val="600"/>
              </a:spcBef>
              <a:spcAft>
                <a:spcPts val="600"/>
              </a:spcAft>
            </a:pPr>
            <a:r>
              <a:rPr lang="en-US" sz="2000" b="1" dirty="0" smtClean="0">
                <a:latin typeface="+mn-lt"/>
                <a:ea typeface="Times New Roman" panose="02020603050405020304" pitchFamily="18" charset="0"/>
              </a:rPr>
              <a:t>General Industry </a:t>
            </a:r>
            <a:r>
              <a:rPr lang="en-US" sz="2000" b="1" dirty="0" smtClean="0">
                <a:latin typeface="+mn-lt"/>
                <a:ea typeface="Calibri" panose="020F0502020204030204" pitchFamily="34" charset="0"/>
                <a:cs typeface="Times New Roman" panose="02020603050405020304" pitchFamily="18" charset="0"/>
              </a:rPr>
              <a:t>–</a:t>
            </a:r>
            <a:r>
              <a:rPr lang="en-US" sz="2000" b="1" dirty="0" smtClean="0">
                <a:latin typeface="+mn-lt"/>
                <a:ea typeface="Times New Roman" panose="02020603050405020304" pitchFamily="18" charset="0"/>
              </a:rPr>
              <a:t>  1910 Subpart N </a:t>
            </a:r>
            <a:r>
              <a:rPr lang="en-US" sz="2000" b="1" dirty="0" smtClean="0">
                <a:latin typeface="+mn-lt"/>
                <a:ea typeface="Calibri" panose="020F0502020204030204" pitchFamily="34" charset="0"/>
                <a:cs typeface="Times New Roman" panose="02020603050405020304" pitchFamily="18" charset="0"/>
              </a:rPr>
              <a:t>–</a:t>
            </a:r>
            <a:r>
              <a:rPr lang="en-US" sz="2000" b="1" dirty="0" smtClean="0">
                <a:latin typeface="+mn-lt"/>
                <a:ea typeface="Times New Roman" panose="02020603050405020304" pitchFamily="18" charset="0"/>
              </a:rPr>
              <a:t> Materials Handling And Storage</a:t>
            </a:r>
            <a:endParaRPr lang="en-US" sz="2000" dirty="0" smtClean="0">
              <a:latin typeface="+mn-lt"/>
              <a:ea typeface="Times New Roman" panose="02020603050405020304" pitchFamily="18" charset="0"/>
            </a:endParaRPr>
          </a:p>
          <a:p>
            <a:pPr marL="274320" indent="-274320">
              <a:spcBef>
                <a:spcPts val="0"/>
              </a:spcBef>
              <a:spcAft>
                <a:spcPts val="0"/>
              </a:spcAft>
              <a:buFont typeface="Arial" panose="020B0604020202020204" pitchFamily="34" charset="0"/>
              <a:buChar char="•"/>
            </a:pPr>
            <a:r>
              <a:rPr lang="en-US" sz="2000" dirty="0" smtClean="0">
                <a:latin typeface="+mn-lt"/>
                <a:ea typeface="Times New Roman" panose="02020603050405020304" pitchFamily="18" charset="0"/>
              </a:rPr>
              <a:t>1910.179 </a:t>
            </a:r>
            <a:r>
              <a:rPr lang="en-US" sz="2000" dirty="0">
                <a:latin typeface="+mn-lt"/>
                <a:ea typeface="Calibri" panose="020F0502020204030204" pitchFamily="34" charset="0"/>
                <a:cs typeface="Times New Roman" panose="02020603050405020304" pitchFamily="18" charset="0"/>
              </a:rPr>
              <a:t>–</a:t>
            </a:r>
            <a:r>
              <a:rPr lang="en-US" sz="2000" dirty="0" smtClean="0">
                <a:latin typeface="+mn-lt"/>
                <a:ea typeface="Times New Roman" panose="02020603050405020304" pitchFamily="18" charset="0"/>
              </a:rPr>
              <a:t> </a:t>
            </a:r>
            <a:r>
              <a:rPr lang="en-US" sz="2000" dirty="0">
                <a:latin typeface="+mn-lt"/>
                <a:ea typeface="Times New Roman" panose="02020603050405020304" pitchFamily="18" charset="0"/>
              </a:rPr>
              <a:t>Overhead and gantry </a:t>
            </a:r>
            <a:r>
              <a:rPr lang="en-US" sz="2000" dirty="0" smtClean="0">
                <a:latin typeface="+mn-lt"/>
                <a:ea typeface="Times New Roman" panose="02020603050405020304" pitchFamily="18" charset="0"/>
              </a:rPr>
              <a:t>cranes</a:t>
            </a:r>
            <a:endParaRPr lang="en-US" sz="2000" dirty="0">
              <a:latin typeface="+mn-lt"/>
              <a:ea typeface="Times New Roman" panose="02020603050405020304" pitchFamily="18" charset="0"/>
            </a:endParaRPr>
          </a:p>
          <a:p>
            <a:pPr marL="274320" indent="-274320">
              <a:spcBef>
                <a:spcPts val="0"/>
              </a:spcBef>
              <a:spcAft>
                <a:spcPts val="0"/>
              </a:spcAft>
              <a:buFont typeface="Arial" panose="020B0604020202020204" pitchFamily="34" charset="0"/>
              <a:buChar char="•"/>
            </a:pPr>
            <a:r>
              <a:rPr lang="en-US" sz="2000" dirty="0">
                <a:latin typeface="+mn-lt"/>
                <a:ea typeface="Times New Roman" panose="02020603050405020304" pitchFamily="18" charset="0"/>
              </a:rPr>
              <a:t>1910.180 </a:t>
            </a:r>
            <a:r>
              <a:rPr lang="en-US" sz="2000" dirty="0">
                <a:latin typeface="+mn-lt"/>
                <a:ea typeface="Calibri" panose="020F0502020204030204" pitchFamily="34" charset="0"/>
                <a:cs typeface="Times New Roman" panose="02020603050405020304" pitchFamily="18" charset="0"/>
              </a:rPr>
              <a:t>–</a:t>
            </a:r>
            <a:r>
              <a:rPr lang="en-US" sz="2000" dirty="0" smtClean="0">
                <a:latin typeface="+mn-lt"/>
                <a:ea typeface="Times New Roman" panose="02020603050405020304" pitchFamily="18" charset="0"/>
              </a:rPr>
              <a:t> </a:t>
            </a:r>
            <a:r>
              <a:rPr lang="en-US" sz="2000" dirty="0">
                <a:latin typeface="+mn-lt"/>
                <a:ea typeface="Times New Roman" panose="02020603050405020304" pitchFamily="18" charset="0"/>
              </a:rPr>
              <a:t>Crawler locomotive and truck </a:t>
            </a:r>
            <a:r>
              <a:rPr lang="en-US" sz="2000" dirty="0" smtClean="0">
                <a:latin typeface="+mn-lt"/>
                <a:ea typeface="Times New Roman" panose="02020603050405020304" pitchFamily="18" charset="0"/>
              </a:rPr>
              <a:t>cranes</a:t>
            </a:r>
            <a:endParaRPr lang="en-US" sz="2000" dirty="0">
              <a:latin typeface="+mn-lt"/>
              <a:ea typeface="Times New Roman" panose="02020603050405020304" pitchFamily="18" charset="0"/>
            </a:endParaRPr>
          </a:p>
          <a:p>
            <a:pPr marL="274320" indent="-274320">
              <a:spcBef>
                <a:spcPts val="0"/>
              </a:spcBef>
              <a:spcAft>
                <a:spcPts val="0"/>
              </a:spcAft>
              <a:buFont typeface="Arial" panose="020B0604020202020204" pitchFamily="34" charset="0"/>
              <a:buChar char="•"/>
            </a:pPr>
            <a:r>
              <a:rPr lang="en-US" sz="2000" dirty="0">
                <a:latin typeface="+mn-lt"/>
                <a:ea typeface="Times New Roman" panose="02020603050405020304" pitchFamily="18" charset="0"/>
              </a:rPr>
              <a:t>1910.181 </a:t>
            </a:r>
            <a:r>
              <a:rPr lang="en-US" sz="2000" dirty="0">
                <a:latin typeface="+mn-lt"/>
                <a:ea typeface="Calibri" panose="020F0502020204030204" pitchFamily="34" charset="0"/>
                <a:cs typeface="Times New Roman" panose="02020603050405020304" pitchFamily="18" charset="0"/>
              </a:rPr>
              <a:t>–</a:t>
            </a:r>
            <a:r>
              <a:rPr lang="en-US" sz="2000" dirty="0" smtClean="0">
                <a:latin typeface="+mn-lt"/>
                <a:ea typeface="Times New Roman" panose="02020603050405020304" pitchFamily="18" charset="0"/>
              </a:rPr>
              <a:t> Derricks</a:t>
            </a:r>
            <a:endParaRPr lang="en-US" sz="2000" dirty="0">
              <a:latin typeface="+mn-lt"/>
              <a:ea typeface="Times New Roman" panose="02020603050405020304" pitchFamily="18" charset="0"/>
            </a:endParaRPr>
          </a:p>
          <a:p>
            <a:pPr marL="274320" indent="-274320">
              <a:spcBef>
                <a:spcPts val="0"/>
              </a:spcBef>
              <a:spcAft>
                <a:spcPts val="0"/>
              </a:spcAft>
              <a:buFont typeface="Arial" panose="020B0604020202020204" pitchFamily="34" charset="0"/>
              <a:buChar char="•"/>
            </a:pPr>
            <a:r>
              <a:rPr lang="en-US" sz="2000" dirty="0">
                <a:latin typeface="+mn-lt"/>
                <a:ea typeface="Times New Roman" panose="02020603050405020304" pitchFamily="18" charset="0"/>
              </a:rPr>
              <a:t>1910.183 </a:t>
            </a:r>
            <a:r>
              <a:rPr lang="en-US" sz="2000" dirty="0">
                <a:latin typeface="+mn-lt"/>
                <a:ea typeface="Calibri" panose="020F0502020204030204" pitchFamily="34" charset="0"/>
                <a:cs typeface="Times New Roman" panose="02020603050405020304" pitchFamily="18" charset="0"/>
              </a:rPr>
              <a:t>–</a:t>
            </a:r>
            <a:r>
              <a:rPr lang="en-US" sz="2000" dirty="0" smtClean="0">
                <a:latin typeface="+mn-lt"/>
                <a:ea typeface="Times New Roman" panose="02020603050405020304" pitchFamily="18" charset="0"/>
              </a:rPr>
              <a:t> Helicopters</a:t>
            </a:r>
            <a:endParaRPr lang="en-US" sz="2000" dirty="0">
              <a:latin typeface="+mn-lt"/>
              <a:ea typeface="Times New Roman" panose="02020603050405020304" pitchFamily="18" charset="0"/>
            </a:endParaRPr>
          </a:p>
          <a:p>
            <a:pPr marL="274320" indent="-274320">
              <a:spcBef>
                <a:spcPts val="0"/>
              </a:spcBef>
              <a:spcAft>
                <a:spcPts val="0"/>
              </a:spcAft>
              <a:buFont typeface="Arial" panose="020B0604020202020204" pitchFamily="34" charset="0"/>
              <a:buChar char="•"/>
            </a:pPr>
            <a:r>
              <a:rPr lang="en-US" sz="2000" dirty="0">
                <a:latin typeface="+mn-lt"/>
                <a:ea typeface="Times New Roman" panose="02020603050405020304" pitchFamily="18" charset="0"/>
              </a:rPr>
              <a:t>1910.184 </a:t>
            </a:r>
            <a:r>
              <a:rPr lang="en-US" sz="2000" dirty="0">
                <a:latin typeface="+mn-lt"/>
                <a:ea typeface="Calibri" panose="020F0502020204030204" pitchFamily="34" charset="0"/>
                <a:cs typeface="Times New Roman" panose="02020603050405020304" pitchFamily="18" charset="0"/>
              </a:rPr>
              <a:t>–</a:t>
            </a:r>
            <a:r>
              <a:rPr lang="en-US" sz="2000" dirty="0" smtClean="0">
                <a:latin typeface="+mn-lt"/>
                <a:ea typeface="Times New Roman" panose="02020603050405020304" pitchFamily="18" charset="0"/>
              </a:rPr>
              <a:t> Slings</a:t>
            </a:r>
            <a:endParaRPr lang="en-US" sz="2000" dirty="0">
              <a:effectLst/>
              <a:latin typeface="+mn-lt"/>
              <a:ea typeface="Times New Roman" panose="02020603050405020304" pitchFamily="18" charset="0"/>
            </a:endParaRPr>
          </a:p>
        </p:txBody>
      </p:sp>
      <p:sp>
        <p:nvSpPr>
          <p:cNvPr id="3" name="TextBox 2"/>
          <p:cNvSpPr txBox="1"/>
          <p:nvPr/>
        </p:nvSpPr>
        <p:spPr>
          <a:xfrm>
            <a:off x="1098177" y="304800"/>
            <a:ext cx="6979023" cy="707886"/>
          </a:xfrm>
          <a:prstGeom prst="rect">
            <a:avLst/>
          </a:prstGeom>
          <a:noFill/>
        </p:spPr>
        <p:txBody>
          <a:bodyPr wrap="square" rtlCol="0">
            <a:spAutoFit/>
          </a:bodyPr>
          <a:lstStyle/>
          <a:p>
            <a:pPr algn="ctr"/>
            <a:r>
              <a:rPr lang="en-US" sz="4000" dirty="0" smtClean="0">
                <a:latin typeface="+mn-lt"/>
              </a:rPr>
              <a:t>OSHA Crane Standards</a:t>
            </a:r>
            <a:endParaRPr lang="en-US" sz="4000" dirty="0">
              <a:latin typeface="+mn-lt"/>
            </a:endParaRPr>
          </a:p>
        </p:txBody>
      </p:sp>
    </p:spTree>
    <p:extLst>
      <p:ext uri="{BB962C8B-B14F-4D97-AF65-F5344CB8AC3E}">
        <p14:creationId xmlns:p14="http://schemas.microsoft.com/office/powerpoint/2010/main" val="1270005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42047" y="336176"/>
            <a:ext cx="8700247" cy="5378824"/>
          </a:xfrm>
        </p:spPr>
        <p:txBody>
          <a:bodyPr rtlCol="0">
            <a:normAutofit fontScale="62500" lnSpcReduction="20000"/>
          </a:bodyPr>
          <a:lstStyle/>
          <a:p>
            <a:pPr marL="0" indent="0" algn="ctr" eaLnBrk="1" fontAlgn="auto" hangingPunct="1">
              <a:spcAft>
                <a:spcPts val="0"/>
              </a:spcAft>
              <a:buFont typeface="Arial" panose="020B0604020202020204" pitchFamily="34" charset="0"/>
              <a:buNone/>
              <a:defRPr/>
            </a:pPr>
            <a:r>
              <a:rPr lang="en-US" b="1" dirty="0" smtClean="0">
                <a:solidFill>
                  <a:schemeClr val="accent5">
                    <a:lumMod val="75000"/>
                  </a:schemeClr>
                </a:solidFill>
              </a:rPr>
              <a:t/>
            </a:r>
            <a:br>
              <a:rPr lang="en-US" b="1" dirty="0" smtClean="0">
                <a:solidFill>
                  <a:schemeClr val="accent5">
                    <a:lumMod val="75000"/>
                  </a:schemeClr>
                </a:solidFill>
              </a:rPr>
            </a:br>
            <a:r>
              <a:rPr lang="en-US" sz="3800" i="1" dirty="0">
                <a:solidFill>
                  <a:srgbClr val="C00000"/>
                </a:solidFill>
              </a:rPr>
              <a:t>Wind Speed Incorporated by DOE Reference</a:t>
            </a:r>
            <a:r>
              <a:rPr lang="en-US" sz="3800" i="1" dirty="0" smtClean="0">
                <a:solidFill>
                  <a:srgbClr val="C00000"/>
                </a:solidFill>
              </a:rPr>
              <a:t>?</a:t>
            </a:r>
          </a:p>
          <a:p>
            <a:pPr marL="0" indent="0" algn="ctr" eaLnBrk="1" fontAlgn="auto" hangingPunct="1">
              <a:spcAft>
                <a:spcPts val="0"/>
              </a:spcAft>
              <a:buFont typeface="Arial" panose="020B0604020202020204" pitchFamily="34" charset="0"/>
              <a:buNone/>
              <a:defRPr/>
            </a:pPr>
            <a:r>
              <a:rPr lang="en-US" sz="2400" b="1" dirty="0" smtClean="0">
                <a:solidFill>
                  <a:schemeClr val="accent5">
                    <a:lumMod val="75000"/>
                  </a:schemeClr>
                </a:solidFill>
              </a:rPr>
              <a:t>DOE STANDARD, </a:t>
            </a:r>
            <a:r>
              <a:rPr lang="en-US" sz="2400" dirty="0" smtClean="0">
                <a:solidFill>
                  <a:schemeClr val="accent5">
                    <a:lumMod val="75000"/>
                  </a:schemeClr>
                </a:solidFill>
              </a:rPr>
              <a:t>HOISTING </a:t>
            </a:r>
            <a:r>
              <a:rPr lang="en-US" sz="2400" dirty="0">
                <a:solidFill>
                  <a:schemeClr val="accent5">
                    <a:lumMod val="75000"/>
                  </a:schemeClr>
                </a:solidFill>
              </a:rPr>
              <a:t>AND RIGGING</a:t>
            </a:r>
          </a:p>
          <a:p>
            <a:pPr marL="0" indent="0" algn="ctr" eaLnBrk="1" fontAlgn="auto" hangingPunct="1">
              <a:spcAft>
                <a:spcPts val="0"/>
              </a:spcAft>
              <a:buFont typeface="Arial" panose="020B0604020202020204" pitchFamily="34" charset="0"/>
              <a:buNone/>
              <a:defRPr/>
            </a:pPr>
            <a:r>
              <a:rPr lang="en-US" sz="2400" dirty="0">
                <a:solidFill>
                  <a:schemeClr val="accent5">
                    <a:lumMod val="75000"/>
                  </a:schemeClr>
                </a:solidFill>
              </a:rPr>
              <a:t>(Formerly Hoisting and Rigging Manual)</a:t>
            </a:r>
            <a:endParaRPr lang="en-US" b="1" dirty="0" smtClean="0">
              <a:solidFill>
                <a:schemeClr val="accent5">
                  <a:lumMod val="75000"/>
                </a:schemeClr>
              </a:solidFill>
            </a:endParaRPr>
          </a:p>
          <a:p>
            <a:pPr marL="0" indent="0" algn="ctr" eaLnBrk="1" fontAlgn="auto" hangingPunct="1">
              <a:spcAft>
                <a:spcPts val="0"/>
              </a:spcAft>
              <a:buFont typeface="Arial" panose="020B0604020202020204" pitchFamily="34" charset="0"/>
              <a:buNone/>
              <a:defRPr/>
            </a:pPr>
            <a:r>
              <a:rPr lang="en-US" sz="2400" b="1" dirty="0" smtClean="0">
                <a:solidFill>
                  <a:schemeClr val="accent5">
                    <a:lumMod val="75000"/>
                  </a:schemeClr>
                </a:solidFill>
              </a:rPr>
              <a:t>DOE-STD-1090-99</a:t>
            </a:r>
            <a:r>
              <a:rPr lang="en-US" b="1" dirty="0" smtClean="0">
                <a:solidFill>
                  <a:schemeClr val="accent5">
                    <a:lumMod val="75000"/>
                  </a:schemeClr>
                </a:solidFill>
              </a:rPr>
              <a:t/>
            </a:r>
            <a:br>
              <a:rPr lang="en-US" b="1" dirty="0" smtClean="0">
                <a:solidFill>
                  <a:schemeClr val="accent5">
                    <a:lumMod val="75000"/>
                  </a:schemeClr>
                </a:solidFill>
              </a:rPr>
            </a:br>
            <a:endParaRPr lang="en-US" sz="1800" b="1" dirty="0" smtClean="0">
              <a:solidFill>
                <a:schemeClr val="accent5">
                  <a:lumMod val="75000"/>
                </a:schemeClr>
              </a:solidFill>
            </a:endParaRPr>
          </a:p>
          <a:p>
            <a:pPr marL="0" indent="0" eaLnBrk="1" fontAlgn="auto" hangingPunct="1">
              <a:spcAft>
                <a:spcPts val="0"/>
              </a:spcAft>
              <a:buFont typeface="Arial" panose="020B0604020202020204" pitchFamily="34" charset="0"/>
              <a:buNone/>
              <a:defRPr/>
            </a:pPr>
            <a:r>
              <a:rPr lang="en-US" sz="2600" b="1" dirty="0" smtClean="0">
                <a:solidFill>
                  <a:srgbClr val="C00000"/>
                </a:solidFill>
              </a:rPr>
              <a:t>9.5.1 Conduct of Operator</a:t>
            </a:r>
            <a:endParaRPr lang="en-US" sz="2600" dirty="0" smtClean="0">
              <a:solidFill>
                <a:srgbClr val="C00000"/>
              </a:solidFill>
            </a:endParaRPr>
          </a:p>
          <a:p>
            <a:pPr marL="0" indent="0" eaLnBrk="1" fontAlgn="auto" hangingPunct="1">
              <a:spcAft>
                <a:spcPts val="0"/>
              </a:spcAft>
              <a:buFont typeface="Arial" panose="020B0604020202020204" pitchFamily="34" charset="0"/>
              <a:buNone/>
              <a:defRPr/>
            </a:pPr>
            <a:r>
              <a:rPr lang="en-US" sz="2600" dirty="0" smtClean="0">
                <a:solidFill>
                  <a:schemeClr val="accent5">
                    <a:lumMod val="75000"/>
                  </a:schemeClr>
                </a:solidFill>
              </a:rPr>
              <a:t>v. In </a:t>
            </a:r>
            <a:r>
              <a:rPr lang="en-US" sz="2600" dirty="0">
                <a:solidFill>
                  <a:schemeClr val="accent5">
                    <a:lumMod val="75000"/>
                  </a:schemeClr>
                </a:solidFill>
              </a:rPr>
              <a:t>the absence of crane manufacturer’s instructions regarding maximum wind speeds for </a:t>
            </a:r>
            <a:r>
              <a:rPr lang="en-US" sz="2600" dirty="0" smtClean="0">
                <a:solidFill>
                  <a:schemeClr val="accent5">
                    <a:lumMod val="75000"/>
                  </a:schemeClr>
                </a:solidFill>
              </a:rPr>
              <a:t>operation, operations undertaken </a:t>
            </a:r>
            <a:r>
              <a:rPr lang="en-US" sz="2600" dirty="0">
                <a:solidFill>
                  <a:schemeClr val="accent5">
                    <a:lumMod val="75000"/>
                  </a:schemeClr>
                </a:solidFill>
              </a:rPr>
              <a:t>at wind speeds in excess of </a:t>
            </a:r>
            <a:r>
              <a:rPr lang="en-US" sz="2600" u="sng" dirty="0">
                <a:solidFill>
                  <a:schemeClr val="accent5">
                    <a:lumMod val="75000"/>
                  </a:schemeClr>
                </a:solidFill>
              </a:rPr>
              <a:t>25 mph </a:t>
            </a:r>
            <a:r>
              <a:rPr lang="en-US" sz="2600" dirty="0">
                <a:solidFill>
                  <a:schemeClr val="accent5">
                    <a:lumMod val="75000"/>
                  </a:schemeClr>
                </a:solidFill>
              </a:rPr>
              <a:t>should be evaluated by a qualified person </a:t>
            </a:r>
            <a:r>
              <a:rPr lang="en-US" sz="2600" dirty="0" smtClean="0">
                <a:solidFill>
                  <a:schemeClr val="accent5">
                    <a:lumMod val="75000"/>
                  </a:schemeClr>
                </a:solidFill>
              </a:rPr>
              <a:t>to determine </a:t>
            </a:r>
            <a:r>
              <a:rPr lang="en-US" sz="2600" dirty="0">
                <a:solidFill>
                  <a:schemeClr val="accent5">
                    <a:lumMod val="75000"/>
                  </a:schemeClr>
                </a:solidFill>
              </a:rPr>
              <a:t>if the size, shape and weight of the load can be safely lifted</a:t>
            </a:r>
            <a:r>
              <a:rPr lang="en-US" sz="2600" dirty="0" smtClean="0">
                <a:solidFill>
                  <a:schemeClr val="accent5">
                    <a:lumMod val="75000"/>
                  </a:schemeClr>
                </a:solidFill>
              </a:rPr>
              <a:t>.</a:t>
            </a:r>
          </a:p>
          <a:p>
            <a:pPr marL="0" indent="0" eaLnBrk="1" fontAlgn="auto" hangingPunct="1">
              <a:spcAft>
                <a:spcPts val="0"/>
              </a:spcAft>
              <a:buFont typeface="Arial" panose="020B0604020202020204" pitchFamily="34" charset="0"/>
              <a:buNone/>
              <a:defRPr/>
            </a:pPr>
            <a:endParaRPr lang="en-US" sz="2600" dirty="0" smtClean="0"/>
          </a:p>
          <a:p>
            <a:pPr marL="0" indent="0" eaLnBrk="1" fontAlgn="auto" hangingPunct="1">
              <a:spcAft>
                <a:spcPts val="0"/>
              </a:spcAft>
              <a:buFont typeface="Arial" panose="020B0604020202020204" pitchFamily="34" charset="0"/>
              <a:buNone/>
              <a:defRPr/>
            </a:pPr>
            <a:r>
              <a:rPr lang="en-US" sz="2600" b="1" dirty="0">
                <a:solidFill>
                  <a:srgbClr val="C00000"/>
                </a:solidFill>
              </a:rPr>
              <a:t>15.5.2 Mobile Cranes/Boom </a:t>
            </a:r>
            <a:r>
              <a:rPr lang="en-US" sz="2600" b="1" dirty="0" smtClean="0">
                <a:solidFill>
                  <a:srgbClr val="C00000"/>
                </a:solidFill>
              </a:rPr>
              <a:t>Trucks</a:t>
            </a:r>
          </a:p>
          <a:p>
            <a:pPr marL="0" indent="0" eaLnBrk="1" fontAlgn="auto" hangingPunct="1">
              <a:spcAft>
                <a:spcPts val="0"/>
              </a:spcAft>
              <a:buFont typeface="Arial" panose="020B0604020202020204" pitchFamily="34" charset="0"/>
              <a:buNone/>
              <a:defRPr/>
            </a:pPr>
            <a:r>
              <a:rPr lang="en-US" sz="2600" dirty="0">
                <a:solidFill>
                  <a:schemeClr val="accent5">
                    <a:lumMod val="75000"/>
                  </a:schemeClr>
                </a:solidFill>
              </a:rPr>
              <a:t>7. In the absence of crane manufacturer’s instructions regarding maximum wind speeds for </a:t>
            </a:r>
            <a:r>
              <a:rPr lang="en-US" sz="2600" dirty="0" smtClean="0">
                <a:solidFill>
                  <a:schemeClr val="accent5">
                    <a:lumMod val="75000"/>
                  </a:schemeClr>
                </a:solidFill>
              </a:rPr>
              <a:t>operation, operations </a:t>
            </a:r>
            <a:r>
              <a:rPr lang="en-US" sz="2600" dirty="0">
                <a:solidFill>
                  <a:schemeClr val="accent5">
                    <a:lumMod val="75000"/>
                  </a:schemeClr>
                </a:solidFill>
              </a:rPr>
              <a:t>undertaken at wind speeds in excess of </a:t>
            </a:r>
            <a:r>
              <a:rPr lang="en-US" sz="2600" u="sng" dirty="0">
                <a:solidFill>
                  <a:schemeClr val="accent5">
                    <a:lumMod val="75000"/>
                  </a:schemeClr>
                </a:solidFill>
              </a:rPr>
              <a:t>25 mph </a:t>
            </a:r>
            <a:r>
              <a:rPr lang="en-US" sz="2600" dirty="0">
                <a:solidFill>
                  <a:schemeClr val="accent5">
                    <a:lumMod val="75000"/>
                  </a:schemeClr>
                </a:solidFill>
              </a:rPr>
              <a:t>should be evaluated by a qualified person </a:t>
            </a:r>
            <a:r>
              <a:rPr lang="en-US" sz="2600" dirty="0" smtClean="0">
                <a:solidFill>
                  <a:schemeClr val="accent5">
                    <a:lumMod val="75000"/>
                  </a:schemeClr>
                </a:solidFill>
              </a:rPr>
              <a:t>to determine </a:t>
            </a:r>
            <a:r>
              <a:rPr lang="en-US" sz="2600" dirty="0">
                <a:solidFill>
                  <a:schemeClr val="accent5">
                    <a:lumMod val="75000"/>
                  </a:schemeClr>
                </a:solidFill>
              </a:rPr>
              <a:t>if the size, shape and weight of the load can be safely lifted.</a:t>
            </a:r>
            <a:endParaRPr lang="en-US" sz="2600" dirty="0" smtClean="0">
              <a:solidFill>
                <a:schemeClr val="accent5">
                  <a:lumMod val="75000"/>
                </a:schemeClr>
              </a:solidFill>
            </a:endParaRPr>
          </a:p>
          <a:p>
            <a:pPr marL="0" indent="0" eaLnBrk="1" fontAlgn="auto" hangingPunct="1">
              <a:spcAft>
                <a:spcPts val="0"/>
              </a:spcAft>
              <a:buFont typeface="Arial" panose="020B0604020202020204" pitchFamily="34" charset="0"/>
              <a:buNone/>
              <a:defRPr/>
            </a:pPr>
            <a:endParaRPr lang="en-US" sz="2600" dirty="0" smtClean="0"/>
          </a:p>
          <a:p>
            <a:pPr marL="0" indent="0" eaLnBrk="1" fontAlgn="auto" hangingPunct="1">
              <a:spcAft>
                <a:spcPts val="0"/>
              </a:spcAft>
              <a:buFont typeface="Arial" panose="020B0604020202020204" pitchFamily="34" charset="0"/>
              <a:buNone/>
              <a:defRPr/>
            </a:pPr>
            <a:r>
              <a:rPr lang="en-US" sz="2600" b="1" dirty="0">
                <a:solidFill>
                  <a:srgbClr val="C00000"/>
                </a:solidFill>
              </a:rPr>
              <a:t>4.1 GENERAL</a:t>
            </a:r>
            <a:endParaRPr lang="en-US" sz="2600" dirty="0" smtClean="0">
              <a:solidFill>
                <a:srgbClr val="C00000"/>
              </a:solidFill>
            </a:endParaRPr>
          </a:p>
          <a:p>
            <a:pPr marL="0" indent="0" eaLnBrk="1" fontAlgn="auto" hangingPunct="1">
              <a:spcAft>
                <a:spcPts val="0"/>
              </a:spcAft>
              <a:buFont typeface="Arial" panose="020B0604020202020204" pitchFamily="34" charset="0"/>
              <a:buNone/>
              <a:defRPr/>
            </a:pPr>
            <a:r>
              <a:rPr lang="en-US" sz="2600" dirty="0" smtClean="0">
                <a:solidFill>
                  <a:schemeClr val="accent5">
                    <a:lumMod val="75000"/>
                  </a:schemeClr>
                </a:solidFill>
              </a:rPr>
              <a:t>22. Personnel </a:t>
            </a:r>
            <a:r>
              <a:rPr lang="en-US" sz="2600" dirty="0">
                <a:solidFill>
                  <a:schemeClr val="accent5">
                    <a:lumMod val="75000"/>
                  </a:schemeClr>
                </a:solidFill>
              </a:rPr>
              <a:t>platforms should not </a:t>
            </a:r>
            <a:r>
              <a:rPr lang="en-US" sz="2600" dirty="0" smtClean="0">
                <a:solidFill>
                  <a:schemeClr val="accent5">
                    <a:lumMod val="75000"/>
                  </a:schemeClr>
                </a:solidFill>
              </a:rPr>
              <a:t>be </a:t>
            </a:r>
            <a:r>
              <a:rPr lang="en-US" sz="2600" dirty="0">
                <a:solidFill>
                  <a:schemeClr val="accent5">
                    <a:lumMod val="75000"/>
                  </a:schemeClr>
                </a:solidFill>
              </a:rPr>
              <a:t>used in winds greater than </a:t>
            </a:r>
            <a:r>
              <a:rPr lang="en-US" sz="2600" u="sng" dirty="0">
                <a:solidFill>
                  <a:schemeClr val="accent5">
                    <a:lumMod val="75000"/>
                  </a:schemeClr>
                </a:solidFill>
              </a:rPr>
              <a:t>15 mph (25 km/h</a:t>
            </a:r>
            <a:r>
              <a:rPr lang="en-US" sz="2600" u="sng" dirty="0" smtClean="0">
                <a:solidFill>
                  <a:schemeClr val="accent5">
                    <a:lumMod val="75000"/>
                  </a:schemeClr>
                </a:solidFill>
              </a:rPr>
              <a:t>)</a:t>
            </a:r>
            <a:r>
              <a:rPr lang="en-US" sz="2600" dirty="0" smtClean="0">
                <a:solidFill>
                  <a:schemeClr val="accent5">
                    <a:lumMod val="75000"/>
                  </a:schemeClr>
                </a:solidFill>
              </a:rPr>
              <a:t>, electric storms, snow, ice, sleet, or other adverse weather conditions that could affect the safety of personnel</a:t>
            </a:r>
            <a:r>
              <a:rPr lang="en-US" sz="2600" dirty="0">
                <a:solidFill>
                  <a:schemeClr val="accent5">
                    <a:lumMod val="75000"/>
                  </a:schemeClr>
                </a:solidFill>
              </a:rPr>
              <a:t>.</a:t>
            </a:r>
          </a:p>
        </p:txBody>
      </p:sp>
      <p:sp>
        <p:nvSpPr>
          <p:cNvPr id="4" name="Slide Number Placeholder 3"/>
          <p:cNvSpPr>
            <a:spLocks noGrp="1"/>
          </p:cNvSpPr>
          <p:nvPr>
            <p:ph type="sldNum" sz="quarter" idx="12"/>
          </p:nvPr>
        </p:nvSpPr>
        <p:spPr/>
        <p:txBody>
          <a:bodyPr/>
          <a:lstStyle/>
          <a:p>
            <a:pPr>
              <a:defRPr/>
            </a:pPr>
            <a:fld id="{F3DC1D3C-FED6-43C1-B8D2-C0F9612402C7}" type="slidenum">
              <a:rPr lang="en-US"/>
              <a:pPr>
                <a:defRPr/>
              </a:pPr>
              <a:t>13</a:t>
            </a:fld>
            <a:endParaRPr lang="en-US"/>
          </a:p>
        </p:txBody>
      </p:sp>
    </p:spTree>
    <p:extLst>
      <p:ext uri="{BB962C8B-B14F-4D97-AF65-F5344CB8AC3E}">
        <p14:creationId xmlns:p14="http://schemas.microsoft.com/office/powerpoint/2010/main" val="4200186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288925"/>
            <a:ext cx="7886700" cy="625475"/>
          </a:xfrm>
        </p:spPr>
        <p:txBody>
          <a:bodyPr/>
          <a:lstStyle/>
          <a:p>
            <a:r>
              <a:rPr lang="en-US" altLang="en-US" sz="3200" dirty="0" smtClean="0">
                <a:solidFill>
                  <a:srgbClr val="C00000"/>
                </a:solidFill>
              </a:rPr>
              <a:t>OSHA Competent Person vs. Qualified Person</a:t>
            </a:r>
          </a:p>
        </p:txBody>
      </p:sp>
      <p:sp>
        <p:nvSpPr>
          <p:cNvPr id="16387" name="Content Placeholder 2"/>
          <p:cNvSpPr>
            <a:spLocks noGrp="1"/>
          </p:cNvSpPr>
          <p:nvPr>
            <p:ph idx="1"/>
          </p:nvPr>
        </p:nvSpPr>
        <p:spPr>
          <a:xfrm>
            <a:off x="304800" y="1135062"/>
            <a:ext cx="8839200" cy="4351338"/>
          </a:xfrm>
        </p:spPr>
        <p:txBody>
          <a:bodyPr>
            <a:normAutofit fontScale="92500" lnSpcReduction="20000"/>
          </a:bodyPr>
          <a:lstStyle/>
          <a:p>
            <a:r>
              <a:rPr lang="en-US" altLang="en-US" sz="1600" dirty="0" smtClean="0"/>
              <a:t>This is in response to your memorandum of January 28, on the above subject.</a:t>
            </a:r>
          </a:p>
          <a:p>
            <a:r>
              <a:rPr lang="en-US" altLang="en-US" sz="1600" dirty="0" smtClean="0"/>
              <a:t>29 CFR 1926.32(f) states: "Competent person" means on who is capable of identifying existing and predictable hazards in the surroundings or working conditions, which are unsanitary, hazardous, or dangerous to employees, and who has authorization to take prompt corrective measures to eliminate them.</a:t>
            </a:r>
          </a:p>
          <a:p>
            <a:r>
              <a:rPr lang="en-US" altLang="en-US" sz="1600" dirty="0" smtClean="0"/>
              <a:t>29 CFR 1926.32(l) states: "Qualified" means one who, by possession of a recognized degree, certificate, or profess- </a:t>
            </a:r>
            <a:r>
              <a:rPr lang="en-US" altLang="en-US" sz="1600" dirty="0" err="1" smtClean="0"/>
              <a:t>ional</a:t>
            </a:r>
            <a:r>
              <a:rPr lang="en-US" altLang="en-US" sz="1600" dirty="0" smtClean="0"/>
              <a:t> standing, or who by extensive knowledge, training and experience, has successfully demonstrated his ability to solve or resolve problems relating to the subject matter, the work, or the project.</a:t>
            </a:r>
          </a:p>
          <a:p>
            <a:r>
              <a:rPr lang="en-US" altLang="en-US" sz="1600" dirty="0" smtClean="0"/>
              <a:t>These definitions provide that a </a:t>
            </a:r>
            <a:r>
              <a:rPr lang="en-US" altLang="en-US" sz="1600" b="1" dirty="0" smtClean="0"/>
              <a:t>competent person must have authority</a:t>
            </a:r>
            <a:r>
              <a:rPr lang="en-US" altLang="en-US" sz="1600" dirty="0" smtClean="0"/>
              <a:t> to take prompt measures to eliminate hazards at the work site and have the experience to be capable of identifying these hazards. This is the reason a competent person is required under inspection requirements in 29 CFR 1926.650 and 29 CFR 1926.651.</a:t>
            </a:r>
          </a:p>
          <a:p>
            <a:r>
              <a:rPr lang="en-US" altLang="en-US" sz="1600" dirty="0" smtClean="0"/>
              <a:t>The definitions provide that a </a:t>
            </a:r>
            <a:r>
              <a:rPr lang="en-US" altLang="en-US" sz="1600" b="1" dirty="0" smtClean="0"/>
              <a:t>qualified person must have</a:t>
            </a:r>
            <a:r>
              <a:rPr lang="en-US" altLang="en-US" sz="1600" dirty="0" smtClean="0"/>
              <a:t> a recognized degree, certificate, etc., or extensive experience and ability to solve the subject problems, at the worksite. This is the reason why 29 CFR 1926.651(f) requires that supporting systems design shall be by a </a:t>
            </a:r>
            <a:r>
              <a:rPr lang="en-US" altLang="en-US" sz="1600" b="1" dirty="0" smtClean="0"/>
              <a:t>qualified person.</a:t>
            </a:r>
            <a:r>
              <a:rPr lang="en-US" altLang="en-US" sz="1600" dirty="0" smtClean="0"/>
              <a:t> There may be a requirement for more technical or engineering knowledge here.</a:t>
            </a:r>
          </a:p>
          <a:p>
            <a:r>
              <a:rPr lang="en-US" altLang="en-US" sz="1600" dirty="0" smtClean="0"/>
              <a:t>Each excavation job as in any other case, must be evaluated as to the facts relating to the needs of a competent person, and qualified person.</a:t>
            </a:r>
          </a:p>
          <a:p>
            <a:r>
              <a:rPr lang="en-US" altLang="en-US" sz="1600" dirty="0" smtClean="0"/>
              <a:t>The professional judgment of OSHA must come into play by using our construction regulations where they apply</a:t>
            </a:r>
          </a:p>
          <a:p>
            <a:r>
              <a:rPr lang="en-US" altLang="en-US" sz="1600" dirty="0" smtClean="0"/>
              <a:t>Please advise if we can be of further assistance.</a:t>
            </a:r>
          </a:p>
          <a:p>
            <a:endParaRPr lang="en-US" altLang="en-US" sz="2400" dirty="0" smtClean="0"/>
          </a:p>
        </p:txBody>
      </p:sp>
      <p:sp>
        <p:nvSpPr>
          <p:cNvPr id="4" name="Slide Number Placeholder 3"/>
          <p:cNvSpPr>
            <a:spLocks noGrp="1"/>
          </p:cNvSpPr>
          <p:nvPr>
            <p:ph type="sldNum" sz="quarter" idx="12"/>
          </p:nvPr>
        </p:nvSpPr>
        <p:spPr/>
        <p:txBody>
          <a:bodyPr/>
          <a:lstStyle/>
          <a:p>
            <a:pPr>
              <a:defRPr/>
            </a:pPr>
            <a:fld id="{0D2104D9-0DCD-4A6A-90B8-DD6A6B5D3E1E}" type="slidenum">
              <a:rPr lang="en-US" smtClean="0"/>
              <a:pPr>
                <a:defRPr/>
              </a:pPr>
              <a:t>14</a:t>
            </a:fld>
            <a:endParaRPr lang="en-US"/>
          </a:p>
        </p:txBody>
      </p:sp>
    </p:spTree>
    <p:extLst>
      <p:ext uri="{BB962C8B-B14F-4D97-AF65-F5344CB8AC3E}">
        <p14:creationId xmlns:p14="http://schemas.microsoft.com/office/powerpoint/2010/main" val="3064758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381000"/>
            <a:ext cx="7772400" cy="609600"/>
          </a:xfrm>
          <a:noFill/>
        </p:spPr>
        <p:txBody>
          <a:bodyPr>
            <a:normAutofit/>
          </a:bodyPr>
          <a:lstStyle/>
          <a:p>
            <a:pPr algn="ctr"/>
            <a:r>
              <a:rPr lang="en-US" altLang="en-US" sz="3600" dirty="0" smtClean="0">
                <a:latin typeface="+mn-lt"/>
              </a:rPr>
              <a:t>General Requirements</a:t>
            </a:r>
          </a:p>
        </p:txBody>
      </p:sp>
      <p:sp>
        <p:nvSpPr>
          <p:cNvPr id="4100" name="Rectangle 3"/>
          <p:cNvSpPr>
            <a:spLocks noGrp="1" noChangeArrowheads="1"/>
          </p:cNvSpPr>
          <p:nvPr>
            <p:ph type="body" idx="1"/>
          </p:nvPr>
        </p:nvSpPr>
        <p:spPr>
          <a:xfrm>
            <a:off x="228600" y="2057400"/>
            <a:ext cx="4612341" cy="2400657"/>
          </a:xfrm>
        </p:spPr>
        <p:txBody>
          <a:bodyPr wrap="square">
            <a:spAutoFit/>
          </a:bodyPr>
          <a:lstStyle/>
          <a:p>
            <a:pPr marL="274320" indent="-274320">
              <a:lnSpc>
                <a:spcPct val="100000"/>
              </a:lnSpc>
              <a:spcBef>
                <a:spcPts val="600"/>
              </a:spcBef>
              <a:spcAft>
                <a:spcPts val="600"/>
              </a:spcAft>
            </a:pPr>
            <a:r>
              <a:rPr lang="en-US" altLang="en-US" sz="2400" dirty="0" smtClean="0"/>
              <a:t>Rigging inspected prior to shift(s)</a:t>
            </a:r>
          </a:p>
          <a:p>
            <a:pPr marL="274320" indent="-274320">
              <a:lnSpc>
                <a:spcPct val="100000"/>
              </a:lnSpc>
              <a:spcBef>
                <a:spcPts val="600"/>
              </a:spcBef>
              <a:spcAft>
                <a:spcPts val="600"/>
              </a:spcAft>
            </a:pPr>
            <a:r>
              <a:rPr lang="en-US" altLang="en-US" sz="2400" dirty="0" smtClean="0"/>
              <a:t>As necessary during use</a:t>
            </a:r>
          </a:p>
          <a:p>
            <a:pPr marL="274320" indent="-274320">
              <a:lnSpc>
                <a:spcPct val="100000"/>
              </a:lnSpc>
              <a:spcBef>
                <a:spcPts val="600"/>
              </a:spcBef>
              <a:spcAft>
                <a:spcPts val="600"/>
              </a:spcAft>
            </a:pPr>
            <a:r>
              <a:rPr lang="en-US" altLang="en-US" sz="2400" dirty="0" smtClean="0"/>
              <a:t>Removed if defective</a:t>
            </a:r>
          </a:p>
          <a:p>
            <a:pPr marL="274320" indent="-274320">
              <a:lnSpc>
                <a:spcPct val="100000"/>
              </a:lnSpc>
              <a:spcBef>
                <a:spcPts val="600"/>
              </a:spcBef>
              <a:spcAft>
                <a:spcPts val="600"/>
              </a:spcAft>
            </a:pPr>
            <a:r>
              <a:rPr lang="en-US" altLang="en-US" sz="2400" dirty="0" smtClean="0"/>
              <a:t>Remove rigging equipment</a:t>
            </a:r>
            <a:br>
              <a:rPr lang="en-US" altLang="en-US" sz="2400" dirty="0" smtClean="0"/>
            </a:br>
            <a:r>
              <a:rPr lang="en-US" altLang="en-US" sz="2400" dirty="0" smtClean="0"/>
              <a:t>when not in use</a:t>
            </a:r>
          </a:p>
        </p:txBody>
      </p:sp>
      <p:pic>
        <p:nvPicPr>
          <p:cNvPr id="4101" name="Picture 4" descr="D:\Construction\CONST PART I\Rigging\filter\Slide32.JPG"/>
          <p:cNvPicPr>
            <a:picLocks noChangeAspect="1" noChangeArrowheads="1"/>
          </p:cNvPicPr>
          <p:nvPr/>
        </p:nvPicPr>
        <p:blipFill>
          <a:blip r:embed="rId3">
            <a:lum bright="18000"/>
            <a:extLst>
              <a:ext uri="{28A0092B-C50C-407E-A947-70E740481C1C}">
                <a14:useLocalDpi xmlns:a14="http://schemas.microsoft.com/office/drawing/2010/main" val="0"/>
              </a:ext>
            </a:extLst>
          </a:blip>
          <a:srcRect b="5392"/>
          <a:stretch>
            <a:fillRect/>
          </a:stretch>
        </p:blipFill>
        <p:spPr bwMode="auto">
          <a:xfrm>
            <a:off x="4957482" y="1448106"/>
            <a:ext cx="3805518" cy="251205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215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a:xfrm>
            <a:off x="228600" y="545271"/>
            <a:ext cx="8688387" cy="597729"/>
          </a:xfrm>
          <a:noFill/>
        </p:spPr>
        <p:txBody>
          <a:bodyPr lIns="92075" tIns="46038" rIns="92075" bIns="46038">
            <a:spAutoFit/>
          </a:bodyPr>
          <a:lstStyle/>
          <a:p>
            <a:pPr algn="ctr">
              <a:lnSpc>
                <a:spcPct val="80000"/>
              </a:lnSpc>
            </a:pPr>
            <a:r>
              <a:rPr lang="en-US" altLang="en-US" sz="4000" dirty="0" smtClean="0">
                <a:latin typeface="+mn-lt"/>
              </a:rPr>
              <a:t>Material Handling Rigging Equipment</a:t>
            </a:r>
          </a:p>
        </p:txBody>
      </p:sp>
      <p:sp>
        <p:nvSpPr>
          <p:cNvPr id="8199" name="Text Box 8"/>
          <p:cNvSpPr txBox="1">
            <a:spLocks noChangeArrowheads="1"/>
          </p:cNvSpPr>
          <p:nvPr/>
        </p:nvSpPr>
        <p:spPr bwMode="auto">
          <a:xfrm>
            <a:off x="340008" y="2450068"/>
            <a:ext cx="2250792" cy="369332"/>
          </a:xfrm>
          <a:prstGeom prst="rect">
            <a:avLst/>
          </a:prstGeom>
          <a:no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dirty="0">
                <a:latin typeface="+mn-lt"/>
              </a:rPr>
              <a:t>Synthetic Fiber</a:t>
            </a:r>
          </a:p>
        </p:txBody>
      </p:sp>
      <p:sp>
        <p:nvSpPr>
          <p:cNvPr id="8200" name="Text Box 9"/>
          <p:cNvSpPr txBox="1">
            <a:spLocks noChangeArrowheads="1"/>
          </p:cNvSpPr>
          <p:nvPr/>
        </p:nvSpPr>
        <p:spPr bwMode="auto">
          <a:xfrm>
            <a:off x="2681716" y="1524000"/>
            <a:ext cx="2215603" cy="369332"/>
          </a:xfrm>
          <a:prstGeom prst="rect">
            <a:avLst/>
          </a:prstGeom>
          <a:no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dirty="0">
                <a:latin typeface="+mn-lt"/>
              </a:rPr>
              <a:t>Metal Mesh</a:t>
            </a:r>
          </a:p>
        </p:txBody>
      </p:sp>
      <p:sp>
        <p:nvSpPr>
          <p:cNvPr id="8201" name="Text Box 10"/>
          <p:cNvSpPr txBox="1">
            <a:spLocks noChangeArrowheads="1"/>
          </p:cNvSpPr>
          <p:nvPr/>
        </p:nvSpPr>
        <p:spPr bwMode="auto">
          <a:xfrm>
            <a:off x="5182117" y="1992868"/>
            <a:ext cx="1818693" cy="369332"/>
          </a:xfrm>
          <a:prstGeom prst="rect">
            <a:avLst/>
          </a:prstGeom>
          <a:no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dirty="0">
                <a:latin typeface="+mn-lt"/>
              </a:rPr>
              <a:t>Alloy Steel</a:t>
            </a:r>
          </a:p>
        </p:txBody>
      </p:sp>
      <p:sp>
        <p:nvSpPr>
          <p:cNvPr id="8202" name="Text Box 11"/>
          <p:cNvSpPr txBox="1">
            <a:spLocks noChangeArrowheads="1"/>
          </p:cNvSpPr>
          <p:nvPr/>
        </p:nvSpPr>
        <p:spPr bwMode="auto">
          <a:xfrm>
            <a:off x="6867461" y="1539298"/>
            <a:ext cx="2054790" cy="369332"/>
          </a:xfrm>
          <a:prstGeom prst="rect">
            <a:avLst/>
          </a:prstGeom>
          <a:no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dirty="0">
                <a:latin typeface="+mn-lt"/>
              </a:rPr>
              <a:t>Wire Rope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7461" y="1981200"/>
            <a:ext cx="2054790" cy="2262981"/>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2117" y="2470053"/>
            <a:ext cx="1818694" cy="2590800"/>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1716" y="1905000"/>
            <a:ext cx="2165139" cy="192024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347" y="2667000"/>
            <a:ext cx="2336453" cy="23774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161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OSHA Office of Training &amp; Education</a:t>
            </a:r>
            <a:endParaRPr lang="en-US"/>
          </a:p>
        </p:txBody>
      </p:sp>
      <p:sp>
        <p:nvSpPr>
          <p:cNvPr id="3" name="Slide Number Placeholder 2"/>
          <p:cNvSpPr>
            <a:spLocks noGrp="1"/>
          </p:cNvSpPr>
          <p:nvPr>
            <p:ph type="sldNum" sz="quarter" idx="12"/>
          </p:nvPr>
        </p:nvSpPr>
        <p:spPr/>
        <p:txBody>
          <a:bodyPr/>
          <a:lstStyle/>
          <a:p>
            <a:pPr>
              <a:defRPr/>
            </a:pPr>
            <a:fld id="{F525031E-62B9-4867-A373-FDF6F9F2F7BD}" type="slidenum">
              <a:rPr lang="en-US" smtClean="0"/>
              <a:pPr>
                <a:defRPr/>
              </a:pPr>
              <a:t>17</a:t>
            </a:fld>
            <a:endParaRPr lang="en-US" dirty="0"/>
          </a:p>
        </p:txBody>
      </p:sp>
      <p:sp>
        <p:nvSpPr>
          <p:cNvPr id="4" name="TextBox 3"/>
          <p:cNvSpPr txBox="1"/>
          <p:nvPr/>
        </p:nvSpPr>
        <p:spPr>
          <a:xfrm>
            <a:off x="914400" y="496669"/>
            <a:ext cx="7315200" cy="646331"/>
          </a:xfrm>
          <a:prstGeom prst="rect">
            <a:avLst/>
          </a:prstGeom>
          <a:noFill/>
        </p:spPr>
        <p:txBody>
          <a:bodyPr wrap="square" rtlCol="0">
            <a:spAutoFit/>
          </a:bodyPr>
          <a:lstStyle/>
          <a:p>
            <a:pPr algn="ctr"/>
            <a:r>
              <a:rPr lang="en-US" sz="3600" dirty="0" smtClean="0">
                <a:latin typeface="+mn-lt"/>
              </a:rPr>
              <a:t>Sling Inspections</a:t>
            </a:r>
            <a:endParaRPr lang="en-US" sz="3600" dirty="0">
              <a:latin typeface="+mn-lt"/>
            </a:endParaRPr>
          </a:p>
        </p:txBody>
      </p:sp>
      <p:sp>
        <p:nvSpPr>
          <p:cNvPr id="5" name="Rectangle 4"/>
          <p:cNvSpPr/>
          <p:nvPr/>
        </p:nvSpPr>
        <p:spPr>
          <a:xfrm>
            <a:off x="381000" y="1524000"/>
            <a:ext cx="8382000" cy="2631490"/>
          </a:xfrm>
          <a:prstGeom prst="rect">
            <a:avLst/>
          </a:prstGeom>
        </p:spPr>
        <p:txBody>
          <a:bodyPr wrap="square">
            <a:spAutoFit/>
          </a:bodyPr>
          <a:lstStyle/>
          <a:p>
            <a:pPr>
              <a:lnSpc>
                <a:spcPct val="150000"/>
              </a:lnSpc>
              <a:spcBef>
                <a:spcPts val="600"/>
              </a:spcBef>
              <a:spcAft>
                <a:spcPts val="600"/>
              </a:spcAft>
            </a:pPr>
            <a:r>
              <a:rPr lang="en-US" sz="2200" dirty="0" smtClean="0">
                <a:latin typeface="+mn-lt"/>
              </a:rPr>
              <a:t>Each </a:t>
            </a:r>
            <a:r>
              <a:rPr lang="en-US" sz="2200" dirty="0">
                <a:latin typeface="+mn-lt"/>
              </a:rPr>
              <a:t>day before being used, the sling and all fastenings and attachments shall be inspected for damage or defects by a competent person designated by the employer. Additional inspections shall be performed during sling use, where service conditions warrant. Damaged or defective slings shall be immediately removed from service.</a:t>
            </a:r>
          </a:p>
        </p:txBody>
      </p:sp>
    </p:spTree>
    <p:extLst>
      <p:ext uri="{BB962C8B-B14F-4D97-AF65-F5344CB8AC3E}">
        <p14:creationId xmlns:p14="http://schemas.microsoft.com/office/powerpoint/2010/main" val="3096738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descr="Shingle"/>
          <p:cNvSpPr>
            <a:spLocks noGrp="1" noChangeArrowheads="1"/>
          </p:cNvSpPr>
          <p:nvPr>
            <p:ph type="title"/>
          </p:nvPr>
        </p:nvSpPr>
        <p:spPr>
          <a:xfrm>
            <a:off x="1828800" y="496669"/>
            <a:ext cx="5486400" cy="646331"/>
          </a:xfrm>
          <a:noFill/>
        </p:spPr>
        <p:txBody>
          <a:bodyPr wrap="square">
            <a:spAutoFit/>
          </a:bodyPr>
          <a:lstStyle/>
          <a:p>
            <a:pPr algn="ctr"/>
            <a:r>
              <a:rPr lang="en-US" altLang="en-US" sz="4000" dirty="0" smtClean="0">
                <a:latin typeface="+mn-lt"/>
              </a:rPr>
              <a:t>Alloy Steel Chain</a:t>
            </a:r>
          </a:p>
        </p:txBody>
      </p:sp>
      <p:sp>
        <p:nvSpPr>
          <p:cNvPr id="11267" name="Rectangle 3"/>
          <p:cNvSpPr>
            <a:spLocks noGrp="1" noChangeArrowheads="1"/>
          </p:cNvSpPr>
          <p:nvPr>
            <p:ph type="body" idx="1"/>
          </p:nvPr>
        </p:nvSpPr>
        <p:spPr>
          <a:xfrm>
            <a:off x="457200" y="1476613"/>
            <a:ext cx="3733800" cy="3323987"/>
          </a:xfrm>
        </p:spPr>
        <p:txBody>
          <a:bodyPr wrap="square">
            <a:spAutoFit/>
          </a:bodyPr>
          <a:lstStyle/>
          <a:p>
            <a:pPr marL="274320" indent="-274320">
              <a:lnSpc>
                <a:spcPct val="100000"/>
              </a:lnSpc>
              <a:spcBef>
                <a:spcPts val="600"/>
              </a:spcBef>
              <a:spcAft>
                <a:spcPts val="600"/>
              </a:spcAft>
            </a:pPr>
            <a:r>
              <a:rPr lang="en-US" altLang="en-US" sz="2000" dirty="0" smtClean="0">
                <a:latin typeface="Calibri" panose="020F0502020204030204" pitchFamily="34" charset="0"/>
              </a:rPr>
              <a:t>Must have permanently affixed durable identification stating</a:t>
            </a:r>
          </a:p>
          <a:p>
            <a:pPr marL="617220" lvl="1" indent="-274320">
              <a:lnSpc>
                <a:spcPct val="100000"/>
              </a:lnSpc>
              <a:spcBef>
                <a:spcPts val="600"/>
              </a:spcBef>
              <a:spcAft>
                <a:spcPts val="600"/>
              </a:spcAft>
            </a:pPr>
            <a:r>
              <a:rPr lang="en-US" altLang="en-US" sz="2000" dirty="0" smtClean="0">
                <a:latin typeface="Calibri" panose="020F0502020204030204" pitchFamily="34" charset="0"/>
              </a:rPr>
              <a:t>Size</a:t>
            </a:r>
          </a:p>
          <a:p>
            <a:pPr marL="617220" lvl="1" indent="-274320">
              <a:lnSpc>
                <a:spcPct val="100000"/>
              </a:lnSpc>
              <a:spcBef>
                <a:spcPts val="600"/>
              </a:spcBef>
              <a:spcAft>
                <a:spcPts val="600"/>
              </a:spcAft>
            </a:pPr>
            <a:r>
              <a:rPr lang="en-US" altLang="en-US" sz="2000" dirty="0" smtClean="0">
                <a:latin typeface="Calibri" panose="020F0502020204030204" pitchFamily="34" charset="0"/>
              </a:rPr>
              <a:t>Grade</a:t>
            </a:r>
          </a:p>
          <a:p>
            <a:pPr marL="617220" lvl="1" indent="-274320">
              <a:lnSpc>
                <a:spcPct val="100000"/>
              </a:lnSpc>
              <a:spcBef>
                <a:spcPts val="600"/>
              </a:spcBef>
              <a:spcAft>
                <a:spcPts val="600"/>
              </a:spcAft>
            </a:pPr>
            <a:r>
              <a:rPr lang="en-US" altLang="en-US" sz="2000" dirty="0" smtClean="0">
                <a:latin typeface="Calibri" panose="020F0502020204030204" pitchFamily="34" charset="0"/>
              </a:rPr>
              <a:t>Rated capacity, and</a:t>
            </a:r>
          </a:p>
          <a:p>
            <a:pPr marL="617220" lvl="1" indent="-274320">
              <a:lnSpc>
                <a:spcPct val="100000"/>
              </a:lnSpc>
              <a:spcBef>
                <a:spcPts val="600"/>
              </a:spcBef>
              <a:spcAft>
                <a:spcPts val="600"/>
              </a:spcAft>
            </a:pPr>
            <a:r>
              <a:rPr lang="en-US" altLang="en-US" sz="2000" dirty="0" smtClean="0">
                <a:latin typeface="Calibri" panose="020F0502020204030204" pitchFamily="34" charset="0"/>
              </a:rPr>
              <a:t>Sling manufacturer</a:t>
            </a:r>
          </a:p>
          <a:p>
            <a:pPr marL="274320" indent="-274320">
              <a:lnSpc>
                <a:spcPct val="100000"/>
              </a:lnSpc>
              <a:spcBef>
                <a:spcPts val="600"/>
              </a:spcBef>
              <a:spcAft>
                <a:spcPts val="600"/>
              </a:spcAft>
            </a:pPr>
            <a:r>
              <a:rPr lang="en-US" altLang="en-US" sz="2000" dirty="0" smtClean="0">
                <a:latin typeface="Calibri" panose="020F0502020204030204" pitchFamily="34" charset="0"/>
              </a:rPr>
              <a:t>All attachments capacity </a:t>
            </a:r>
            <a:br>
              <a:rPr lang="en-US" altLang="en-US" sz="2000" dirty="0" smtClean="0">
                <a:latin typeface="Calibri" panose="020F0502020204030204" pitchFamily="34" charset="0"/>
              </a:rPr>
            </a:br>
            <a:r>
              <a:rPr lang="en-US" altLang="en-US" sz="2000" dirty="0" smtClean="0">
                <a:latin typeface="Calibri" panose="020F0502020204030204" pitchFamily="34" charset="0"/>
              </a:rPr>
              <a:t>at least equal to chain</a:t>
            </a:r>
          </a:p>
        </p:txBody>
      </p:sp>
      <p:pic>
        <p:nvPicPr>
          <p:cNvPr id="11268" name="Picture 4" descr="S:\Cranes 150\150C\MVC-018S.JPG"/>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343400" y="1524000"/>
            <a:ext cx="4343400" cy="32575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407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96669"/>
            <a:ext cx="5486400" cy="646331"/>
          </a:xfrm>
        </p:spPr>
        <p:txBody>
          <a:bodyPr wrap="square">
            <a:spAutoFit/>
          </a:bodyPr>
          <a:lstStyle/>
          <a:p>
            <a:pPr algn="ctr"/>
            <a:r>
              <a:rPr lang="en-US" sz="4000" dirty="0" smtClean="0">
                <a:latin typeface="+mn-lt"/>
              </a:rPr>
              <a:t>Wire Rope Slings </a:t>
            </a:r>
            <a:endParaRPr lang="en-US" sz="4000" dirty="0">
              <a:latin typeface="+mn-lt"/>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752600"/>
            <a:ext cx="3683000" cy="2870200"/>
          </a:xfrm>
        </p:spPr>
      </p:pic>
      <p:sp>
        <p:nvSpPr>
          <p:cNvPr id="4" name="Footer Placeholder 3"/>
          <p:cNvSpPr>
            <a:spLocks noGrp="1"/>
          </p:cNvSpPr>
          <p:nvPr>
            <p:ph type="ftr" sz="quarter" idx="11"/>
          </p:nvPr>
        </p:nvSpPr>
        <p:spPr/>
        <p:txBody>
          <a:bodyPr/>
          <a:lstStyle/>
          <a:p>
            <a:pPr>
              <a:defRPr/>
            </a:pPr>
            <a:r>
              <a:rPr lang="en-US" smtClean="0"/>
              <a:t>OSHA Office of Training &amp; Education</a:t>
            </a:r>
            <a:endParaRPr lang="en-US"/>
          </a:p>
        </p:txBody>
      </p:sp>
      <p:sp>
        <p:nvSpPr>
          <p:cNvPr id="5" name="Slide Number Placeholder 4"/>
          <p:cNvSpPr>
            <a:spLocks noGrp="1"/>
          </p:cNvSpPr>
          <p:nvPr>
            <p:ph type="sldNum" sz="quarter" idx="12"/>
          </p:nvPr>
        </p:nvSpPr>
        <p:spPr/>
        <p:txBody>
          <a:bodyPr/>
          <a:lstStyle/>
          <a:p>
            <a:pPr>
              <a:defRPr/>
            </a:pPr>
            <a:fld id="{AB83F0D4-16AB-45C4-82B5-02B1C47DC0D9}" type="slidenum">
              <a:rPr lang="en-US" smtClean="0"/>
              <a:pPr>
                <a:defRPr/>
              </a:pPr>
              <a:t>19</a:t>
            </a:fld>
            <a:endParaRPr lang="en-US" dirty="0"/>
          </a:p>
        </p:txBody>
      </p:sp>
      <p:sp>
        <p:nvSpPr>
          <p:cNvPr id="7" name="TextBox 6"/>
          <p:cNvSpPr txBox="1"/>
          <p:nvPr/>
        </p:nvSpPr>
        <p:spPr>
          <a:xfrm>
            <a:off x="5755341" y="1669262"/>
            <a:ext cx="1712259" cy="461665"/>
          </a:xfrm>
          <a:prstGeom prst="rect">
            <a:avLst/>
          </a:prstGeom>
          <a:noFill/>
        </p:spPr>
        <p:txBody>
          <a:bodyPr wrap="square" rtlCol="0">
            <a:spAutoFit/>
          </a:bodyPr>
          <a:lstStyle/>
          <a:p>
            <a:pPr algn="ctr"/>
            <a:r>
              <a:rPr lang="en-US" dirty="0" smtClean="0">
                <a:latin typeface="+mn-lt"/>
              </a:rPr>
              <a:t>Sample Tag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362200"/>
            <a:ext cx="4295775" cy="22193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67265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34153"/>
            <a:ext cx="7886700" cy="701731"/>
          </a:xfrm>
        </p:spPr>
        <p:txBody>
          <a:bodyPr>
            <a:spAutoFit/>
          </a:bodyPr>
          <a:lstStyle/>
          <a:p>
            <a:pPr algn="ctr"/>
            <a:r>
              <a:rPr lang="en-US" sz="4400" dirty="0" smtClean="0">
                <a:latin typeface="+mn-lt"/>
              </a:rPr>
              <a:t>Learning Objectives</a:t>
            </a:r>
            <a:endParaRPr lang="en-US" sz="4400" dirty="0">
              <a:latin typeface="+mn-lt"/>
            </a:endParaRPr>
          </a:p>
        </p:txBody>
      </p:sp>
      <p:sp>
        <p:nvSpPr>
          <p:cNvPr id="3" name="Content Placeholder 2"/>
          <p:cNvSpPr>
            <a:spLocks noGrp="1"/>
          </p:cNvSpPr>
          <p:nvPr>
            <p:ph idx="1"/>
          </p:nvPr>
        </p:nvSpPr>
        <p:spPr>
          <a:xfrm>
            <a:off x="533400" y="1325187"/>
            <a:ext cx="8229600" cy="3551613"/>
          </a:xfrm>
        </p:spPr>
        <p:txBody>
          <a:bodyPr wrap="square">
            <a:spAutoFit/>
          </a:bodyPr>
          <a:lstStyle/>
          <a:p>
            <a:pPr marL="274320" lvl="0" indent="-274320">
              <a:lnSpc>
                <a:spcPct val="107000"/>
              </a:lnSpc>
              <a:spcBef>
                <a:spcPts val="600"/>
              </a:spcBef>
              <a:spcAft>
                <a:spcPts val="600"/>
              </a:spcAft>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Describe hazards and most common causes of rigging accidents</a:t>
            </a:r>
          </a:p>
          <a:p>
            <a:pPr marL="274320" lvl="0" indent="-274320">
              <a:lnSpc>
                <a:spcPct val="107000"/>
              </a:lnSpc>
              <a:spcBef>
                <a:spcPts val="600"/>
              </a:spcBef>
              <a:spcAft>
                <a:spcPts val="600"/>
              </a:spcAft>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Recognize types of rigging equipment</a:t>
            </a:r>
          </a:p>
          <a:p>
            <a:pPr marL="274320" lvl="0" indent="-274320">
              <a:lnSpc>
                <a:spcPct val="107000"/>
              </a:lnSpc>
              <a:spcBef>
                <a:spcPts val="600"/>
              </a:spcBef>
              <a:spcAft>
                <a:spcPts val="600"/>
              </a:spcAft>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Discuss training and qualifications for riggers</a:t>
            </a:r>
          </a:p>
          <a:p>
            <a:pPr marL="274320" lvl="0" indent="-274320">
              <a:lnSpc>
                <a:spcPct val="107000"/>
              </a:lnSpc>
              <a:spcBef>
                <a:spcPts val="600"/>
              </a:spcBef>
              <a:spcAft>
                <a:spcPts val="600"/>
              </a:spcAft>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Understand how to choose the right rigging equipment for the job</a:t>
            </a:r>
          </a:p>
          <a:p>
            <a:pPr marL="274320" lvl="0" indent="-274320">
              <a:lnSpc>
                <a:spcPct val="107000"/>
              </a:lnSpc>
              <a:spcBef>
                <a:spcPts val="600"/>
              </a:spcBef>
              <a:spcAft>
                <a:spcPts val="600"/>
              </a:spcAft>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Summarize OSHA standards/directives pertaining to rigging</a:t>
            </a:r>
          </a:p>
          <a:p>
            <a:pPr marL="274320" lvl="0" indent="-274320">
              <a:lnSpc>
                <a:spcPct val="107000"/>
              </a:lnSpc>
              <a:spcBef>
                <a:spcPts val="600"/>
              </a:spcBef>
              <a:spcAft>
                <a:spcPts val="600"/>
              </a:spcAft>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Understand load capacities, limits and lifting principles</a:t>
            </a:r>
          </a:p>
          <a:p>
            <a:pPr marL="274320" lvl="0" indent="-274320">
              <a:lnSpc>
                <a:spcPct val="107000"/>
              </a:lnSpc>
              <a:spcBef>
                <a:spcPts val="600"/>
              </a:spcBef>
              <a:spcAft>
                <a:spcPts val="600"/>
              </a:spcAft>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Understand hand </a:t>
            </a:r>
            <a:r>
              <a:rPr lang="en-US" sz="2200" dirty="0" smtClean="0">
                <a:latin typeface="Calibri" panose="020F0502020204030204" pitchFamily="34" charset="0"/>
                <a:ea typeface="Calibri" panose="020F0502020204030204" pitchFamily="34" charset="0"/>
                <a:cs typeface="Times New Roman" panose="02020603050405020304" pitchFamily="18" charset="0"/>
              </a:rPr>
              <a:t>signals</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smtClean="0"/>
              <a:t>OSHA Office of Training &amp; Education</a:t>
            </a:r>
            <a:endParaRPr lang="en-US"/>
          </a:p>
        </p:txBody>
      </p:sp>
      <p:sp>
        <p:nvSpPr>
          <p:cNvPr id="5" name="Slide Number Placeholder 4"/>
          <p:cNvSpPr>
            <a:spLocks noGrp="1"/>
          </p:cNvSpPr>
          <p:nvPr>
            <p:ph type="sldNum" sz="quarter" idx="12"/>
          </p:nvPr>
        </p:nvSpPr>
        <p:spPr/>
        <p:txBody>
          <a:bodyPr/>
          <a:lstStyle/>
          <a:p>
            <a:pPr>
              <a:defRPr/>
            </a:pPr>
            <a:fld id="{AB83F0D4-16AB-45C4-82B5-02B1C47DC0D9}" type="slidenum">
              <a:rPr lang="en-US" smtClean="0"/>
              <a:pPr>
                <a:defRPr/>
              </a:pPr>
              <a:t>2</a:t>
            </a:fld>
            <a:endParaRPr lang="en-US" dirty="0"/>
          </a:p>
        </p:txBody>
      </p:sp>
    </p:spTree>
    <p:extLst>
      <p:ext uri="{BB962C8B-B14F-4D97-AF65-F5344CB8AC3E}">
        <p14:creationId xmlns:p14="http://schemas.microsoft.com/office/powerpoint/2010/main" val="1849821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body" idx="1"/>
          </p:nvPr>
        </p:nvSpPr>
        <p:spPr>
          <a:xfrm>
            <a:off x="533400" y="1356400"/>
            <a:ext cx="3886200" cy="3672800"/>
          </a:xfrm>
        </p:spPr>
        <p:txBody>
          <a:bodyPr wrap="square">
            <a:spAutoFit/>
          </a:bodyPr>
          <a:lstStyle/>
          <a:p>
            <a:pPr marL="0" indent="0">
              <a:lnSpc>
                <a:spcPct val="120000"/>
              </a:lnSpc>
              <a:buNone/>
            </a:pPr>
            <a:r>
              <a:rPr lang="en-US" altLang="en-US" sz="2000" dirty="0" smtClean="0"/>
              <a:t>Synthetic webbing (nylon, polyester, and polypropylene). </a:t>
            </a:r>
          </a:p>
          <a:p>
            <a:pPr>
              <a:lnSpc>
                <a:spcPct val="120000"/>
              </a:lnSpc>
            </a:pPr>
            <a:r>
              <a:rPr lang="en-US" altLang="en-US" sz="2000" dirty="0" smtClean="0"/>
              <a:t>(1) Each synthetic web sling marked or coded to show:</a:t>
            </a:r>
          </a:p>
          <a:p>
            <a:pPr lvl="1">
              <a:lnSpc>
                <a:spcPct val="120000"/>
              </a:lnSpc>
            </a:pPr>
            <a:r>
              <a:rPr lang="en-US" altLang="en-US" sz="2000" dirty="0" smtClean="0"/>
              <a:t>(i) Name or trademark</a:t>
            </a:r>
            <a:br>
              <a:rPr lang="en-US" altLang="en-US" sz="2000" dirty="0" smtClean="0"/>
            </a:br>
            <a:r>
              <a:rPr lang="en-US" altLang="en-US" sz="2000" dirty="0" smtClean="0"/>
              <a:t>of manufacturer</a:t>
            </a:r>
          </a:p>
          <a:p>
            <a:pPr lvl="1">
              <a:lnSpc>
                <a:spcPct val="120000"/>
              </a:lnSpc>
            </a:pPr>
            <a:r>
              <a:rPr lang="en-US" altLang="en-US" sz="2000" dirty="0" smtClean="0"/>
              <a:t>(ii) Rated capacities for the type of hitch</a:t>
            </a:r>
          </a:p>
          <a:p>
            <a:pPr lvl="1">
              <a:lnSpc>
                <a:spcPct val="120000"/>
              </a:lnSpc>
            </a:pPr>
            <a:r>
              <a:rPr lang="en-US" altLang="en-US" sz="2000" dirty="0" smtClean="0"/>
              <a:t>(iii) Type of material</a:t>
            </a:r>
          </a:p>
        </p:txBody>
      </p:sp>
      <p:pic>
        <p:nvPicPr>
          <p:cNvPr id="25603" name="Picture 1028" descr="Q:\John B\rigfiltered\Slide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76400"/>
            <a:ext cx="4119562" cy="29416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1034" descr="Papyrus"/>
          <p:cNvSpPr>
            <a:spLocks noGrp="1" noChangeArrowheads="1"/>
          </p:cNvSpPr>
          <p:nvPr>
            <p:ph type="title"/>
          </p:nvPr>
        </p:nvSpPr>
        <p:spPr>
          <a:xfrm>
            <a:off x="685800" y="228600"/>
            <a:ext cx="7772400" cy="914400"/>
          </a:xfrm>
          <a:noFill/>
        </p:spPr>
        <p:txBody>
          <a:bodyPr>
            <a:normAutofit/>
          </a:bodyPr>
          <a:lstStyle/>
          <a:p>
            <a:pPr algn="ctr"/>
            <a:r>
              <a:rPr lang="en-US" altLang="en-US" sz="4000" dirty="0" smtClean="0">
                <a:latin typeface="+mn-lt"/>
              </a:rPr>
              <a:t>Synthetic Webbing Sling</a:t>
            </a:r>
          </a:p>
        </p:txBody>
      </p:sp>
    </p:spTree>
    <p:extLst>
      <p:ext uri="{BB962C8B-B14F-4D97-AF65-F5344CB8AC3E}">
        <p14:creationId xmlns:p14="http://schemas.microsoft.com/office/powerpoint/2010/main" val="111894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685800" y="1461247"/>
            <a:ext cx="4419600" cy="3226524"/>
          </a:xfrm>
        </p:spPr>
        <p:txBody>
          <a:bodyPr wrap="square">
            <a:spAutoFit/>
          </a:bodyPr>
          <a:lstStyle/>
          <a:p>
            <a:pPr marL="274320" indent="-274320">
              <a:lnSpc>
                <a:spcPct val="100000"/>
              </a:lnSpc>
              <a:spcBef>
                <a:spcPts val="600"/>
              </a:spcBef>
              <a:spcAft>
                <a:spcPts val="600"/>
              </a:spcAft>
            </a:pPr>
            <a:r>
              <a:rPr lang="en-US" altLang="en-US" sz="2000" dirty="0" smtClean="0"/>
              <a:t>Don’t use around acids or </a:t>
            </a:r>
            <a:r>
              <a:rPr lang="en-US" altLang="en-US" sz="2000" dirty="0" err="1" smtClean="0"/>
              <a:t>phenolics</a:t>
            </a:r>
            <a:endParaRPr lang="en-US" altLang="en-US" sz="2000" dirty="0" smtClean="0"/>
          </a:p>
          <a:p>
            <a:pPr marL="274320" indent="-274320">
              <a:lnSpc>
                <a:spcPct val="100000"/>
              </a:lnSpc>
              <a:spcBef>
                <a:spcPts val="600"/>
              </a:spcBef>
              <a:spcAft>
                <a:spcPts val="600"/>
              </a:spcAft>
            </a:pPr>
            <a:r>
              <a:rPr lang="en-US" altLang="en-US" sz="2000" dirty="0" smtClean="0"/>
              <a:t>Remove from service if:</a:t>
            </a:r>
          </a:p>
          <a:p>
            <a:pPr lvl="1">
              <a:lnSpc>
                <a:spcPct val="110000"/>
              </a:lnSpc>
            </a:pPr>
            <a:r>
              <a:rPr lang="en-US" altLang="en-US" sz="2000" dirty="0" smtClean="0"/>
              <a:t>Acid or caustic burns</a:t>
            </a:r>
          </a:p>
          <a:p>
            <a:pPr lvl="1">
              <a:lnSpc>
                <a:spcPct val="110000"/>
              </a:lnSpc>
            </a:pPr>
            <a:r>
              <a:rPr lang="en-US" altLang="en-US" sz="2000" dirty="0" smtClean="0"/>
              <a:t>Melting or charring of any</a:t>
            </a:r>
            <a:br>
              <a:rPr lang="en-US" altLang="en-US" sz="2000" dirty="0" smtClean="0"/>
            </a:br>
            <a:r>
              <a:rPr lang="en-US" altLang="en-US" sz="2000" dirty="0" smtClean="0"/>
              <a:t>part of the sling surface;</a:t>
            </a:r>
          </a:p>
          <a:p>
            <a:pPr lvl="1">
              <a:lnSpc>
                <a:spcPct val="110000"/>
              </a:lnSpc>
            </a:pPr>
            <a:r>
              <a:rPr lang="en-US" altLang="en-US" sz="2000" dirty="0" smtClean="0"/>
              <a:t>Snags, punctures, tears or cuts;</a:t>
            </a:r>
          </a:p>
          <a:p>
            <a:pPr lvl="1">
              <a:lnSpc>
                <a:spcPct val="110000"/>
              </a:lnSpc>
            </a:pPr>
            <a:r>
              <a:rPr lang="en-US" altLang="en-US" sz="2000" dirty="0" smtClean="0"/>
              <a:t>Broken or worn stitches; or</a:t>
            </a:r>
          </a:p>
          <a:p>
            <a:pPr lvl="1">
              <a:lnSpc>
                <a:spcPct val="110000"/>
              </a:lnSpc>
            </a:pPr>
            <a:r>
              <a:rPr lang="en-US" altLang="en-US" sz="2000" dirty="0" smtClean="0"/>
              <a:t>Distortion of fittings. </a:t>
            </a:r>
          </a:p>
        </p:txBody>
      </p:sp>
      <p:pic>
        <p:nvPicPr>
          <p:cNvPr id="27652" name="Picture 6" descr="Q:\John B\rigfiltered\Slide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338262"/>
            <a:ext cx="3357562" cy="25479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34" descr="Papyrus"/>
          <p:cNvSpPr txBox="1">
            <a:spLocks noChangeArrowheads="1"/>
          </p:cNvSpPr>
          <p:nvPr/>
        </p:nvSpPr>
        <p:spPr>
          <a:xfrm>
            <a:off x="1828800" y="420469"/>
            <a:ext cx="5486400" cy="646331"/>
          </a:xfrm>
          <a:prstGeom prst="rect">
            <a:avLst/>
          </a:prstGeom>
          <a:noFill/>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4000" dirty="0" smtClean="0">
                <a:latin typeface="+mn-lt"/>
              </a:rPr>
              <a:t>Synthetic Webbing Sling</a:t>
            </a:r>
          </a:p>
        </p:txBody>
      </p:sp>
    </p:spTree>
    <p:extLst>
      <p:ext uri="{BB962C8B-B14F-4D97-AF65-F5344CB8AC3E}">
        <p14:creationId xmlns:p14="http://schemas.microsoft.com/office/powerpoint/2010/main" val="2258087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72903"/>
            <a:ext cx="7886700" cy="1325563"/>
          </a:xfrm>
        </p:spPr>
        <p:txBody>
          <a:bodyPr>
            <a:normAutofit/>
          </a:bodyPr>
          <a:lstStyle/>
          <a:p>
            <a:pPr algn="ctr"/>
            <a:r>
              <a:rPr lang="en-US" sz="4000" dirty="0" smtClean="0"/>
              <a:t>Selecting the Right Hitch</a:t>
            </a:r>
            <a:br>
              <a:rPr lang="en-US" sz="4000" dirty="0" smtClean="0"/>
            </a:br>
            <a:r>
              <a:rPr lang="en-US" sz="4000" dirty="0" smtClean="0"/>
              <a:t>for Your Sling and Lift</a:t>
            </a:r>
            <a:endParaRPr lang="en-US" sz="4000" dirty="0"/>
          </a:p>
        </p:txBody>
      </p:sp>
      <p:sp>
        <p:nvSpPr>
          <p:cNvPr id="4" name="Footer Placeholder 3"/>
          <p:cNvSpPr>
            <a:spLocks noGrp="1"/>
          </p:cNvSpPr>
          <p:nvPr>
            <p:ph type="ftr" sz="quarter" idx="11"/>
          </p:nvPr>
        </p:nvSpPr>
        <p:spPr/>
        <p:txBody>
          <a:bodyPr/>
          <a:lstStyle/>
          <a:p>
            <a:pPr>
              <a:defRPr/>
            </a:pPr>
            <a:r>
              <a:rPr lang="en-US" smtClean="0"/>
              <a:t>OSHA Office of Training &amp; Education</a:t>
            </a:r>
            <a:endParaRPr lang="en-US"/>
          </a:p>
        </p:txBody>
      </p:sp>
      <p:sp>
        <p:nvSpPr>
          <p:cNvPr id="5" name="Slide Number Placeholder 4"/>
          <p:cNvSpPr>
            <a:spLocks noGrp="1"/>
          </p:cNvSpPr>
          <p:nvPr>
            <p:ph type="sldNum" sz="quarter" idx="12"/>
          </p:nvPr>
        </p:nvSpPr>
        <p:spPr/>
        <p:txBody>
          <a:bodyPr/>
          <a:lstStyle/>
          <a:p>
            <a:pPr>
              <a:defRPr/>
            </a:pPr>
            <a:fld id="{AB83F0D4-16AB-45C4-82B5-02B1C47DC0D9}" type="slidenum">
              <a:rPr lang="en-US" smtClean="0"/>
              <a:pPr>
                <a:defRPr/>
              </a:pPr>
              <a:t>22</a:t>
            </a:fld>
            <a:endParaRPr lang="en-US" dirty="0"/>
          </a:p>
        </p:txBody>
      </p:sp>
    </p:spTree>
    <p:extLst>
      <p:ext uri="{BB962C8B-B14F-4D97-AF65-F5344CB8AC3E}">
        <p14:creationId xmlns:p14="http://schemas.microsoft.com/office/powerpoint/2010/main" val="2095747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457200" y="297359"/>
            <a:ext cx="8229600" cy="769441"/>
          </a:xfrm>
          <a:prstGeom prst="rect">
            <a:avLst/>
          </a:prstGeom>
          <a:noFill/>
          <a:ln>
            <a:no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400" dirty="0">
                <a:latin typeface="+mn-lt"/>
              </a:rPr>
              <a:t>Straight </a:t>
            </a:r>
            <a:r>
              <a:rPr lang="en-US" altLang="en-US" sz="4400" dirty="0" smtClean="0">
                <a:latin typeface="+mn-lt"/>
              </a:rPr>
              <a:t>Hitch</a:t>
            </a:r>
            <a:endParaRPr lang="en-US" altLang="en-US" sz="4400" dirty="0">
              <a:latin typeface="+mn-lt"/>
            </a:endParaRPr>
          </a:p>
        </p:txBody>
      </p:sp>
      <p:pic>
        <p:nvPicPr>
          <p:cNvPr id="82947" name="Picture 3" descr="D:\Construction\CONST PART I\Rigging\filter\Slide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2913" y="1447800"/>
            <a:ext cx="4761287" cy="36838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483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152400" y="221159"/>
            <a:ext cx="8839200" cy="769441"/>
          </a:xfrm>
          <a:prstGeom prst="rect">
            <a:avLst/>
          </a:prstGeom>
          <a:noFill/>
          <a:ln>
            <a:noFill/>
          </a:ln>
          <a:effectLs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400" dirty="0">
                <a:latin typeface="+mn-lt"/>
              </a:rPr>
              <a:t>Choker </a:t>
            </a:r>
            <a:r>
              <a:rPr lang="en-US" altLang="en-US" sz="4400" dirty="0" smtClean="0">
                <a:latin typeface="+mn-lt"/>
              </a:rPr>
              <a:t>Hitch</a:t>
            </a:r>
            <a:endParaRPr lang="en-US" altLang="en-US" sz="4400" dirty="0">
              <a:latin typeface="+mn-lt"/>
            </a:endParaRPr>
          </a:p>
        </p:txBody>
      </p:sp>
      <p:pic>
        <p:nvPicPr>
          <p:cNvPr id="86019" name="Picture 3" descr="D:\Construction\CONST PART I\Rigging\filter\Slide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30" y="1305392"/>
            <a:ext cx="5154706" cy="386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xt Box 5"/>
          <p:cNvSpPr txBox="1">
            <a:spLocks noChangeArrowheads="1"/>
          </p:cNvSpPr>
          <p:nvPr/>
        </p:nvSpPr>
        <p:spPr bwMode="auto">
          <a:xfrm>
            <a:off x="4749427" y="2619843"/>
            <a:ext cx="5270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b="1" dirty="0">
                <a:solidFill>
                  <a:srgbClr val="FF0000"/>
                </a:solidFill>
              </a:rPr>
              <a:t>?</a:t>
            </a:r>
          </a:p>
        </p:txBody>
      </p:sp>
      <p:sp>
        <p:nvSpPr>
          <p:cNvPr id="3" name="TextBox 2"/>
          <p:cNvSpPr txBox="1"/>
          <p:nvPr/>
        </p:nvSpPr>
        <p:spPr>
          <a:xfrm>
            <a:off x="6078071" y="1990165"/>
            <a:ext cx="2770094" cy="2677656"/>
          </a:xfrm>
          <a:prstGeom prst="rect">
            <a:avLst/>
          </a:prstGeom>
          <a:noFill/>
        </p:spPr>
        <p:txBody>
          <a:bodyPr wrap="square" rtlCol="0">
            <a:spAutoFit/>
          </a:bodyPr>
          <a:lstStyle/>
          <a:p>
            <a:r>
              <a:rPr lang="en-US" dirty="0" smtClean="0">
                <a:latin typeface="+mn-lt"/>
              </a:rPr>
              <a:t>Is this bundle acceptable? </a:t>
            </a:r>
          </a:p>
          <a:p>
            <a:endParaRPr lang="en-US" dirty="0">
              <a:latin typeface="+mn-lt"/>
            </a:endParaRPr>
          </a:p>
          <a:p>
            <a:r>
              <a:rPr lang="en-US" dirty="0" smtClean="0">
                <a:solidFill>
                  <a:srgbClr val="C00000"/>
                </a:solidFill>
                <a:latin typeface="+mn-lt"/>
              </a:rPr>
              <a:t>No, it must be bound together as one unit</a:t>
            </a:r>
            <a:r>
              <a:rPr lang="en-US" dirty="0" smtClean="0">
                <a:latin typeface="+mn-lt"/>
              </a:rPr>
              <a:t>.</a:t>
            </a:r>
          </a:p>
          <a:p>
            <a:endParaRPr lang="en-US" dirty="0">
              <a:latin typeface="+mn-lt"/>
            </a:endParaRPr>
          </a:p>
        </p:txBody>
      </p:sp>
    </p:spTree>
    <p:extLst>
      <p:ext uri="{BB962C8B-B14F-4D97-AF65-F5344CB8AC3E}">
        <p14:creationId xmlns:p14="http://schemas.microsoft.com/office/powerpoint/2010/main" val="1600920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457200" y="381000"/>
            <a:ext cx="8305800" cy="762000"/>
          </a:xfrm>
          <a:prstGeom prst="rect">
            <a:avLst/>
          </a:prstGeom>
          <a:noFill/>
          <a:ln>
            <a:noFill/>
          </a:ln>
          <a:effectLs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400" dirty="0">
                <a:latin typeface="+mn-lt"/>
              </a:rPr>
              <a:t>Basket </a:t>
            </a:r>
            <a:r>
              <a:rPr lang="en-US" altLang="en-US" sz="4400" dirty="0" smtClean="0">
                <a:latin typeface="+mn-lt"/>
              </a:rPr>
              <a:t>Hitch</a:t>
            </a:r>
            <a:endParaRPr lang="en-US" altLang="en-US" sz="4400" dirty="0">
              <a:latin typeface="+mn-lt"/>
            </a:endParaRPr>
          </a:p>
        </p:txBody>
      </p:sp>
      <p:pic>
        <p:nvPicPr>
          <p:cNvPr id="88067" name="Picture 3" descr="D:\Construction\CONST PART I\Rigging\filter\Slide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776" y="1295400"/>
            <a:ext cx="4921624" cy="397562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251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264774" cy="749395"/>
          </a:xfrm>
        </p:spPr>
        <p:txBody>
          <a:bodyPr>
            <a:normAutofit/>
          </a:bodyPr>
          <a:lstStyle/>
          <a:p>
            <a:pPr algn="ctr"/>
            <a:r>
              <a:rPr lang="en-US" sz="4400" dirty="0" smtClean="0">
                <a:latin typeface="+mn-lt"/>
              </a:rPr>
              <a:t>Qualified Rigger</a:t>
            </a:r>
            <a:endParaRPr lang="en-US" sz="4400" dirty="0">
              <a:latin typeface="+mn-lt"/>
            </a:endParaRPr>
          </a:p>
        </p:txBody>
      </p:sp>
      <p:sp>
        <p:nvSpPr>
          <p:cNvPr id="3" name="Content Placeholder 2"/>
          <p:cNvSpPr>
            <a:spLocks noGrp="1"/>
          </p:cNvSpPr>
          <p:nvPr>
            <p:ph idx="1"/>
          </p:nvPr>
        </p:nvSpPr>
        <p:spPr>
          <a:xfrm>
            <a:off x="857250" y="1825625"/>
            <a:ext cx="7448550" cy="2669962"/>
          </a:xfrm>
        </p:spPr>
        <p:txBody>
          <a:bodyPr wrap="square">
            <a:spAutoFit/>
          </a:bodyPr>
          <a:lstStyle/>
          <a:p>
            <a:pPr marL="0" indent="0">
              <a:lnSpc>
                <a:spcPct val="150000"/>
              </a:lnSpc>
              <a:spcBef>
                <a:spcPts val="600"/>
              </a:spcBef>
              <a:spcAft>
                <a:spcPts val="600"/>
              </a:spcAft>
              <a:buNone/>
            </a:pPr>
            <a:r>
              <a:rPr lang="en-US" dirty="0"/>
              <a:t>Employers must use qualified riggers during hoisting activities for assembly and disassembly </a:t>
            </a:r>
            <a:r>
              <a:rPr lang="en-US" dirty="0" smtClean="0"/>
              <a:t>work.</a:t>
            </a:r>
            <a:endParaRPr lang="en-US" dirty="0"/>
          </a:p>
          <a:p>
            <a:pPr marL="0" indent="0">
              <a:lnSpc>
                <a:spcPct val="150000"/>
              </a:lnSpc>
              <a:spcBef>
                <a:spcPts val="600"/>
              </a:spcBef>
              <a:spcAft>
                <a:spcPts val="600"/>
              </a:spcAft>
              <a:buNone/>
            </a:pPr>
            <a:r>
              <a:rPr lang="en-US" dirty="0"/>
              <a:t>Qualified riggers are also required whenever workers are within the fall zone and hooking, unhooking, or guiding a load, or doing the initial connection of a load to a component or </a:t>
            </a:r>
            <a:r>
              <a:rPr lang="en-US" dirty="0" smtClean="0"/>
              <a:t>structure.</a:t>
            </a:r>
            <a:endParaRPr lang="en-US" dirty="0"/>
          </a:p>
        </p:txBody>
      </p:sp>
      <p:sp>
        <p:nvSpPr>
          <p:cNvPr id="4" name="Footer Placeholder 3"/>
          <p:cNvSpPr>
            <a:spLocks noGrp="1"/>
          </p:cNvSpPr>
          <p:nvPr>
            <p:ph type="ftr" sz="quarter" idx="11"/>
          </p:nvPr>
        </p:nvSpPr>
        <p:spPr/>
        <p:txBody>
          <a:bodyPr/>
          <a:lstStyle/>
          <a:p>
            <a:pPr>
              <a:defRPr/>
            </a:pPr>
            <a:r>
              <a:rPr lang="en-US" smtClean="0"/>
              <a:t>OSHA Office of Training &amp; Education</a:t>
            </a:r>
            <a:endParaRPr lang="en-US"/>
          </a:p>
        </p:txBody>
      </p:sp>
      <p:sp>
        <p:nvSpPr>
          <p:cNvPr id="5" name="Slide Number Placeholder 4"/>
          <p:cNvSpPr>
            <a:spLocks noGrp="1"/>
          </p:cNvSpPr>
          <p:nvPr>
            <p:ph type="sldNum" sz="quarter" idx="12"/>
          </p:nvPr>
        </p:nvSpPr>
        <p:spPr/>
        <p:txBody>
          <a:bodyPr/>
          <a:lstStyle/>
          <a:p>
            <a:pPr>
              <a:defRPr/>
            </a:pPr>
            <a:fld id="{AB83F0D4-16AB-45C4-82B5-02B1C47DC0D9}" type="slidenum">
              <a:rPr lang="en-US" smtClean="0"/>
              <a:pPr>
                <a:defRPr/>
              </a:pPr>
              <a:t>26</a:t>
            </a:fld>
            <a:endParaRPr lang="en-US" dirty="0"/>
          </a:p>
        </p:txBody>
      </p:sp>
    </p:spTree>
    <p:extLst>
      <p:ext uri="{BB962C8B-B14F-4D97-AF65-F5344CB8AC3E}">
        <p14:creationId xmlns:p14="http://schemas.microsoft.com/office/powerpoint/2010/main" val="2101386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19200"/>
            <a:ext cx="7886700" cy="4045723"/>
          </a:xfrm>
        </p:spPr>
        <p:txBody>
          <a:bodyPr>
            <a:spAutoFit/>
          </a:bodyPr>
          <a:lstStyle/>
          <a:p>
            <a:pPr marL="0" indent="0">
              <a:lnSpc>
                <a:spcPct val="150000"/>
              </a:lnSpc>
              <a:spcBef>
                <a:spcPts val="600"/>
              </a:spcBef>
              <a:spcAft>
                <a:spcPts val="600"/>
              </a:spcAft>
              <a:buNone/>
            </a:pPr>
            <a:r>
              <a:rPr lang="en-US" sz="2000" dirty="0"/>
              <a:t>A qualified rigger is a rigger who meets the criteria for a qualified person. Employers must determine whether a person is qualified to perform specific rigging tasks. Each qualified rigger may have different credentials or experience. A qualified rigger is a person that:</a:t>
            </a:r>
          </a:p>
          <a:p>
            <a:pPr marL="457200" indent="-457200">
              <a:lnSpc>
                <a:spcPct val="150000"/>
              </a:lnSpc>
              <a:spcBef>
                <a:spcPts val="600"/>
              </a:spcBef>
              <a:spcAft>
                <a:spcPts val="600"/>
              </a:spcAft>
              <a:buFont typeface="+mj-lt"/>
              <a:buAutoNum type="arabicPeriod"/>
            </a:pPr>
            <a:r>
              <a:rPr lang="en-US" sz="2000" dirty="0" smtClean="0"/>
              <a:t>possesses </a:t>
            </a:r>
            <a:r>
              <a:rPr lang="en-US" sz="2000" dirty="0"/>
              <a:t>a recognized degree, certificate, or professional standing, </a:t>
            </a:r>
            <a:r>
              <a:rPr lang="en-US" sz="2000" dirty="0" smtClean="0"/>
              <a:t>or has </a:t>
            </a:r>
            <a:r>
              <a:rPr lang="en-US" sz="2000" dirty="0"/>
              <a:t>extensive knowledge, training, and experience, </a:t>
            </a:r>
            <a:r>
              <a:rPr lang="en-US" sz="2000" dirty="0" smtClean="0"/>
              <a:t>and</a:t>
            </a:r>
            <a:endParaRPr lang="en-US" sz="2000" dirty="0"/>
          </a:p>
          <a:p>
            <a:pPr marL="457200" indent="-457200">
              <a:lnSpc>
                <a:spcPct val="150000"/>
              </a:lnSpc>
              <a:spcBef>
                <a:spcPts val="600"/>
              </a:spcBef>
              <a:spcAft>
                <a:spcPts val="600"/>
              </a:spcAft>
              <a:buFont typeface="+mj-lt"/>
              <a:buAutoNum type="arabicPeriod"/>
            </a:pPr>
            <a:r>
              <a:rPr lang="en-US" sz="2000" dirty="0" smtClean="0"/>
              <a:t>can </a:t>
            </a:r>
            <a:r>
              <a:rPr lang="en-US" sz="2000" dirty="0"/>
              <a:t>successfully demonstrate the ability to solve problems related to rigging </a:t>
            </a:r>
            <a:r>
              <a:rPr lang="en-US" sz="2000" dirty="0" smtClean="0"/>
              <a:t>loads</a:t>
            </a:r>
            <a:r>
              <a:rPr lang="en-US" sz="2000" dirty="0"/>
              <a:t>.</a:t>
            </a:r>
          </a:p>
        </p:txBody>
      </p:sp>
      <p:sp>
        <p:nvSpPr>
          <p:cNvPr id="4" name="Footer Placeholder 3"/>
          <p:cNvSpPr>
            <a:spLocks noGrp="1"/>
          </p:cNvSpPr>
          <p:nvPr>
            <p:ph type="ftr" sz="quarter" idx="11"/>
          </p:nvPr>
        </p:nvSpPr>
        <p:spPr/>
        <p:txBody>
          <a:bodyPr/>
          <a:lstStyle/>
          <a:p>
            <a:pPr>
              <a:defRPr/>
            </a:pPr>
            <a:r>
              <a:rPr lang="en-US" smtClean="0"/>
              <a:t>OSHA Office of Training &amp; Education</a:t>
            </a:r>
            <a:endParaRPr lang="en-US"/>
          </a:p>
        </p:txBody>
      </p:sp>
      <p:sp>
        <p:nvSpPr>
          <p:cNvPr id="5" name="Slide Number Placeholder 4"/>
          <p:cNvSpPr>
            <a:spLocks noGrp="1"/>
          </p:cNvSpPr>
          <p:nvPr>
            <p:ph type="sldNum" sz="quarter" idx="12"/>
          </p:nvPr>
        </p:nvSpPr>
        <p:spPr/>
        <p:txBody>
          <a:bodyPr/>
          <a:lstStyle/>
          <a:p>
            <a:pPr>
              <a:defRPr/>
            </a:pPr>
            <a:fld id="{AB83F0D4-16AB-45C4-82B5-02B1C47DC0D9}" type="slidenum">
              <a:rPr lang="en-US" smtClean="0"/>
              <a:pPr>
                <a:defRPr/>
              </a:pPr>
              <a:t>27</a:t>
            </a:fld>
            <a:endParaRPr lang="en-US" dirty="0"/>
          </a:p>
        </p:txBody>
      </p:sp>
      <p:sp>
        <p:nvSpPr>
          <p:cNvPr id="6" name="Title 1"/>
          <p:cNvSpPr>
            <a:spLocks noGrp="1"/>
          </p:cNvSpPr>
          <p:nvPr>
            <p:ph type="title"/>
          </p:nvPr>
        </p:nvSpPr>
        <p:spPr>
          <a:xfrm>
            <a:off x="628650" y="381000"/>
            <a:ext cx="7886700" cy="701731"/>
          </a:xfrm>
        </p:spPr>
        <p:txBody>
          <a:bodyPr>
            <a:spAutoFit/>
          </a:bodyPr>
          <a:lstStyle/>
          <a:p>
            <a:pPr algn="ctr"/>
            <a:r>
              <a:rPr lang="en-US" sz="4400" dirty="0" smtClean="0">
                <a:latin typeface="+mn-lt"/>
              </a:rPr>
              <a:t>Am I a Qualified Rigger?</a:t>
            </a:r>
            <a:endParaRPr lang="en-US" sz="4400" dirty="0">
              <a:latin typeface="+mn-lt"/>
            </a:endParaRPr>
          </a:p>
        </p:txBody>
      </p:sp>
    </p:spTree>
    <p:extLst>
      <p:ext uri="{BB962C8B-B14F-4D97-AF65-F5344CB8AC3E}">
        <p14:creationId xmlns:p14="http://schemas.microsoft.com/office/powerpoint/2010/main" val="1865688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OSHA Office of Training &amp; Education</a:t>
            </a:r>
            <a:endParaRPr lang="en-US"/>
          </a:p>
        </p:txBody>
      </p:sp>
      <p:sp>
        <p:nvSpPr>
          <p:cNvPr id="5" name="Slide Number Placeholder 4"/>
          <p:cNvSpPr>
            <a:spLocks noGrp="1"/>
          </p:cNvSpPr>
          <p:nvPr>
            <p:ph type="sldNum" sz="quarter" idx="12"/>
          </p:nvPr>
        </p:nvSpPr>
        <p:spPr/>
        <p:txBody>
          <a:bodyPr/>
          <a:lstStyle/>
          <a:p>
            <a:pPr>
              <a:defRPr/>
            </a:pPr>
            <a:fld id="{AB83F0D4-16AB-45C4-82B5-02B1C47DC0D9}" type="slidenum">
              <a:rPr lang="en-US" smtClean="0"/>
              <a:pPr>
                <a:defRPr/>
              </a:pPr>
              <a:t>28</a:t>
            </a:fld>
            <a:endParaRPr lang="en-US" dirty="0"/>
          </a:p>
        </p:txBody>
      </p:sp>
      <p:sp>
        <p:nvSpPr>
          <p:cNvPr id="2" name="Content Placeholder 1"/>
          <p:cNvSpPr>
            <a:spLocks noGrp="1"/>
          </p:cNvSpPr>
          <p:nvPr>
            <p:ph idx="1"/>
          </p:nvPr>
        </p:nvSpPr>
        <p:spPr>
          <a:xfrm>
            <a:off x="242047" y="1166719"/>
            <a:ext cx="8633012" cy="4001095"/>
          </a:xfrm>
        </p:spPr>
        <p:txBody>
          <a:bodyPr>
            <a:spAutoFit/>
          </a:bodyPr>
          <a:lstStyle/>
          <a:p>
            <a:pPr marL="274320" indent="-274320">
              <a:lnSpc>
                <a:spcPct val="100000"/>
              </a:lnSpc>
              <a:spcBef>
                <a:spcPts val="600"/>
              </a:spcBef>
              <a:spcAft>
                <a:spcPts val="600"/>
              </a:spcAft>
            </a:pPr>
            <a:r>
              <a:rPr lang="en-US" sz="1800" dirty="0" smtClean="0"/>
              <a:t>A qualified </a:t>
            </a:r>
            <a:r>
              <a:rPr lang="en-US" sz="1800" dirty="0"/>
              <a:t>rigger must have the ability to properly rig the load for a particular </a:t>
            </a:r>
            <a:r>
              <a:rPr lang="en-US" sz="1800" dirty="0" smtClean="0"/>
              <a:t>lift. </a:t>
            </a:r>
            <a:br>
              <a:rPr lang="en-US" sz="1800" dirty="0" smtClean="0"/>
            </a:br>
            <a:r>
              <a:rPr lang="en-US" sz="1800" dirty="0" smtClean="0"/>
              <a:t>It </a:t>
            </a:r>
            <a:r>
              <a:rPr lang="en-US" sz="1800" dirty="0"/>
              <a:t>does not mean that a rigger must be qualified to do every type of rigging job.  </a:t>
            </a:r>
            <a:r>
              <a:rPr lang="en-US" sz="1800" dirty="0" smtClean="0"/>
              <a:t>Each </a:t>
            </a:r>
            <a:r>
              <a:rPr lang="en-US" sz="1800" dirty="0"/>
              <a:t>load that requires rigging has unique properties that can range from the simple to the complex. </a:t>
            </a:r>
            <a:endParaRPr lang="en-US" sz="1800" dirty="0" smtClean="0"/>
          </a:p>
          <a:p>
            <a:pPr marL="0" indent="0">
              <a:lnSpc>
                <a:spcPct val="100000"/>
              </a:lnSpc>
              <a:spcBef>
                <a:spcPts val="600"/>
              </a:spcBef>
              <a:spcAft>
                <a:spcPts val="600"/>
              </a:spcAft>
              <a:buNone/>
            </a:pPr>
            <a:r>
              <a:rPr lang="en-US" sz="1800" dirty="0" smtClean="0"/>
              <a:t>Example: A rigger </a:t>
            </a:r>
            <a:r>
              <a:rPr lang="en-US" sz="1800" dirty="0"/>
              <a:t>may have extensive experience in rigging structural components and other equipment to support specific construction </a:t>
            </a:r>
            <a:r>
              <a:rPr lang="en-US" sz="1800" dirty="0" smtClean="0"/>
              <a:t>activities, but maybe not a particular piece of equipment or type of construction material.</a:t>
            </a:r>
            <a:endParaRPr lang="en-US" sz="1800" dirty="0"/>
          </a:p>
          <a:p>
            <a:pPr marL="274320" indent="-274320">
              <a:lnSpc>
                <a:spcPct val="100000"/>
              </a:lnSpc>
              <a:spcBef>
                <a:spcPts val="600"/>
              </a:spcBef>
              <a:spcAft>
                <a:spcPts val="600"/>
              </a:spcAft>
            </a:pPr>
            <a:r>
              <a:rPr lang="en-US" sz="1800" dirty="0" smtClean="0"/>
              <a:t>A rigger’s experience </a:t>
            </a:r>
            <a:r>
              <a:rPr lang="en-US" sz="1800" dirty="0"/>
              <a:t>may have been gained over many years. However, this experience does not automatically qualify the rigger to rig unstable, unusually heavy, or eccentric loads that may require a tandem lift, multiple-lifts, or use of custom rigging equipment. In essence, employers must make sure the person can do the rigging work needed for the exact types of loads and lifts for a particular job with the equipment and rigging that will be used for that job</a:t>
            </a:r>
            <a:r>
              <a:rPr lang="en-US" sz="1800" dirty="0" smtClean="0"/>
              <a:t>.</a:t>
            </a:r>
            <a:endParaRPr lang="en-US" sz="1800" dirty="0"/>
          </a:p>
        </p:txBody>
      </p:sp>
      <p:sp>
        <p:nvSpPr>
          <p:cNvPr id="7" name="Title 1"/>
          <p:cNvSpPr txBox="1">
            <a:spLocks/>
          </p:cNvSpPr>
          <p:nvPr/>
        </p:nvSpPr>
        <p:spPr>
          <a:xfrm>
            <a:off x="628650" y="381000"/>
            <a:ext cx="7886700" cy="701731"/>
          </a:xfrm>
          <a:prstGeom prst="rect">
            <a:avLst/>
          </a:prstGeom>
        </p:spPr>
        <p:txBody>
          <a:bodyPr vert="horz"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sz="4400" dirty="0" smtClean="0">
                <a:latin typeface="+mn-lt"/>
              </a:rPr>
              <a:t>Am I a Qualified Rigger?</a:t>
            </a:r>
            <a:endParaRPr lang="en-US" sz="4400" dirty="0">
              <a:latin typeface="+mn-lt"/>
            </a:endParaRPr>
          </a:p>
        </p:txBody>
      </p:sp>
    </p:spTree>
    <p:extLst>
      <p:ext uri="{BB962C8B-B14F-4D97-AF65-F5344CB8AC3E}">
        <p14:creationId xmlns:p14="http://schemas.microsoft.com/office/powerpoint/2010/main" val="3897269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18" y="649069"/>
            <a:ext cx="8767482" cy="646331"/>
          </a:xfrm>
        </p:spPr>
        <p:txBody>
          <a:bodyPr>
            <a:spAutoFit/>
          </a:bodyPr>
          <a:lstStyle/>
          <a:p>
            <a:pPr algn="ctr"/>
            <a:r>
              <a:rPr lang="en-US" sz="4000" dirty="0" smtClean="0">
                <a:latin typeface="+mn-lt"/>
              </a:rPr>
              <a:t>Certified/Qualified Operator vs. Rigger</a:t>
            </a:r>
            <a:endParaRPr lang="en-US" sz="4000" dirty="0">
              <a:latin typeface="+mn-lt"/>
            </a:endParaRPr>
          </a:p>
        </p:txBody>
      </p:sp>
      <p:sp>
        <p:nvSpPr>
          <p:cNvPr id="3" name="Content Placeholder 2"/>
          <p:cNvSpPr>
            <a:spLocks noGrp="1"/>
          </p:cNvSpPr>
          <p:nvPr>
            <p:ph idx="1"/>
          </p:nvPr>
        </p:nvSpPr>
        <p:spPr>
          <a:xfrm>
            <a:off x="628650" y="1600200"/>
            <a:ext cx="7886700" cy="2950744"/>
          </a:xfrm>
        </p:spPr>
        <p:txBody>
          <a:bodyPr>
            <a:spAutoFit/>
          </a:bodyPr>
          <a:lstStyle/>
          <a:p>
            <a:pPr marL="0" indent="0">
              <a:lnSpc>
                <a:spcPct val="150000"/>
              </a:lnSpc>
              <a:spcBef>
                <a:spcPts val="600"/>
              </a:spcBef>
              <a:spcAft>
                <a:spcPts val="600"/>
              </a:spcAft>
              <a:buNone/>
            </a:pPr>
            <a:r>
              <a:rPr lang="en-US" dirty="0"/>
              <a:t>A certified operator does not necessarily meet the requirements of a qualified rigger. Determining whether a person is a qualified rigger is based on the nature of the load, lift, and equipment used to hoist that load plus that person’s knowledge and experience. A certified/qualified operator may meet the requirements of a qualified rigger, depending on the operator’s knowledge and experience with rigging.</a:t>
            </a:r>
          </a:p>
        </p:txBody>
      </p:sp>
      <p:sp>
        <p:nvSpPr>
          <p:cNvPr id="4" name="Footer Placeholder 3"/>
          <p:cNvSpPr>
            <a:spLocks noGrp="1"/>
          </p:cNvSpPr>
          <p:nvPr>
            <p:ph type="ftr" sz="quarter" idx="11"/>
          </p:nvPr>
        </p:nvSpPr>
        <p:spPr/>
        <p:txBody>
          <a:bodyPr/>
          <a:lstStyle/>
          <a:p>
            <a:pPr>
              <a:defRPr/>
            </a:pPr>
            <a:r>
              <a:rPr lang="en-US" smtClean="0"/>
              <a:t>OSHA Office of Training &amp; Education</a:t>
            </a:r>
            <a:endParaRPr lang="en-US"/>
          </a:p>
        </p:txBody>
      </p:sp>
      <p:sp>
        <p:nvSpPr>
          <p:cNvPr id="5" name="Slide Number Placeholder 4"/>
          <p:cNvSpPr>
            <a:spLocks noGrp="1"/>
          </p:cNvSpPr>
          <p:nvPr>
            <p:ph type="sldNum" sz="quarter" idx="12"/>
          </p:nvPr>
        </p:nvSpPr>
        <p:spPr/>
        <p:txBody>
          <a:bodyPr/>
          <a:lstStyle/>
          <a:p>
            <a:pPr>
              <a:defRPr/>
            </a:pPr>
            <a:fld id="{AB83F0D4-16AB-45C4-82B5-02B1C47DC0D9}" type="slidenum">
              <a:rPr lang="en-US" smtClean="0"/>
              <a:pPr>
                <a:defRPr/>
              </a:pPr>
              <a:t>29</a:t>
            </a:fld>
            <a:endParaRPr lang="en-US" dirty="0"/>
          </a:p>
        </p:txBody>
      </p:sp>
    </p:spTree>
    <p:extLst>
      <p:ext uri="{BB962C8B-B14F-4D97-AF65-F5344CB8AC3E}">
        <p14:creationId xmlns:p14="http://schemas.microsoft.com/office/powerpoint/2010/main" val="1702186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00" y="1905000"/>
            <a:ext cx="7771000" cy="1133476"/>
          </a:xfrm>
        </p:spPr>
        <p:txBody>
          <a:bodyPr>
            <a:normAutofit/>
          </a:bodyPr>
          <a:lstStyle/>
          <a:p>
            <a:pPr algn="ctr"/>
            <a:r>
              <a:rPr lang="en-US" sz="4400" dirty="0" smtClean="0">
                <a:latin typeface="+mn-lt"/>
              </a:rPr>
              <a:t>Common Rigging Hazards</a:t>
            </a:r>
            <a:endParaRPr lang="en-US" sz="4400" dirty="0">
              <a:latin typeface="+mn-lt"/>
            </a:endParaRPr>
          </a:p>
        </p:txBody>
      </p:sp>
      <p:sp>
        <p:nvSpPr>
          <p:cNvPr id="4" name="Footer Placeholder 3"/>
          <p:cNvSpPr>
            <a:spLocks noGrp="1"/>
          </p:cNvSpPr>
          <p:nvPr>
            <p:ph type="ftr" sz="quarter" idx="11"/>
          </p:nvPr>
        </p:nvSpPr>
        <p:spPr/>
        <p:txBody>
          <a:bodyPr/>
          <a:lstStyle/>
          <a:p>
            <a:pPr>
              <a:defRPr/>
            </a:pPr>
            <a:r>
              <a:rPr lang="en-US" smtClean="0"/>
              <a:t>OSHA Office of Training &amp; Education</a:t>
            </a:r>
            <a:endParaRPr lang="en-US"/>
          </a:p>
        </p:txBody>
      </p:sp>
      <p:sp>
        <p:nvSpPr>
          <p:cNvPr id="5" name="Slide Number Placeholder 4"/>
          <p:cNvSpPr>
            <a:spLocks noGrp="1"/>
          </p:cNvSpPr>
          <p:nvPr>
            <p:ph type="sldNum" sz="quarter" idx="12"/>
          </p:nvPr>
        </p:nvSpPr>
        <p:spPr/>
        <p:txBody>
          <a:bodyPr/>
          <a:lstStyle/>
          <a:p>
            <a:pPr>
              <a:defRPr/>
            </a:pPr>
            <a:fld id="{65A96092-6CC8-4ED6-B016-003C4AB098C7}" type="slidenum">
              <a:rPr lang="en-US" smtClean="0"/>
              <a:pPr>
                <a:defRPr/>
              </a:pPr>
              <a:t>3</a:t>
            </a:fld>
            <a:endParaRPr lang="en-US" dirty="0"/>
          </a:p>
        </p:txBody>
      </p:sp>
    </p:spTree>
    <p:extLst>
      <p:ext uri="{BB962C8B-B14F-4D97-AF65-F5344CB8AC3E}">
        <p14:creationId xmlns:p14="http://schemas.microsoft.com/office/powerpoint/2010/main" val="4068448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304800"/>
            <a:ext cx="5486401" cy="590931"/>
          </a:xfrm>
        </p:spPr>
        <p:txBody>
          <a:bodyPr wrap="square">
            <a:spAutoFit/>
          </a:bodyPr>
          <a:lstStyle/>
          <a:p>
            <a:pPr algn="ctr"/>
            <a:r>
              <a:rPr lang="en-US" sz="3600" dirty="0" smtClean="0">
                <a:latin typeface="+mn-lt"/>
              </a:rPr>
              <a:t>Working Under Loads</a:t>
            </a:r>
            <a:endParaRPr lang="en-US" sz="3600" dirty="0">
              <a:latin typeface="+mn-lt"/>
            </a:endParaRPr>
          </a:p>
        </p:txBody>
      </p:sp>
      <p:sp>
        <p:nvSpPr>
          <p:cNvPr id="3" name="Text Placeholder 2"/>
          <p:cNvSpPr>
            <a:spLocks noGrp="1"/>
          </p:cNvSpPr>
          <p:nvPr>
            <p:ph type="body" idx="1"/>
          </p:nvPr>
        </p:nvSpPr>
        <p:spPr>
          <a:xfrm>
            <a:off x="3200401" y="990600"/>
            <a:ext cx="5782234" cy="4431983"/>
          </a:xfrm>
        </p:spPr>
        <p:txBody>
          <a:bodyPr>
            <a:spAutoFit/>
          </a:bodyPr>
          <a:lstStyle/>
          <a:p>
            <a:pPr lvl="0">
              <a:lnSpc>
                <a:spcPct val="100000"/>
              </a:lnSpc>
              <a:spcBef>
                <a:spcPts val="200"/>
              </a:spcBef>
              <a:spcAft>
                <a:spcPts val="200"/>
              </a:spcAft>
            </a:pPr>
            <a:r>
              <a:rPr lang="en-US" sz="2000" i="1" dirty="0">
                <a:solidFill>
                  <a:schemeClr val="tx1"/>
                </a:solidFill>
              </a:rPr>
              <a:t>Routes</a:t>
            </a:r>
            <a:r>
              <a:rPr lang="en-US" sz="2000" dirty="0">
                <a:solidFill>
                  <a:schemeClr val="tx1"/>
                </a:solidFill>
              </a:rPr>
              <a:t> for suspended loads </a:t>
            </a:r>
            <a:r>
              <a:rPr lang="en-US" sz="2000" i="1" dirty="0">
                <a:solidFill>
                  <a:schemeClr val="tx1"/>
                </a:solidFill>
              </a:rPr>
              <a:t>must be preplanned</a:t>
            </a:r>
            <a:r>
              <a:rPr lang="en-US" sz="2000" dirty="0">
                <a:solidFill>
                  <a:schemeClr val="tx1"/>
                </a:solidFill>
              </a:rPr>
              <a:t> to ensure that no employee is required to work directly below a suspended load, except for: </a:t>
            </a:r>
          </a:p>
          <a:p>
            <a:pPr marL="274320" lvl="1" indent="-274320">
              <a:lnSpc>
                <a:spcPct val="100000"/>
              </a:lnSpc>
              <a:spcBef>
                <a:spcPts val="200"/>
              </a:spcBef>
              <a:spcAft>
                <a:spcPts val="200"/>
              </a:spcAft>
              <a:buFont typeface="Arial" panose="020B0604020202020204" pitchFamily="34" charset="0"/>
              <a:buChar char="•"/>
            </a:pPr>
            <a:r>
              <a:rPr lang="en-US" sz="1800" dirty="0">
                <a:solidFill>
                  <a:schemeClr val="tx1"/>
                </a:solidFill>
              </a:rPr>
              <a:t>Employees engaged in the initial connection of the steel.</a:t>
            </a:r>
          </a:p>
          <a:p>
            <a:pPr marL="274320" lvl="1" indent="-274320">
              <a:lnSpc>
                <a:spcPct val="100000"/>
              </a:lnSpc>
              <a:spcBef>
                <a:spcPts val="200"/>
              </a:spcBef>
              <a:spcAft>
                <a:spcPts val="200"/>
              </a:spcAft>
              <a:buFont typeface="Arial" panose="020B0604020202020204" pitchFamily="34" charset="0"/>
              <a:buChar char="•"/>
            </a:pPr>
            <a:r>
              <a:rPr lang="en-US" sz="1800" dirty="0">
                <a:solidFill>
                  <a:schemeClr val="tx1"/>
                </a:solidFill>
              </a:rPr>
              <a:t>Employees necessary for the hooking or unhooking of the load.</a:t>
            </a:r>
          </a:p>
          <a:p>
            <a:pPr lvl="0">
              <a:lnSpc>
                <a:spcPct val="100000"/>
              </a:lnSpc>
              <a:spcBef>
                <a:spcPts val="200"/>
              </a:spcBef>
              <a:spcAft>
                <a:spcPts val="200"/>
              </a:spcAft>
            </a:pPr>
            <a:r>
              <a:rPr lang="en-US" sz="2000" dirty="0" smtClean="0">
                <a:solidFill>
                  <a:schemeClr val="tx1"/>
                </a:solidFill>
              </a:rPr>
              <a:t>When </a:t>
            </a:r>
            <a:r>
              <a:rPr lang="en-US" sz="2000" dirty="0">
                <a:solidFill>
                  <a:schemeClr val="tx1"/>
                </a:solidFill>
              </a:rPr>
              <a:t>employees </a:t>
            </a:r>
            <a:r>
              <a:rPr lang="en-US" sz="2000" i="1" dirty="0">
                <a:solidFill>
                  <a:schemeClr val="tx1"/>
                </a:solidFill>
              </a:rPr>
              <a:t>work under suspended loads</a:t>
            </a:r>
            <a:r>
              <a:rPr lang="en-US" sz="2000" dirty="0">
                <a:solidFill>
                  <a:schemeClr val="tx1"/>
                </a:solidFill>
              </a:rPr>
              <a:t>, the following criteria must be </a:t>
            </a:r>
            <a:r>
              <a:rPr lang="en-US" sz="2000" dirty="0" smtClean="0">
                <a:solidFill>
                  <a:schemeClr val="tx1"/>
                </a:solidFill>
              </a:rPr>
              <a:t>met:</a:t>
            </a:r>
            <a:endParaRPr lang="en-US" sz="2000" dirty="0">
              <a:solidFill>
                <a:schemeClr val="tx1"/>
              </a:solidFill>
            </a:endParaRPr>
          </a:p>
          <a:p>
            <a:pPr marL="274320" lvl="1" indent="-274320">
              <a:lnSpc>
                <a:spcPct val="100000"/>
              </a:lnSpc>
              <a:spcBef>
                <a:spcPts val="200"/>
              </a:spcBef>
              <a:spcAft>
                <a:spcPts val="200"/>
              </a:spcAft>
              <a:buFont typeface="Arial" panose="020B0604020202020204" pitchFamily="34" charset="0"/>
              <a:buChar char="•"/>
            </a:pPr>
            <a:r>
              <a:rPr lang="en-US" sz="1800" dirty="0">
                <a:solidFill>
                  <a:schemeClr val="tx1"/>
                </a:solidFill>
              </a:rPr>
              <a:t>Materials being hoisted must be rigged to </a:t>
            </a:r>
            <a:r>
              <a:rPr lang="en-US" sz="1800" i="1" dirty="0">
                <a:solidFill>
                  <a:schemeClr val="tx1"/>
                </a:solidFill>
              </a:rPr>
              <a:t>prevent unintentional displacement</a:t>
            </a:r>
            <a:r>
              <a:rPr lang="en-US" sz="1800" dirty="0">
                <a:solidFill>
                  <a:schemeClr val="tx1"/>
                </a:solidFill>
              </a:rPr>
              <a:t>.</a:t>
            </a:r>
          </a:p>
          <a:p>
            <a:pPr marL="274320" lvl="1" indent="-274320">
              <a:lnSpc>
                <a:spcPct val="100000"/>
              </a:lnSpc>
              <a:spcBef>
                <a:spcPts val="200"/>
              </a:spcBef>
              <a:spcAft>
                <a:spcPts val="200"/>
              </a:spcAft>
              <a:buFont typeface="Arial" panose="020B0604020202020204" pitchFamily="34" charset="0"/>
              <a:buChar char="•"/>
            </a:pPr>
            <a:r>
              <a:rPr lang="en-US" sz="1800" dirty="0">
                <a:solidFill>
                  <a:schemeClr val="tx1"/>
                </a:solidFill>
              </a:rPr>
              <a:t>Hooks with </a:t>
            </a:r>
            <a:r>
              <a:rPr lang="en-US" sz="1800" i="1" dirty="0">
                <a:solidFill>
                  <a:schemeClr val="tx1"/>
                </a:solidFill>
              </a:rPr>
              <a:t>self-closing safety latches</a:t>
            </a:r>
            <a:r>
              <a:rPr lang="en-US" sz="1800" dirty="0">
                <a:solidFill>
                  <a:schemeClr val="tx1"/>
                </a:solidFill>
              </a:rPr>
              <a:t> or their equivalent must be used to prevent components from slipping out of the hook. </a:t>
            </a:r>
          </a:p>
          <a:p>
            <a:pPr marL="274320" lvl="1" indent="-274320">
              <a:lnSpc>
                <a:spcPct val="100000"/>
              </a:lnSpc>
              <a:spcBef>
                <a:spcPts val="200"/>
              </a:spcBef>
              <a:spcAft>
                <a:spcPts val="200"/>
              </a:spcAft>
              <a:buFont typeface="Arial" panose="020B0604020202020204" pitchFamily="34" charset="0"/>
              <a:buChar char="•"/>
            </a:pPr>
            <a:r>
              <a:rPr lang="en-US" sz="1800" dirty="0">
                <a:solidFill>
                  <a:schemeClr val="tx1"/>
                </a:solidFill>
              </a:rPr>
              <a:t>All loads must be rigged by a </a:t>
            </a:r>
            <a:r>
              <a:rPr lang="en-US" sz="1800" i="1" dirty="0">
                <a:solidFill>
                  <a:schemeClr val="tx1"/>
                </a:solidFill>
              </a:rPr>
              <a:t>qualified rigger</a:t>
            </a:r>
            <a:r>
              <a:rPr lang="en-US" sz="1800" dirty="0" smtClean="0">
                <a:solidFill>
                  <a:schemeClr val="tx1"/>
                </a:solidFill>
              </a:rPr>
              <a:t>.</a:t>
            </a:r>
            <a:endParaRPr lang="en-US" sz="1800" dirty="0">
              <a:solidFill>
                <a:schemeClr val="tx1"/>
              </a:solidFill>
            </a:endParaRPr>
          </a:p>
        </p:txBody>
      </p:sp>
      <p:sp>
        <p:nvSpPr>
          <p:cNvPr id="4" name="Footer Placeholder 3"/>
          <p:cNvSpPr>
            <a:spLocks noGrp="1"/>
          </p:cNvSpPr>
          <p:nvPr>
            <p:ph type="ftr" sz="quarter" idx="11"/>
          </p:nvPr>
        </p:nvSpPr>
        <p:spPr/>
        <p:txBody>
          <a:bodyPr/>
          <a:lstStyle/>
          <a:p>
            <a:pPr>
              <a:defRPr/>
            </a:pPr>
            <a:r>
              <a:rPr lang="en-US" smtClean="0"/>
              <a:t>OSHA Office of Training &amp; Education</a:t>
            </a:r>
            <a:endParaRPr lang="en-US"/>
          </a:p>
        </p:txBody>
      </p:sp>
      <p:sp>
        <p:nvSpPr>
          <p:cNvPr id="5" name="Slide Number Placeholder 4"/>
          <p:cNvSpPr>
            <a:spLocks noGrp="1"/>
          </p:cNvSpPr>
          <p:nvPr>
            <p:ph type="sldNum" sz="quarter" idx="12"/>
          </p:nvPr>
        </p:nvSpPr>
        <p:spPr/>
        <p:txBody>
          <a:bodyPr/>
          <a:lstStyle/>
          <a:p>
            <a:pPr>
              <a:defRPr/>
            </a:pPr>
            <a:fld id="{65A96092-6CC8-4ED6-B016-003C4AB098C7}" type="slidenum">
              <a:rPr lang="en-US" smtClean="0"/>
              <a:pPr>
                <a:defRPr/>
              </a:pPr>
              <a:t>30</a:t>
            </a:fld>
            <a:endParaRPr lang="en-US" dirty="0"/>
          </a:p>
        </p:txBody>
      </p:sp>
      <p:pic>
        <p:nvPicPr>
          <p:cNvPr id="6" name="Picture 5" descr="Suspended Load"/>
          <p:cNvPicPr/>
          <p:nvPr/>
        </p:nvPicPr>
        <p:blipFill>
          <a:blip r:embed="rId2">
            <a:extLst>
              <a:ext uri="{28A0092B-C50C-407E-A947-70E740481C1C}">
                <a14:useLocalDpi xmlns:a14="http://schemas.microsoft.com/office/drawing/2010/main" val="0"/>
              </a:ext>
            </a:extLst>
          </a:blip>
          <a:srcRect/>
          <a:stretch>
            <a:fillRect/>
          </a:stretch>
        </p:blipFill>
        <p:spPr bwMode="auto">
          <a:xfrm>
            <a:off x="222530" y="1104734"/>
            <a:ext cx="2901670" cy="4076866"/>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47639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764" y="2380129"/>
            <a:ext cx="6928597" cy="628371"/>
          </a:xfrm>
        </p:spPr>
        <p:txBody>
          <a:bodyPr>
            <a:noAutofit/>
          </a:bodyPr>
          <a:lstStyle/>
          <a:p>
            <a:pPr algn="ctr"/>
            <a:r>
              <a:rPr lang="en-US" sz="4800" dirty="0" smtClean="0"/>
              <a:t>Communication is Key</a:t>
            </a:r>
            <a:endParaRPr lang="en-US" sz="4800" dirty="0"/>
          </a:p>
        </p:txBody>
      </p:sp>
    </p:spTree>
    <p:extLst>
      <p:ext uri="{BB962C8B-B14F-4D97-AF65-F5344CB8AC3E}">
        <p14:creationId xmlns:p14="http://schemas.microsoft.com/office/powerpoint/2010/main" val="7861667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49961"/>
            <a:ext cx="3352800" cy="621839"/>
          </a:xfrm>
        </p:spPr>
        <p:txBody>
          <a:bodyPr>
            <a:noAutofit/>
          </a:bodyPr>
          <a:lstStyle/>
          <a:p>
            <a:pPr algn="ctr"/>
            <a:r>
              <a:rPr lang="en-US" sz="4400" dirty="0" smtClean="0">
                <a:latin typeface="+mn-lt"/>
              </a:rPr>
              <a:t>Hand Signals</a:t>
            </a:r>
            <a:endParaRPr lang="en-US" sz="4400" dirty="0">
              <a:latin typeface="+mn-lt"/>
            </a:endParaRPr>
          </a:p>
        </p:txBody>
      </p:sp>
      <p:pic>
        <p:nvPicPr>
          <p:cNvPr id="2050" name="Picture 2" descr="http://www.montanacraneservice.com/images/cranehandsigna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090" y="152400"/>
            <a:ext cx="3989510" cy="530352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3010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3605"/>
            <a:ext cx="7772400" cy="749395"/>
          </a:xfrm>
        </p:spPr>
        <p:txBody>
          <a:bodyPr>
            <a:noAutofit/>
          </a:bodyPr>
          <a:lstStyle/>
          <a:p>
            <a:pPr algn="ctr"/>
            <a:r>
              <a:rPr lang="en-US" sz="4400" dirty="0" smtClean="0">
                <a:latin typeface="+mn-lt"/>
              </a:rPr>
              <a:t>Standard and Alternative Signals</a:t>
            </a:r>
            <a:endParaRPr lang="en-US" sz="4400" dirty="0">
              <a:latin typeface="+mn-lt"/>
            </a:endParaRPr>
          </a:p>
        </p:txBody>
      </p:sp>
      <p:sp>
        <p:nvSpPr>
          <p:cNvPr id="6" name="Rectangle 5"/>
          <p:cNvSpPr/>
          <p:nvPr/>
        </p:nvSpPr>
        <p:spPr>
          <a:xfrm>
            <a:off x="385482" y="1598235"/>
            <a:ext cx="8377518" cy="3354765"/>
          </a:xfrm>
          <a:prstGeom prst="rect">
            <a:avLst/>
          </a:prstGeom>
        </p:spPr>
        <p:txBody>
          <a:bodyPr wrap="square">
            <a:spAutoFit/>
          </a:bodyPr>
          <a:lstStyle/>
          <a:p>
            <a:pPr>
              <a:spcBef>
                <a:spcPts val="600"/>
              </a:spcBef>
              <a:spcAft>
                <a:spcPts val="600"/>
              </a:spcAft>
            </a:pPr>
            <a:r>
              <a:rPr lang="en-US" dirty="0">
                <a:latin typeface="+mn-lt"/>
              </a:rPr>
              <a:t>Hand signal charts must be either posted on the equipment or conspicuously posted in the vicinity of the hoisting operations.</a:t>
            </a:r>
          </a:p>
          <a:p>
            <a:pPr>
              <a:spcBef>
                <a:spcPts val="600"/>
              </a:spcBef>
              <a:spcAft>
                <a:spcPts val="600"/>
              </a:spcAft>
            </a:pPr>
            <a:r>
              <a:rPr lang="en-US" dirty="0" smtClean="0">
                <a:latin typeface="+mn-lt"/>
              </a:rPr>
              <a:t>When </a:t>
            </a:r>
            <a:r>
              <a:rPr lang="en-US" dirty="0">
                <a:latin typeface="+mn-lt"/>
              </a:rPr>
              <a:t>using non-standard hand signals, the signal person, operator, and lift director (where there is one) must contact each other prior to the operation and agree on the non-standard hand signals that will be used. </a:t>
            </a:r>
            <a:endParaRPr lang="en-US" dirty="0" smtClean="0">
              <a:latin typeface="+mn-lt"/>
            </a:endParaRPr>
          </a:p>
          <a:p>
            <a:pPr>
              <a:spcBef>
                <a:spcPts val="600"/>
              </a:spcBef>
              <a:spcAft>
                <a:spcPts val="600"/>
              </a:spcAft>
            </a:pPr>
            <a:r>
              <a:rPr lang="en-US" dirty="0" smtClean="0">
                <a:latin typeface="+mn-lt"/>
              </a:rPr>
              <a:t>Hand </a:t>
            </a:r>
            <a:r>
              <a:rPr lang="en-US" dirty="0">
                <a:latin typeface="+mn-lt"/>
              </a:rPr>
              <a:t>signal charts must be either posted on the equipment or conspicuously posted in the vicinity of the hoisting operation.</a:t>
            </a:r>
          </a:p>
        </p:txBody>
      </p:sp>
    </p:spTree>
    <p:extLst>
      <p:ext uri="{BB962C8B-B14F-4D97-AF65-F5344CB8AC3E}">
        <p14:creationId xmlns:p14="http://schemas.microsoft.com/office/powerpoint/2010/main" val="42617198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90527"/>
            <a:ext cx="3657600" cy="650874"/>
          </a:xfrm>
        </p:spPr>
        <p:txBody>
          <a:bodyPr>
            <a:noAutofit/>
          </a:bodyPr>
          <a:lstStyle/>
          <a:p>
            <a:pPr algn="ctr"/>
            <a:r>
              <a:rPr lang="en-US" sz="4400" dirty="0" smtClean="0">
                <a:latin typeface="+mn-lt"/>
              </a:rPr>
              <a:t>Review</a:t>
            </a:r>
            <a:endParaRPr lang="en-US" sz="4400" dirty="0">
              <a:latin typeface="+mn-lt"/>
            </a:endParaRPr>
          </a:p>
        </p:txBody>
      </p:sp>
      <p:sp>
        <p:nvSpPr>
          <p:cNvPr id="3" name="Content Placeholder 2"/>
          <p:cNvSpPr>
            <a:spLocks noGrp="1"/>
          </p:cNvSpPr>
          <p:nvPr>
            <p:ph idx="1"/>
          </p:nvPr>
        </p:nvSpPr>
        <p:spPr>
          <a:xfrm>
            <a:off x="571500" y="1304925"/>
            <a:ext cx="8039100" cy="3139321"/>
          </a:xfrm>
        </p:spPr>
        <p:txBody>
          <a:bodyPr wrap="square">
            <a:spAutoFit/>
          </a:bodyPr>
          <a:lstStyle/>
          <a:p>
            <a:pPr marL="274320" indent="-274320">
              <a:lnSpc>
                <a:spcPct val="100000"/>
              </a:lnSpc>
              <a:spcBef>
                <a:spcPts val="600"/>
              </a:spcBef>
              <a:spcAft>
                <a:spcPts val="600"/>
              </a:spcAft>
            </a:pPr>
            <a:r>
              <a:rPr lang="en-US" dirty="0" smtClean="0"/>
              <a:t>What are some of the common hazards when rigging? </a:t>
            </a:r>
            <a:br>
              <a:rPr lang="en-US" dirty="0" smtClean="0"/>
            </a:br>
            <a:r>
              <a:rPr lang="en-US" i="1" dirty="0" smtClean="0">
                <a:solidFill>
                  <a:srgbClr val="C00000"/>
                </a:solidFill>
              </a:rPr>
              <a:t>Falls, Struck By,  Crushed By, and Electrical.</a:t>
            </a:r>
          </a:p>
          <a:p>
            <a:pPr marL="274320" lvl="1" indent="-274320">
              <a:lnSpc>
                <a:spcPct val="100000"/>
              </a:lnSpc>
              <a:spcBef>
                <a:spcPts val="600"/>
              </a:spcBef>
              <a:spcAft>
                <a:spcPts val="600"/>
              </a:spcAft>
            </a:pPr>
            <a:r>
              <a:rPr lang="en-US" sz="2100" dirty="0" smtClean="0"/>
              <a:t>Where can I find the safe lifting capacity for my rigging?</a:t>
            </a:r>
            <a:r>
              <a:rPr lang="en-US" sz="2100" dirty="0"/>
              <a:t/>
            </a:r>
            <a:br>
              <a:rPr lang="en-US" sz="2100" dirty="0"/>
            </a:br>
            <a:r>
              <a:rPr lang="en-US" sz="2100" i="1" dirty="0" smtClean="0">
                <a:solidFill>
                  <a:srgbClr val="C00000"/>
                </a:solidFill>
              </a:rPr>
              <a:t>On the tag attached to my sling.</a:t>
            </a:r>
            <a:endParaRPr lang="en-US" i="1" dirty="0">
              <a:solidFill>
                <a:srgbClr val="C00000"/>
              </a:solidFill>
            </a:endParaRPr>
          </a:p>
          <a:p>
            <a:pPr marL="274320" indent="-274320">
              <a:lnSpc>
                <a:spcPct val="100000"/>
              </a:lnSpc>
              <a:spcBef>
                <a:spcPts val="600"/>
              </a:spcBef>
              <a:spcAft>
                <a:spcPts val="600"/>
              </a:spcAft>
            </a:pPr>
            <a:r>
              <a:rPr lang="en-US" dirty="0"/>
              <a:t>MUST </a:t>
            </a:r>
            <a:r>
              <a:rPr lang="en-US" dirty="0" smtClean="0"/>
              <a:t>the rated capacity be noted on the rigging that I am using?</a:t>
            </a:r>
            <a:br>
              <a:rPr lang="en-US" dirty="0" smtClean="0"/>
            </a:br>
            <a:r>
              <a:rPr lang="en-US" i="1" dirty="0" smtClean="0">
                <a:solidFill>
                  <a:srgbClr val="C00000"/>
                </a:solidFill>
              </a:rPr>
              <a:t>Yes, because it is the only way I know what the safe working loads are.</a:t>
            </a:r>
            <a:endParaRPr lang="en-US" dirty="0" smtClean="0"/>
          </a:p>
          <a:p>
            <a:pPr marL="274320" lvl="1" indent="-274320">
              <a:lnSpc>
                <a:spcPct val="100000"/>
              </a:lnSpc>
              <a:spcBef>
                <a:spcPts val="600"/>
              </a:spcBef>
              <a:spcAft>
                <a:spcPts val="600"/>
              </a:spcAft>
            </a:pPr>
            <a:r>
              <a:rPr lang="en-US" sz="2100" dirty="0" smtClean="0"/>
              <a:t>Who determines if I am a qualified rigger?</a:t>
            </a:r>
            <a:br>
              <a:rPr lang="en-US" sz="2100" dirty="0" smtClean="0"/>
            </a:br>
            <a:r>
              <a:rPr lang="en-US" sz="2100" i="1" dirty="0" smtClean="0">
                <a:solidFill>
                  <a:srgbClr val="C00000"/>
                </a:solidFill>
              </a:rPr>
              <a:t>My employer.</a:t>
            </a:r>
          </a:p>
        </p:txBody>
      </p:sp>
    </p:spTree>
    <p:extLst>
      <p:ext uri="{BB962C8B-B14F-4D97-AF65-F5344CB8AC3E}">
        <p14:creationId xmlns:p14="http://schemas.microsoft.com/office/powerpoint/2010/main" val="1692277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OSHA Office of Training &amp; Education</a:t>
            </a:r>
            <a:endParaRPr lang="en-US"/>
          </a:p>
        </p:txBody>
      </p:sp>
      <p:sp>
        <p:nvSpPr>
          <p:cNvPr id="5" name="Slide Number Placeholder 4"/>
          <p:cNvSpPr>
            <a:spLocks noGrp="1"/>
          </p:cNvSpPr>
          <p:nvPr>
            <p:ph type="sldNum" sz="quarter" idx="12"/>
          </p:nvPr>
        </p:nvSpPr>
        <p:spPr/>
        <p:txBody>
          <a:bodyPr/>
          <a:lstStyle/>
          <a:p>
            <a:pPr>
              <a:defRPr/>
            </a:pPr>
            <a:fld id="{65A96092-6CC8-4ED6-B016-003C4AB098C7}" type="slidenum">
              <a:rPr lang="en-US" smtClean="0"/>
              <a:pPr>
                <a:defRPr/>
              </a:pPr>
              <a:t>4</a:t>
            </a:fld>
            <a:endParaRPr lang="en-US" dirty="0"/>
          </a:p>
        </p:txBody>
      </p:sp>
      <p:sp>
        <p:nvSpPr>
          <p:cNvPr id="6" name="Rectangle 5"/>
          <p:cNvSpPr/>
          <p:nvPr/>
        </p:nvSpPr>
        <p:spPr>
          <a:xfrm>
            <a:off x="524435" y="525959"/>
            <a:ext cx="8256494" cy="769441"/>
          </a:xfrm>
          <a:prstGeom prst="rect">
            <a:avLst/>
          </a:prstGeom>
        </p:spPr>
        <p:txBody>
          <a:bodyPr wrap="square">
            <a:spAutoFit/>
          </a:bodyPr>
          <a:lstStyle/>
          <a:p>
            <a:pPr algn="ctr"/>
            <a:r>
              <a:rPr lang="en-US" sz="4400" dirty="0" smtClean="0">
                <a:latin typeface="+mn-lt"/>
              </a:rPr>
              <a:t>Fall Hazard Examples</a:t>
            </a:r>
            <a:endParaRPr lang="en-US" sz="4400" dirty="0">
              <a:latin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242" y="1692088"/>
            <a:ext cx="1854815" cy="2956112"/>
          </a:xfrm>
          <a:prstGeom prst="rect">
            <a:avLst/>
          </a:prstGeom>
          <a:effectLst>
            <a:outerShdw blurRad="50800" dist="38100" dir="2700000" algn="tl" rotWithShape="0">
              <a:prstClr val="black">
                <a:alpha val="40000"/>
              </a:prstClr>
            </a:outerShdw>
          </a:effectLst>
        </p:spPr>
      </p:pic>
      <p:sp>
        <p:nvSpPr>
          <p:cNvPr id="3" name="Rectangle 2"/>
          <p:cNvSpPr/>
          <p:nvPr/>
        </p:nvSpPr>
        <p:spPr>
          <a:xfrm>
            <a:off x="533400" y="1600200"/>
            <a:ext cx="5867400" cy="3247043"/>
          </a:xfrm>
          <a:prstGeom prst="rect">
            <a:avLst/>
          </a:prstGeom>
        </p:spPr>
        <p:txBody>
          <a:bodyPr wrap="square">
            <a:spAutoFit/>
          </a:bodyPr>
          <a:lstStyle/>
          <a:p>
            <a:pPr marL="274320" indent="-274320">
              <a:lnSpc>
                <a:spcPct val="150000"/>
              </a:lnSpc>
              <a:spcBef>
                <a:spcPts val="600"/>
              </a:spcBef>
              <a:spcAft>
                <a:spcPts val="600"/>
              </a:spcAft>
              <a:buFont typeface="Arial" panose="020B0604020202020204" pitchFamily="34" charset="0"/>
              <a:buChar char="•"/>
            </a:pPr>
            <a:r>
              <a:rPr lang="en-US" sz="2200" dirty="0">
                <a:latin typeface="Calibri" panose="020F0502020204030204" pitchFamily="34" charset="0"/>
              </a:rPr>
              <a:t>Uneven working </a:t>
            </a:r>
            <a:r>
              <a:rPr lang="en-US" sz="2200" dirty="0" smtClean="0">
                <a:latin typeface="Calibri" panose="020F0502020204030204" pitchFamily="34" charset="0"/>
              </a:rPr>
              <a:t>surfaces</a:t>
            </a:r>
          </a:p>
          <a:p>
            <a:pPr marL="274320" indent="-274320">
              <a:lnSpc>
                <a:spcPct val="150000"/>
              </a:lnSpc>
              <a:spcBef>
                <a:spcPts val="600"/>
              </a:spcBef>
              <a:spcAft>
                <a:spcPts val="600"/>
              </a:spcAft>
              <a:buFont typeface="Arial" panose="020B0604020202020204" pitchFamily="34" charset="0"/>
              <a:buChar char="•"/>
            </a:pPr>
            <a:r>
              <a:rPr lang="en-US" sz="2200" dirty="0" smtClean="0">
                <a:latin typeface="Calibri" panose="020F0502020204030204" pitchFamily="34" charset="0"/>
              </a:rPr>
              <a:t>Wet </a:t>
            </a:r>
            <a:r>
              <a:rPr lang="en-US" sz="2200" dirty="0">
                <a:latin typeface="Calibri" panose="020F0502020204030204" pitchFamily="34" charset="0"/>
              </a:rPr>
              <a:t>and slippery working </a:t>
            </a:r>
            <a:r>
              <a:rPr lang="en-US" sz="2200" dirty="0" smtClean="0">
                <a:latin typeface="Calibri" panose="020F0502020204030204" pitchFamily="34" charset="0"/>
              </a:rPr>
              <a:t>surfaces</a:t>
            </a:r>
          </a:p>
          <a:p>
            <a:pPr marL="274320" indent="-274320">
              <a:lnSpc>
                <a:spcPct val="150000"/>
              </a:lnSpc>
              <a:spcBef>
                <a:spcPts val="600"/>
              </a:spcBef>
              <a:spcAft>
                <a:spcPts val="600"/>
              </a:spcAft>
              <a:buFont typeface="Arial" panose="020B0604020202020204" pitchFamily="34" charset="0"/>
              <a:buChar char="•"/>
            </a:pPr>
            <a:r>
              <a:rPr lang="en-US" sz="2200" dirty="0" smtClean="0">
                <a:latin typeface="Calibri" panose="020F0502020204030204" pitchFamily="34" charset="0"/>
              </a:rPr>
              <a:t>Working </a:t>
            </a:r>
            <a:r>
              <a:rPr lang="en-US" sz="2200" dirty="0">
                <a:latin typeface="Calibri" panose="020F0502020204030204" pitchFamily="34" charset="0"/>
              </a:rPr>
              <a:t>surfaces not cleared </a:t>
            </a:r>
            <a:r>
              <a:rPr lang="en-US" sz="2200" dirty="0" smtClean="0">
                <a:latin typeface="Calibri" panose="020F0502020204030204" pitchFamily="34" charset="0"/>
              </a:rPr>
              <a:t>of obstructions</a:t>
            </a:r>
            <a:endParaRPr lang="en-US" sz="2200" dirty="0">
              <a:latin typeface="Calibri" panose="020F0502020204030204" pitchFamily="34" charset="0"/>
            </a:endParaRPr>
          </a:p>
          <a:p>
            <a:pPr marL="274320" indent="-274320">
              <a:lnSpc>
                <a:spcPct val="150000"/>
              </a:lnSpc>
              <a:spcBef>
                <a:spcPts val="600"/>
              </a:spcBef>
              <a:spcAft>
                <a:spcPts val="600"/>
              </a:spcAft>
              <a:buFont typeface="Arial" panose="020B0604020202020204" pitchFamily="34" charset="0"/>
              <a:buChar char="•"/>
            </a:pPr>
            <a:r>
              <a:rPr lang="en-US" sz="2200" dirty="0" smtClean="0">
                <a:latin typeface="Calibri" panose="020F0502020204030204" pitchFamily="34" charset="0"/>
              </a:rPr>
              <a:t>Improper </a:t>
            </a:r>
            <a:r>
              <a:rPr lang="en-US" sz="2200" dirty="0">
                <a:latin typeface="Calibri" panose="020F0502020204030204" pitchFamily="34" charset="0"/>
              </a:rPr>
              <a:t>use of portable </a:t>
            </a:r>
            <a:r>
              <a:rPr lang="en-US" sz="2200" dirty="0" smtClean="0">
                <a:latin typeface="Calibri" panose="020F0502020204030204" pitchFamily="34" charset="0"/>
              </a:rPr>
              <a:t>ladder</a:t>
            </a:r>
          </a:p>
          <a:p>
            <a:pPr marL="274320" indent="-274320">
              <a:lnSpc>
                <a:spcPct val="150000"/>
              </a:lnSpc>
              <a:spcBef>
                <a:spcPts val="600"/>
              </a:spcBef>
              <a:spcAft>
                <a:spcPts val="600"/>
              </a:spcAft>
              <a:buFont typeface="Arial" panose="020B0604020202020204" pitchFamily="34" charset="0"/>
              <a:buChar char="•"/>
            </a:pPr>
            <a:r>
              <a:rPr lang="en-US" sz="2200" dirty="0" smtClean="0">
                <a:latin typeface="Calibri" panose="020F0502020204030204" pitchFamily="34" charset="0"/>
              </a:rPr>
              <a:t>Unprotected </a:t>
            </a:r>
            <a:r>
              <a:rPr lang="en-US" sz="2200" dirty="0">
                <a:latin typeface="Calibri" panose="020F0502020204030204" pitchFamily="34" charset="0"/>
              </a:rPr>
              <a:t>sides, floor openings and holes</a:t>
            </a:r>
          </a:p>
        </p:txBody>
      </p:sp>
    </p:spTree>
    <p:extLst>
      <p:ext uri="{BB962C8B-B14F-4D97-AF65-F5344CB8AC3E}">
        <p14:creationId xmlns:p14="http://schemas.microsoft.com/office/powerpoint/2010/main" val="3645614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OSHA Office of Training &amp; Education</a:t>
            </a:r>
            <a:endParaRPr lang="en-US"/>
          </a:p>
        </p:txBody>
      </p:sp>
      <p:sp>
        <p:nvSpPr>
          <p:cNvPr id="5" name="Slide Number Placeholder 4"/>
          <p:cNvSpPr>
            <a:spLocks noGrp="1"/>
          </p:cNvSpPr>
          <p:nvPr>
            <p:ph type="sldNum" sz="quarter" idx="12"/>
          </p:nvPr>
        </p:nvSpPr>
        <p:spPr/>
        <p:txBody>
          <a:bodyPr/>
          <a:lstStyle/>
          <a:p>
            <a:pPr>
              <a:defRPr/>
            </a:pPr>
            <a:fld id="{65A96092-6CC8-4ED6-B016-003C4AB098C7}" type="slidenum">
              <a:rPr lang="en-US" smtClean="0"/>
              <a:pPr>
                <a:defRPr/>
              </a:pPr>
              <a:t>5</a:t>
            </a:fld>
            <a:endParaRPr lang="en-US" dirty="0"/>
          </a:p>
        </p:txBody>
      </p:sp>
      <p:sp>
        <p:nvSpPr>
          <p:cNvPr id="6" name="Rectangle 5"/>
          <p:cNvSpPr/>
          <p:nvPr/>
        </p:nvSpPr>
        <p:spPr>
          <a:xfrm>
            <a:off x="208429" y="358914"/>
            <a:ext cx="8727141" cy="707886"/>
          </a:xfrm>
          <a:prstGeom prst="rect">
            <a:avLst/>
          </a:prstGeom>
        </p:spPr>
        <p:txBody>
          <a:bodyPr wrap="square">
            <a:spAutoFit/>
          </a:bodyPr>
          <a:lstStyle/>
          <a:p>
            <a:pPr algn="ctr"/>
            <a:r>
              <a:rPr lang="en-US" sz="4000" dirty="0" smtClean="0">
                <a:latin typeface="+mn-lt"/>
              </a:rPr>
              <a:t>Struck-By &amp; Crushing Hazard Examples</a:t>
            </a:r>
            <a:endParaRPr lang="en-US" sz="4000" dirty="0">
              <a:latin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913" y="1216947"/>
            <a:ext cx="2395474" cy="1983453"/>
          </a:xfrm>
          <a:prstGeom prst="rect">
            <a:avLst/>
          </a:prstGeom>
        </p:spPr>
      </p:pic>
      <p:sp>
        <p:nvSpPr>
          <p:cNvPr id="3" name="Rectangle 2"/>
          <p:cNvSpPr/>
          <p:nvPr/>
        </p:nvSpPr>
        <p:spPr>
          <a:xfrm>
            <a:off x="381000" y="1295400"/>
            <a:ext cx="5603113" cy="4062651"/>
          </a:xfrm>
          <a:prstGeom prst="rect">
            <a:avLst/>
          </a:prstGeom>
        </p:spPr>
        <p:txBody>
          <a:bodyPr wrap="square">
            <a:spAutoFit/>
          </a:bodyPr>
          <a:lstStyle/>
          <a:p>
            <a:pPr marL="274320" indent="-274320">
              <a:spcBef>
                <a:spcPts val="600"/>
              </a:spcBef>
              <a:spcAft>
                <a:spcPts val="600"/>
              </a:spcAft>
              <a:buFont typeface="Arial" panose="020B0604020202020204" pitchFamily="34" charset="0"/>
              <a:buChar char="•"/>
            </a:pPr>
            <a:r>
              <a:rPr lang="en-US" sz="2200" dirty="0">
                <a:latin typeface="+mn-lt"/>
              </a:rPr>
              <a:t>Gear and equipment not properly </a:t>
            </a:r>
            <a:r>
              <a:rPr lang="en-US" sz="2200" dirty="0" smtClean="0">
                <a:latin typeface="+mn-lt"/>
              </a:rPr>
              <a:t>inspected</a:t>
            </a:r>
          </a:p>
          <a:p>
            <a:pPr marL="274320" indent="-274320">
              <a:spcBef>
                <a:spcPts val="600"/>
              </a:spcBef>
              <a:spcAft>
                <a:spcPts val="600"/>
              </a:spcAft>
              <a:buFont typeface="Arial" panose="020B0604020202020204" pitchFamily="34" charset="0"/>
              <a:buChar char="•"/>
            </a:pPr>
            <a:r>
              <a:rPr lang="en-US" sz="2200" dirty="0" smtClean="0">
                <a:latin typeface="+mn-lt"/>
              </a:rPr>
              <a:t>Defective </a:t>
            </a:r>
            <a:r>
              <a:rPr lang="en-US" sz="2200" dirty="0">
                <a:latin typeface="+mn-lt"/>
              </a:rPr>
              <a:t>gear and </a:t>
            </a:r>
            <a:r>
              <a:rPr lang="en-US" sz="2200" dirty="0" smtClean="0">
                <a:latin typeface="+mn-lt"/>
              </a:rPr>
              <a:t>equipment</a:t>
            </a:r>
          </a:p>
          <a:p>
            <a:pPr marL="274320" indent="-274320">
              <a:spcBef>
                <a:spcPts val="600"/>
              </a:spcBef>
              <a:spcAft>
                <a:spcPts val="600"/>
              </a:spcAft>
              <a:buFont typeface="Arial" panose="020B0604020202020204" pitchFamily="34" charset="0"/>
              <a:buChar char="•"/>
            </a:pPr>
            <a:r>
              <a:rPr lang="en-US" sz="2200" dirty="0" smtClean="0">
                <a:latin typeface="+mn-lt"/>
              </a:rPr>
              <a:t>Moving </a:t>
            </a:r>
            <a:r>
              <a:rPr lang="en-US" sz="2200" dirty="0">
                <a:latin typeface="+mn-lt"/>
              </a:rPr>
              <a:t>parts and </a:t>
            </a:r>
            <a:r>
              <a:rPr lang="en-US" sz="2200" dirty="0" smtClean="0">
                <a:latin typeface="+mn-lt"/>
              </a:rPr>
              <a:t>equipment</a:t>
            </a:r>
          </a:p>
          <a:p>
            <a:pPr marL="274320" indent="-274320">
              <a:spcBef>
                <a:spcPts val="600"/>
              </a:spcBef>
              <a:spcAft>
                <a:spcPts val="600"/>
              </a:spcAft>
              <a:buFont typeface="Arial" panose="020B0604020202020204" pitchFamily="34" charset="0"/>
              <a:buChar char="•"/>
            </a:pPr>
            <a:r>
              <a:rPr lang="en-US" sz="2200" dirty="0" smtClean="0">
                <a:latin typeface="+mn-lt"/>
              </a:rPr>
              <a:t>Loads </a:t>
            </a:r>
            <a:r>
              <a:rPr lang="en-US" sz="2200" dirty="0">
                <a:latin typeface="+mn-lt"/>
              </a:rPr>
              <a:t>not safely rigged before being </a:t>
            </a:r>
            <a:r>
              <a:rPr lang="en-US" sz="2200" dirty="0" smtClean="0">
                <a:latin typeface="+mn-lt"/>
              </a:rPr>
              <a:t>hoisted</a:t>
            </a:r>
          </a:p>
          <a:p>
            <a:pPr marL="274320" indent="-274320">
              <a:spcBef>
                <a:spcPts val="600"/>
              </a:spcBef>
              <a:spcAft>
                <a:spcPts val="600"/>
              </a:spcAft>
              <a:buFont typeface="Arial" panose="020B0604020202020204" pitchFamily="34" charset="0"/>
              <a:buChar char="•"/>
            </a:pPr>
            <a:r>
              <a:rPr lang="en-US" sz="2200" dirty="0" smtClean="0">
                <a:latin typeface="+mn-lt"/>
              </a:rPr>
              <a:t>Improper </a:t>
            </a:r>
            <a:r>
              <a:rPr lang="en-US" sz="2200" dirty="0">
                <a:latin typeface="+mn-lt"/>
              </a:rPr>
              <a:t>use of tag line allowing hoisting material to swing out of </a:t>
            </a:r>
            <a:r>
              <a:rPr lang="en-US" sz="2200" dirty="0" smtClean="0">
                <a:latin typeface="+mn-lt"/>
              </a:rPr>
              <a:t>control</a:t>
            </a:r>
          </a:p>
          <a:p>
            <a:pPr marL="274320" indent="-274320">
              <a:spcBef>
                <a:spcPts val="600"/>
              </a:spcBef>
              <a:spcAft>
                <a:spcPts val="600"/>
              </a:spcAft>
              <a:buFont typeface="Arial" panose="020B0604020202020204" pitchFamily="34" charset="0"/>
              <a:buChar char="•"/>
            </a:pPr>
            <a:r>
              <a:rPr lang="en-US" sz="2200" dirty="0" smtClean="0">
                <a:latin typeface="+mn-lt"/>
              </a:rPr>
              <a:t>Loads </a:t>
            </a:r>
            <a:r>
              <a:rPr lang="en-US" sz="2200" dirty="0">
                <a:latin typeface="+mn-lt"/>
              </a:rPr>
              <a:t>swung or suspended </a:t>
            </a:r>
            <a:r>
              <a:rPr lang="en-US" sz="2200" dirty="0" smtClean="0">
                <a:latin typeface="+mn-lt"/>
              </a:rPr>
              <a:t>overhead</a:t>
            </a:r>
          </a:p>
          <a:p>
            <a:pPr marL="274320" indent="-274320">
              <a:spcBef>
                <a:spcPts val="600"/>
              </a:spcBef>
              <a:spcAft>
                <a:spcPts val="600"/>
              </a:spcAft>
              <a:buFont typeface="Arial" panose="020B0604020202020204" pitchFamily="34" charset="0"/>
              <a:buChar char="•"/>
            </a:pPr>
            <a:r>
              <a:rPr lang="en-US" sz="2200" dirty="0" smtClean="0">
                <a:latin typeface="+mn-lt"/>
              </a:rPr>
              <a:t>Hazardous </a:t>
            </a:r>
            <a:r>
              <a:rPr lang="en-US" sz="2200" dirty="0">
                <a:latin typeface="+mn-lt"/>
              </a:rPr>
              <a:t>locations between a swinging load and fixed </a:t>
            </a:r>
            <a:r>
              <a:rPr lang="en-US" sz="2200" dirty="0" smtClean="0">
                <a:latin typeface="+mn-lt"/>
              </a:rPr>
              <a:t>object</a:t>
            </a:r>
            <a:endParaRPr lang="en-US" sz="1800" dirty="0">
              <a:latin typeface="+mn-lt"/>
            </a:endParaRPr>
          </a:p>
        </p:txBody>
      </p:sp>
      <p:sp>
        <p:nvSpPr>
          <p:cNvPr id="9" name="Rectangle 8"/>
          <p:cNvSpPr/>
          <p:nvPr/>
        </p:nvSpPr>
        <p:spPr>
          <a:xfrm>
            <a:off x="6288912" y="3365718"/>
            <a:ext cx="2550287" cy="1815882"/>
          </a:xfrm>
          <a:prstGeom prst="rect">
            <a:avLst/>
          </a:prstGeom>
        </p:spPr>
        <p:txBody>
          <a:bodyPr wrap="square">
            <a:spAutoFit/>
          </a:bodyPr>
          <a:lstStyle/>
          <a:p>
            <a:pPr>
              <a:spcBef>
                <a:spcPts val="600"/>
              </a:spcBef>
              <a:spcAft>
                <a:spcPts val="600"/>
              </a:spcAft>
            </a:pPr>
            <a:r>
              <a:rPr lang="en-US" sz="1600" dirty="0">
                <a:latin typeface="+mn-lt"/>
              </a:rPr>
              <a:t>*</a:t>
            </a:r>
            <a:r>
              <a:rPr lang="en-US" sz="1600" i="1" dirty="0">
                <a:latin typeface="+mn-lt"/>
              </a:rPr>
              <a:t>Workers can be injured by falling loads, falling booms overturning equipment being caught in moving machinery parts, and being struck by moving machinery or loads.</a:t>
            </a:r>
            <a:endParaRPr lang="en-US" sz="1600" dirty="0">
              <a:latin typeface="+mn-lt"/>
            </a:endParaRPr>
          </a:p>
        </p:txBody>
      </p:sp>
    </p:spTree>
    <p:extLst>
      <p:ext uri="{BB962C8B-B14F-4D97-AF65-F5344CB8AC3E}">
        <p14:creationId xmlns:p14="http://schemas.microsoft.com/office/powerpoint/2010/main" val="1081554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OSHA Office of Training &amp; Education</a:t>
            </a:r>
            <a:endParaRPr lang="en-US"/>
          </a:p>
        </p:txBody>
      </p:sp>
      <p:sp>
        <p:nvSpPr>
          <p:cNvPr id="5" name="Slide Number Placeholder 4"/>
          <p:cNvSpPr>
            <a:spLocks noGrp="1"/>
          </p:cNvSpPr>
          <p:nvPr>
            <p:ph type="sldNum" sz="quarter" idx="12"/>
          </p:nvPr>
        </p:nvSpPr>
        <p:spPr/>
        <p:txBody>
          <a:bodyPr/>
          <a:lstStyle/>
          <a:p>
            <a:pPr>
              <a:defRPr/>
            </a:pPr>
            <a:fld id="{65A96092-6CC8-4ED6-B016-003C4AB098C7}" type="slidenum">
              <a:rPr lang="en-US" smtClean="0"/>
              <a:pPr>
                <a:defRPr/>
              </a:pPr>
              <a:t>6</a:t>
            </a:fld>
            <a:endParaRPr lang="en-US" dirty="0"/>
          </a:p>
        </p:txBody>
      </p:sp>
      <p:sp>
        <p:nvSpPr>
          <p:cNvPr id="6" name="Rectangle 5"/>
          <p:cNvSpPr/>
          <p:nvPr/>
        </p:nvSpPr>
        <p:spPr>
          <a:xfrm>
            <a:off x="1447800" y="449759"/>
            <a:ext cx="6268191" cy="769441"/>
          </a:xfrm>
          <a:prstGeom prst="rect">
            <a:avLst/>
          </a:prstGeom>
        </p:spPr>
        <p:txBody>
          <a:bodyPr wrap="none">
            <a:spAutoFit/>
          </a:bodyPr>
          <a:lstStyle/>
          <a:p>
            <a:pPr algn="ctr"/>
            <a:r>
              <a:rPr lang="en-US" sz="4400" dirty="0" smtClean="0">
                <a:latin typeface="+mn-lt"/>
              </a:rPr>
              <a:t>Electrical Hazard Examples</a:t>
            </a:r>
            <a:endParaRPr lang="en-US" sz="4400" dirty="0">
              <a:latin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905000"/>
            <a:ext cx="3581400" cy="2457450"/>
          </a:xfrm>
          <a:prstGeom prst="rect">
            <a:avLst/>
          </a:prstGeom>
          <a:effectLst>
            <a:outerShdw blurRad="50800" dist="38100" dir="2700000" algn="tl" rotWithShape="0">
              <a:prstClr val="black">
                <a:alpha val="40000"/>
              </a:prstClr>
            </a:outerShdw>
          </a:effectLst>
        </p:spPr>
      </p:pic>
      <p:sp>
        <p:nvSpPr>
          <p:cNvPr id="3" name="Rectangle 2"/>
          <p:cNvSpPr/>
          <p:nvPr/>
        </p:nvSpPr>
        <p:spPr>
          <a:xfrm>
            <a:off x="533400" y="1828800"/>
            <a:ext cx="4267200" cy="2585323"/>
          </a:xfrm>
          <a:prstGeom prst="rect">
            <a:avLst/>
          </a:prstGeom>
        </p:spPr>
        <p:txBody>
          <a:bodyPr wrap="square">
            <a:spAutoFit/>
          </a:bodyPr>
          <a:lstStyle/>
          <a:p>
            <a:pPr marL="274320" indent="-274320">
              <a:spcBef>
                <a:spcPts val="600"/>
              </a:spcBef>
              <a:spcAft>
                <a:spcPts val="600"/>
              </a:spcAft>
              <a:buFont typeface="Arial" panose="020B0604020202020204" pitchFamily="34" charset="0"/>
              <a:buChar char="•"/>
            </a:pPr>
            <a:r>
              <a:rPr lang="en-US" sz="2200" dirty="0">
                <a:latin typeface="+mn-lt"/>
              </a:rPr>
              <a:t>Use of hoisting and hauling equipment near energized </a:t>
            </a:r>
            <a:r>
              <a:rPr lang="en-US" sz="2200" dirty="0" smtClean="0">
                <a:latin typeface="+mn-lt"/>
              </a:rPr>
              <a:t>lines</a:t>
            </a:r>
          </a:p>
          <a:p>
            <a:pPr marL="274320" indent="-274320">
              <a:spcBef>
                <a:spcPts val="600"/>
              </a:spcBef>
              <a:spcAft>
                <a:spcPts val="600"/>
              </a:spcAft>
              <a:buFont typeface="Arial" panose="020B0604020202020204" pitchFamily="34" charset="0"/>
              <a:buChar char="•"/>
            </a:pPr>
            <a:r>
              <a:rPr lang="en-US" sz="2200" dirty="0" smtClean="0">
                <a:latin typeface="+mn-lt"/>
              </a:rPr>
              <a:t>Tools </a:t>
            </a:r>
            <a:r>
              <a:rPr lang="en-US" sz="2200" dirty="0">
                <a:latin typeface="+mn-lt"/>
              </a:rPr>
              <a:t>and equipment not properly </a:t>
            </a:r>
            <a:r>
              <a:rPr lang="en-US" sz="2200" dirty="0" smtClean="0">
                <a:latin typeface="+mn-lt"/>
              </a:rPr>
              <a:t>grounded</a:t>
            </a:r>
          </a:p>
          <a:p>
            <a:pPr marL="274320" indent="-274320">
              <a:spcBef>
                <a:spcPts val="600"/>
              </a:spcBef>
              <a:spcAft>
                <a:spcPts val="600"/>
              </a:spcAft>
              <a:buFont typeface="Arial" panose="020B0604020202020204" pitchFamily="34" charset="0"/>
              <a:buChar char="•"/>
            </a:pPr>
            <a:r>
              <a:rPr lang="en-US" sz="2200" dirty="0" smtClean="0">
                <a:latin typeface="+mn-lt"/>
              </a:rPr>
              <a:t>Defective </a:t>
            </a:r>
            <a:r>
              <a:rPr lang="en-US" sz="2200" dirty="0">
                <a:latin typeface="+mn-lt"/>
              </a:rPr>
              <a:t>electrical </a:t>
            </a:r>
            <a:r>
              <a:rPr lang="en-US" sz="2200" dirty="0" smtClean="0">
                <a:latin typeface="+mn-lt"/>
              </a:rPr>
              <a:t>tools</a:t>
            </a:r>
          </a:p>
          <a:p>
            <a:pPr marL="274320" indent="-274320">
              <a:spcBef>
                <a:spcPts val="600"/>
              </a:spcBef>
              <a:spcAft>
                <a:spcPts val="600"/>
              </a:spcAft>
              <a:buFont typeface="Arial" panose="020B0604020202020204" pitchFamily="34" charset="0"/>
              <a:buChar char="•"/>
            </a:pPr>
            <a:r>
              <a:rPr lang="en-US" sz="2200" dirty="0" smtClean="0">
                <a:latin typeface="+mn-lt"/>
              </a:rPr>
              <a:t>Worn </a:t>
            </a:r>
            <a:r>
              <a:rPr lang="en-US" sz="2200" dirty="0">
                <a:latin typeface="+mn-lt"/>
              </a:rPr>
              <a:t>or frayed electric cables</a:t>
            </a:r>
          </a:p>
        </p:txBody>
      </p:sp>
    </p:spTree>
    <p:extLst>
      <p:ext uri="{BB962C8B-B14F-4D97-AF65-F5344CB8AC3E}">
        <p14:creationId xmlns:p14="http://schemas.microsoft.com/office/powerpoint/2010/main" val="3555526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44616"/>
            <a:ext cx="5486400" cy="646331"/>
          </a:xfrm>
        </p:spPr>
        <p:txBody>
          <a:bodyPr wrap="square">
            <a:spAutoFit/>
          </a:bodyPr>
          <a:lstStyle/>
          <a:p>
            <a:pPr algn="ctr"/>
            <a:r>
              <a:rPr lang="en-US" sz="4000" dirty="0" smtClean="0">
                <a:latin typeface="+mn-lt"/>
              </a:rPr>
              <a:t>Rigging Failure Examples</a:t>
            </a:r>
            <a:endParaRPr lang="en-US" sz="4000" dirty="0">
              <a:latin typeface="+mn-lt"/>
            </a:endParaRPr>
          </a:p>
        </p:txBody>
      </p:sp>
      <p:sp>
        <p:nvSpPr>
          <p:cNvPr id="4" name="Footer Placeholder 3"/>
          <p:cNvSpPr>
            <a:spLocks noGrp="1"/>
          </p:cNvSpPr>
          <p:nvPr>
            <p:ph type="ftr" sz="quarter" idx="11"/>
          </p:nvPr>
        </p:nvSpPr>
        <p:spPr/>
        <p:txBody>
          <a:bodyPr/>
          <a:lstStyle/>
          <a:p>
            <a:pPr>
              <a:defRPr/>
            </a:pPr>
            <a:r>
              <a:rPr lang="en-US" smtClean="0"/>
              <a:t>OSHA Office of Training &amp; Education</a:t>
            </a:r>
            <a:endParaRPr lang="en-US"/>
          </a:p>
        </p:txBody>
      </p:sp>
      <p:sp>
        <p:nvSpPr>
          <p:cNvPr id="5" name="Slide Number Placeholder 4"/>
          <p:cNvSpPr>
            <a:spLocks noGrp="1"/>
          </p:cNvSpPr>
          <p:nvPr>
            <p:ph type="sldNum" sz="quarter" idx="12"/>
          </p:nvPr>
        </p:nvSpPr>
        <p:spPr/>
        <p:txBody>
          <a:bodyPr/>
          <a:lstStyle/>
          <a:p>
            <a:pPr>
              <a:defRPr/>
            </a:pPr>
            <a:fld id="{AB83F0D4-16AB-45C4-82B5-02B1C47DC0D9}" type="slidenum">
              <a:rPr lang="en-US" smtClean="0"/>
              <a:pPr>
                <a:defRPr/>
              </a:pPr>
              <a:t>7</a:t>
            </a:fld>
            <a:endParaRPr lang="en-US" dirty="0"/>
          </a:p>
        </p:txBody>
      </p:sp>
    </p:spTree>
    <p:extLst>
      <p:ext uri="{BB962C8B-B14F-4D97-AF65-F5344CB8AC3E}">
        <p14:creationId xmlns:p14="http://schemas.microsoft.com/office/powerpoint/2010/main" val="2743617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381000"/>
            <a:ext cx="8058150" cy="1089529"/>
          </a:xfrm>
        </p:spPr>
        <p:txBody>
          <a:bodyPr wrap="square">
            <a:spAutoFit/>
          </a:bodyPr>
          <a:lstStyle/>
          <a:p>
            <a:pPr algn="ctr"/>
            <a:r>
              <a:rPr lang="en-US" sz="3600" dirty="0">
                <a:latin typeface="+mn-lt"/>
              </a:rPr>
              <a:t>Crane Operator Crushed Between </a:t>
            </a:r>
            <a:r>
              <a:rPr lang="en-US" sz="3600" dirty="0" smtClean="0">
                <a:latin typeface="+mn-lt"/>
              </a:rPr>
              <a:t/>
            </a:r>
            <a:br>
              <a:rPr lang="en-US" sz="3600" dirty="0" smtClean="0">
                <a:latin typeface="+mn-lt"/>
              </a:rPr>
            </a:br>
            <a:r>
              <a:rPr lang="en-US" sz="3600" dirty="0" smtClean="0">
                <a:latin typeface="+mn-lt"/>
              </a:rPr>
              <a:t>Two </a:t>
            </a:r>
            <a:r>
              <a:rPr lang="en-US" sz="3600" dirty="0">
                <a:latin typeface="+mn-lt"/>
              </a:rPr>
              <a:t>Steel Frames When Rigging </a:t>
            </a:r>
            <a:r>
              <a:rPr lang="en-US" sz="3600" dirty="0" smtClean="0">
                <a:latin typeface="+mn-lt"/>
              </a:rPr>
              <a:t>Failed</a:t>
            </a:r>
            <a:endParaRPr lang="en-US" sz="3600" dirty="0">
              <a:latin typeface="+mn-lt"/>
            </a:endParaRPr>
          </a:p>
        </p:txBody>
      </p:sp>
      <p:sp>
        <p:nvSpPr>
          <p:cNvPr id="3" name="Content Placeholder 2"/>
          <p:cNvSpPr>
            <a:spLocks noGrp="1"/>
          </p:cNvSpPr>
          <p:nvPr>
            <p:ph idx="1"/>
          </p:nvPr>
        </p:nvSpPr>
        <p:spPr>
          <a:xfrm>
            <a:off x="495300" y="1923633"/>
            <a:ext cx="8153400" cy="2800767"/>
          </a:xfrm>
        </p:spPr>
        <p:txBody>
          <a:bodyPr wrap="square">
            <a:spAutoFit/>
          </a:bodyPr>
          <a:lstStyle/>
          <a:p>
            <a:pPr marL="0" indent="0">
              <a:lnSpc>
                <a:spcPct val="100000"/>
              </a:lnSpc>
              <a:spcBef>
                <a:spcPts val="600"/>
              </a:spcBef>
              <a:spcAft>
                <a:spcPts val="600"/>
              </a:spcAft>
              <a:buNone/>
            </a:pPr>
            <a:r>
              <a:rPr lang="en-US" sz="2200" dirty="0" smtClean="0"/>
              <a:t>The </a:t>
            </a:r>
            <a:r>
              <a:rPr lang="en-US" sz="2200" dirty="0"/>
              <a:t>operator of an overhead crane was using a chain sling attached to the hook of the crane and was setting it up into a single choker hitch to pick up and turn over the steel frame that was lying horizontally on two sawhorses. The hook on the sling did not have a safety latch. The operator was standing between the load and another steel frame that was leaning vertically against the shop platform. The chain disconnected from the hook and the vertical steel frame fell towards him. He was crushed between the two steel frames</a:t>
            </a:r>
            <a:r>
              <a:rPr lang="en-US" sz="2200" dirty="0" smtClean="0"/>
              <a:t>.</a:t>
            </a:r>
          </a:p>
        </p:txBody>
      </p:sp>
      <p:sp>
        <p:nvSpPr>
          <p:cNvPr id="4" name="Footer Placeholder 3"/>
          <p:cNvSpPr>
            <a:spLocks noGrp="1"/>
          </p:cNvSpPr>
          <p:nvPr>
            <p:ph type="ftr" sz="quarter" idx="11"/>
          </p:nvPr>
        </p:nvSpPr>
        <p:spPr/>
        <p:txBody>
          <a:bodyPr/>
          <a:lstStyle/>
          <a:p>
            <a:pPr>
              <a:defRPr/>
            </a:pPr>
            <a:r>
              <a:rPr lang="en-US" smtClean="0"/>
              <a:t>OSHA Office of Training &amp; Education</a:t>
            </a:r>
            <a:endParaRPr lang="en-US"/>
          </a:p>
        </p:txBody>
      </p:sp>
      <p:sp>
        <p:nvSpPr>
          <p:cNvPr id="5" name="Slide Number Placeholder 4"/>
          <p:cNvSpPr>
            <a:spLocks noGrp="1"/>
          </p:cNvSpPr>
          <p:nvPr>
            <p:ph type="sldNum" sz="quarter" idx="12"/>
          </p:nvPr>
        </p:nvSpPr>
        <p:spPr/>
        <p:txBody>
          <a:bodyPr/>
          <a:lstStyle/>
          <a:p>
            <a:pPr>
              <a:defRPr/>
            </a:pPr>
            <a:fld id="{AB83F0D4-16AB-45C4-82B5-02B1C47DC0D9}" type="slidenum">
              <a:rPr lang="en-US" smtClean="0"/>
              <a:pPr>
                <a:defRPr/>
              </a:pPr>
              <a:t>8</a:t>
            </a:fld>
            <a:endParaRPr lang="en-US" dirty="0"/>
          </a:p>
        </p:txBody>
      </p:sp>
    </p:spTree>
    <p:extLst>
      <p:ext uri="{BB962C8B-B14F-4D97-AF65-F5344CB8AC3E}">
        <p14:creationId xmlns:p14="http://schemas.microsoft.com/office/powerpoint/2010/main" val="3786881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365" y="1600200"/>
            <a:ext cx="8794376" cy="3661002"/>
          </a:xfrm>
        </p:spPr>
        <p:txBody>
          <a:bodyPr>
            <a:spAutoFit/>
          </a:bodyPr>
          <a:lstStyle/>
          <a:p>
            <a:pPr marL="0" indent="0">
              <a:buNone/>
            </a:pPr>
            <a:r>
              <a:rPr lang="en-US" dirty="0">
                <a:solidFill>
                  <a:srgbClr val="C00000"/>
                </a:solidFill>
              </a:rPr>
              <a:t>Possible ways to prevent this type of accident:</a:t>
            </a:r>
          </a:p>
          <a:p>
            <a:pPr marL="274320" indent="-274320">
              <a:lnSpc>
                <a:spcPct val="100000"/>
              </a:lnSpc>
              <a:spcBef>
                <a:spcPts val="600"/>
              </a:spcBef>
              <a:spcAft>
                <a:spcPts val="600"/>
              </a:spcAft>
            </a:pPr>
            <a:r>
              <a:rPr lang="en-US" dirty="0" smtClean="0"/>
              <a:t>Ensure </a:t>
            </a:r>
            <a:r>
              <a:rPr lang="en-US" dirty="0"/>
              <a:t>that workers do not place any part of their bodies into areas where they might become trapped when operating an overhead crane.</a:t>
            </a:r>
          </a:p>
          <a:p>
            <a:pPr marL="274320" indent="-274320">
              <a:lnSpc>
                <a:spcPct val="100000"/>
              </a:lnSpc>
              <a:spcBef>
                <a:spcPts val="600"/>
              </a:spcBef>
              <a:spcAft>
                <a:spcPts val="600"/>
              </a:spcAft>
            </a:pPr>
            <a:r>
              <a:rPr lang="en-US" dirty="0" smtClean="0"/>
              <a:t>Ensure </a:t>
            </a:r>
            <a:r>
              <a:rPr lang="en-US" dirty="0"/>
              <a:t>that the tools and equipment used are regularly inspected for defects and are replaced or repaired as needed.</a:t>
            </a:r>
          </a:p>
          <a:p>
            <a:pPr marL="274320" indent="-274320">
              <a:lnSpc>
                <a:spcPct val="100000"/>
              </a:lnSpc>
              <a:spcBef>
                <a:spcPts val="600"/>
              </a:spcBef>
              <a:spcAft>
                <a:spcPts val="600"/>
              </a:spcAft>
            </a:pPr>
            <a:r>
              <a:rPr lang="en-US" dirty="0" smtClean="0"/>
              <a:t>Ensure </a:t>
            </a:r>
            <a:r>
              <a:rPr lang="en-US" dirty="0"/>
              <a:t>that workers who use cranes are trained in rigging procedures.</a:t>
            </a:r>
          </a:p>
          <a:p>
            <a:pPr marL="274320" indent="-274320">
              <a:lnSpc>
                <a:spcPct val="100000"/>
              </a:lnSpc>
              <a:spcBef>
                <a:spcPts val="600"/>
              </a:spcBef>
              <a:spcAft>
                <a:spcPts val="600"/>
              </a:spcAft>
            </a:pPr>
            <a:r>
              <a:rPr lang="en-US" dirty="0" smtClean="0"/>
              <a:t>Perform </a:t>
            </a:r>
            <a:r>
              <a:rPr lang="en-US" dirty="0"/>
              <a:t>daily inspection of cranes using safety checklists to ensure that all equipment is working properly.</a:t>
            </a:r>
          </a:p>
          <a:p>
            <a:pPr marL="274320" indent="-274320">
              <a:lnSpc>
                <a:spcPct val="100000"/>
              </a:lnSpc>
              <a:spcBef>
                <a:spcPts val="600"/>
              </a:spcBef>
              <a:spcAft>
                <a:spcPts val="600"/>
              </a:spcAft>
            </a:pPr>
            <a:r>
              <a:rPr lang="en-US" dirty="0" smtClean="0"/>
              <a:t>Ensure </a:t>
            </a:r>
            <a:r>
              <a:rPr lang="en-US" dirty="0"/>
              <a:t>that the hook has a working safety latch, and if not, is </a:t>
            </a:r>
            <a:r>
              <a:rPr lang="en-US" dirty="0" err="1"/>
              <a:t>moused</a:t>
            </a: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t>OSHA Office of Training &amp; Education</a:t>
            </a:r>
            <a:endParaRPr lang="en-US"/>
          </a:p>
        </p:txBody>
      </p:sp>
      <p:sp>
        <p:nvSpPr>
          <p:cNvPr id="5" name="Slide Number Placeholder 4"/>
          <p:cNvSpPr>
            <a:spLocks noGrp="1"/>
          </p:cNvSpPr>
          <p:nvPr>
            <p:ph type="sldNum" sz="quarter" idx="12"/>
          </p:nvPr>
        </p:nvSpPr>
        <p:spPr/>
        <p:txBody>
          <a:bodyPr/>
          <a:lstStyle/>
          <a:p>
            <a:pPr>
              <a:defRPr/>
            </a:pPr>
            <a:fld id="{AB83F0D4-16AB-45C4-82B5-02B1C47DC0D9}" type="slidenum">
              <a:rPr lang="en-US" smtClean="0"/>
              <a:pPr>
                <a:defRPr/>
              </a:pPr>
              <a:t>9</a:t>
            </a:fld>
            <a:endParaRPr lang="en-US" dirty="0"/>
          </a:p>
        </p:txBody>
      </p:sp>
      <p:sp>
        <p:nvSpPr>
          <p:cNvPr id="7" name="Title 1"/>
          <p:cNvSpPr txBox="1">
            <a:spLocks/>
          </p:cNvSpPr>
          <p:nvPr/>
        </p:nvSpPr>
        <p:spPr>
          <a:xfrm>
            <a:off x="552450" y="381000"/>
            <a:ext cx="8058150" cy="1089529"/>
          </a:xfrm>
          <a:prstGeom prst="rect">
            <a:avLst/>
          </a:prstGeom>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sz="3600" dirty="0" smtClean="0">
                <a:latin typeface="+mn-lt"/>
              </a:rPr>
              <a:t>Crane Operator Crushed Between </a:t>
            </a:r>
            <a:br>
              <a:rPr lang="en-US" sz="3600" dirty="0" smtClean="0">
                <a:latin typeface="+mn-lt"/>
              </a:rPr>
            </a:br>
            <a:r>
              <a:rPr lang="en-US" sz="3600" dirty="0" smtClean="0">
                <a:latin typeface="+mn-lt"/>
              </a:rPr>
              <a:t>Two Steel Frames When Rigging Failed</a:t>
            </a:r>
            <a:endParaRPr lang="en-US" sz="3600" dirty="0">
              <a:latin typeface="+mn-lt"/>
            </a:endParaRPr>
          </a:p>
        </p:txBody>
      </p:sp>
    </p:spTree>
    <p:extLst>
      <p:ext uri="{BB962C8B-B14F-4D97-AF65-F5344CB8AC3E}">
        <p14:creationId xmlns:p14="http://schemas.microsoft.com/office/powerpoint/2010/main" val="167790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AST 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AST Theme1</Template>
  <TotalTime>361</TotalTime>
  <Words>2222</Words>
  <Application>Microsoft Office PowerPoint</Application>
  <PresentationFormat>On-screen Show (4:3)</PresentationFormat>
  <Paragraphs>230</Paragraphs>
  <Slides>34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Cambria</vt:lpstr>
      <vt:lpstr>Times New Roman</vt:lpstr>
      <vt:lpstr>AST Theme1</vt:lpstr>
      <vt:lpstr>Rigging Basics</vt:lpstr>
      <vt:lpstr>Learning Objectives</vt:lpstr>
      <vt:lpstr>Common Rigging Hazards</vt:lpstr>
      <vt:lpstr>PowerPoint Presentation</vt:lpstr>
      <vt:lpstr>PowerPoint Presentation</vt:lpstr>
      <vt:lpstr>PowerPoint Presentation</vt:lpstr>
      <vt:lpstr>Rigging Failure Examples</vt:lpstr>
      <vt:lpstr>Crane Operator Crushed Between  Two Steel Frames When Rigging Failed</vt:lpstr>
      <vt:lpstr>PowerPoint Presentation</vt:lpstr>
      <vt:lpstr>Worker Killed When Struck by  Falling Exhaust Stack</vt:lpstr>
      <vt:lpstr>Worker Killed When Struck by  Falling Exhaust Stack</vt:lpstr>
      <vt:lpstr>PowerPoint Presentation</vt:lpstr>
      <vt:lpstr>PowerPoint Presentation</vt:lpstr>
      <vt:lpstr>OSHA Competent Person vs. Qualified Person</vt:lpstr>
      <vt:lpstr>General Requirements</vt:lpstr>
      <vt:lpstr>Material Handling Rigging Equipment</vt:lpstr>
      <vt:lpstr>PowerPoint Presentation</vt:lpstr>
      <vt:lpstr>Alloy Steel Chain</vt:lpstr>
      <vt:lpstr>Wire Rope Slings </vt:lpstr>
      <vt:lpstr>Synthetic Webbing Sling</vt:lpstr>
      <vt:lpstr>PowerPoint Presentation</vt:lpstr>
      <vt:lpstr>Selecting the Right Hitch for Your Sling and Lift</vt:lpstr>
      <vt:lpstr>PowerPoint Presentation</vt:lpstr>
      <vt:lpstr>PowerPoint Presentation</vt:lpstr>
      <vt:lpstr>PowerPoint Presentation</vt:lpstr>
      <vt:lpstr>Qualified Rigger</vt:lpstr>
      <vt:lpstr>Am I a Qualified Rigger?</vt:lpstr>
      <vt:lpstr>PowerPoint Presentation</vt:lpstr>
      <vt:lpstr>Certified/Qualified Operator vs. Rigger</vt:lpstr>
      <vt:lpstr>Working Under Loads</vt:lpstr>
      <vt:lpstr>Communication is Key</vt:lpstr>
      <vt:lpstr>Hand Signals</vt:lpstr>
      <vt:lpstr>Standard and Alternative Signals</vt:lpstr>
      <vt:lpstr>Review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RIGGING BASICS</dc:title>
  <dc:creator>Lisa Boone</dc:creator>
  <cp:lastModifiedBy>Tankersley, Tanner L</cp:lastModifiedBy>
  <cp:revision>30</cp:revision>
  <dcterms:created xsi:type="dcterms:W3CDTF">2015-04-24T21:17:14Z</dcterms:created>
  <dcterms:modified xsi:type="dcterms:W3CDTF">2015-06-19T22:50:40Z</dcterms:modified>
</cp:coreProperties>
</file>