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76"/>
  </p:notesMasterIdLst>
  <p:handoutMasterIdLst>
    <p:handoutMasterId r:id="rId77"/>
  </p:handoutMasterIdLst>
  <p:sldIdLst>
    <p:sldId id="257" r:id="rId2"/>
    <p:sldId id="330" r:id="rId3"/>
    <p:sldId id="258" r:id="rId4"/>
    <p:sldId id="334" r:id="rId5"/>
    <p:sldId id="331" r:id="rId6"/>
    <p:sldId id="259" r:id="rId7"/>
    <p:sldId id="260" r:id="rId8"/>
    <p:sldId id="261" r:id="rId9"/>
    <p:sldId id="262" r:id="rId10"/>
    <p:sldId id="263" r:id="rId11"/>
    <p:sldId id="264" r:id="rId12"/>
    <p:sldId id="265" r:id="rId13"/>
    <p:sldId id="267" r:id="rId14"/>
    <p:sldId id="268" r:id="rId15"/>
    <p:sldId id="335" r:id="rId16"/>
    <p:sldId id="269"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307" r:id="rId38"/>
    <p:sldId id="294" r:id="rId39"/>
    <p:sldId id="295" r:id="rId40"/>
    <p:sldId id="296" r:id="rId41"/>
    <p:sldId id="297" r:id="rId42"/>
    <p:sldId id="298" r:id="rId43"/>
    <p:sldId id="299" r:id="rId44"/>
    <p:sldId id="300" r:id="rId45"/>
    <p:sldId id="301" r:id="rId46"/>
    <p:sldId id="302" r:id="rId47"/>
    <p:sldId id="303" r:id="rId48"/>
    <p:sldId id="304" r:id="rId49"/>
    <p:sldId id="308" r:id="rId50"/>
    <p:sldId id="305" r:id="rId51"/>
    <p:sldId id="306" r:id="rId52"/>
    <p:sldId id="319" r:id="rId53"/>
    <p:sldId id="309" r:id="rId54"/>
    <p:sldId id="310" r:id="rId55"/>
    <p:sldId id="311" r:id="rId56"/>
    <p:sldId id="312" r:id="rId57"/>
    <p:sldId id="313" r:id="rId58"/>
    <p:sldId id="314" r:id="rId59"/>
    <p:sldId id="315" r:id="rId60"/>
    <p:sldId id="316" r:id="rId61"/>
    <p:sldId id="317" r:id="rId62"/>
    <p:sldId id="321" r:id="rId63"/>
    <p:sldId id="320" r:id="rId64"/>
    <p:sldId id="318" r:id="rId65"/>
    <p:sldId id="322" r:id="rId66"/>
    <p:sldId id="323" r:id="rId67"/>
    <p:sldId id="324" r:id="rId68"/>
    <p:sldId id="325" r:id="rId69"/>
    <p:sldId id="326" r:id="rId70"/>
    <p:sldId id="327" r:id="rId71"/>
    <p:sldId id="328" r:id="rId72"/>
    <p:sldId id="332" r:id="rId73"/>
    <p:sldId id="333" r:id="rId74"/>
    <p:sldId id="329" r:id="rId75"/>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3" d="100"/>
          <a:sy n="93" d="100"/>
        </p:scale>
        <p:origin x="-3012" y="-12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3779838" y="8656638"/>
            <a:ext cx="3013075" cy="461962"/>
          </a:xfrm>
          <a:prstGeom prst="rect">
            <a:avLst/>
          </a:prstGeom>
        </p:spPr>
        <p:txBody>
          <a:bodyPr vert="horz" lIns="92492" tIns="46246" rIns="92492" bIns="46246" rtlCol="0" anchor="b"/>
          <a:lstStyle>
            <a:lvl1pPr algn="r" eaLnBrk="1" hangingPunct="1">
              <a:defRPr sz="1200">
                <a:latin typeface="Times New Roman" pitchFamily="18" charset="0"/>
                <a:cs typeface="Times New Roman" pitchFamily="18" charset="0"/>
              </a:defRPr>
            </a:lvl1pPr>
          </a:lstStyle>
          <a:p>
            <a:pPr>
              <a:defRPr/>
            </a:pPr>
            <a:r>
              <a:rPr lang="en-US"/>
              <a:t>Confined Space</a:t>
            </a:r>
          </a:p>
        </p:txBody>
      </p:sp>
    </p:spTree>
    <p:extLst>
      <p:ext uri="{BB962C8B-B14F-4D97-AF65-F5344CB8AC3E}">
        <p14:creationId xmlns:p14="http://schemas.microsoft.com/office/powerpoint/2010/main" val="3610825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eaLnBrk="1" fontAlgn="auto" hangingPunct="1">
              <a:spcBef>
                <a:spcPts val="0"/>
              </a:spcBef>
              <a:spcAft>
                <a:spcPts val="0"/>
              </a:spcAft>
              <a:defRPr sz="1200">
                <a:latin typeface="+mn-lt"/>
                <a:cs typeface="+mn-cs"/>
              </a:defRPr>
            </a:lvl1pPr>
          </a:lstStyle>
          <a:p>
            <a:pPr>
              <a:defRPr/>
            </a:pPr>
            <a:fld id="{A33F2C4D-31C8-4644-918A-92777CC26074}" type="datetimeFigureOut">
              <a:rPr lang="en-US"/>
              <a:pPr>
                <a:defRPr/>
              </a:pPr>
              <a:t>6/19/2015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9CFABEB-A978-4279-A980-35971CA50D7F}" type="slidenum">
              <a:rPr lang="en-US" altLang="en-US"/>
              <a:pPr>
                <a:defRPr/>
              </a:pPr>
              <a:t>‹#›</a:t>
            </a:fld>
            <a:endParaRPr lang="en-US" altLang="en-US"/>
          </a:p>
        </p:txBody>
      </p:sp>
    </p:spTree>
    <p:extLst>
      <p:ext uri="{BB962C8B-B14F-4D97-AF65-F5344CB8AC3E}">
        <p14:creationId xmlns:p14="http://schemas.microsoft.com/office/powerpoint/2010/main" val="3281082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D7B8F6-D58A-4352-8960-0EAD1C6DC970}" type="slidenum">
              <a:rPr lang="en-US" altLang="en-US"/>
              <a:pPr>
                <a:spcBef>
                  <a:spcPct val="0"/>
                </a:spcBef>
              </a:pPr>
              <a:t>1</a:t>
            </a:fld>
            <a:endParaRPr lang="en-US" altLang="en-US"/>
          </a:p>
        </p:txBody>
      </p:sp>
      <p:sp>
        <p:nvSpPr>
          <p:cNvPr id="512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1027"/>
          <p:cNvSpPr>
            <a:spLocks noGrp="1" noChangeArrowheads="1"/>
          </p:cNvSpPr>
          <p:nvPr>
            <p:ph type="body" idx="1"/>
          </p:nvPr>
        </p:nvSpPr>
        <p:spPr bwMode="auto">
          <a:xfrm>
            <a:off x="1081088" y="4314825"/>
            <a:ext cx="5097462"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70029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49A8FF-224C-4936-A269-B08428214A49}" type="slidenum">
              <a:rPr lang="en-US" altLang="en-US"/>
              <a:pPr>
                <a:spcBef>
                  <a:spcPct val="0"/>
                </a:spcBef>
              </a:pPr>
              <a:t>2</a:t>
            </a:fld>
            <a:endParaRPr lang="en-US" altLang="en-US"/>
          </a:p>
        </p:txBody>
      </p:sp>
      <p:sp>
        <p:nvSpPr>
          <p:cNvPr id="71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172" name="Rectangle 3"/>
          <p:cNvSpPr>
            <a:spLocks noGrp="1" noChangeArrowheads="1"/>
          </p:cNvSpPr>
          <p:nvPr>
            <p:ph type="body" idx="1"/>
          </p:nvPr>
        </p:nvSpPr>
        <p:spPr bwMode="auto">
          <a:xfrm>
            <a:off x="927100" y="4389438"/>
            <a:ext cx="5095875" cy="41560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z="1600" b="1" smtClean="0"/>
              <a:t>TRAINER SAYS: </a:t>
            </a:r>
          </a:p>
          <a:p>
            <a:pPr eaLnBrk="1" hangingPunct="1">
              <a:spcBef>
                <a:spcPct val="0"/>
              </a:spcBef>
            </a:pPr>
            <a:r>
              <a:rPr lang="en-US" altLang="en-US" sz="1600" smtClean="0"/>
              <a:t>The primary purpose for this training session is to make sure that you as a participant in this train the trainer class learn effective training and presentation techniques well enough to become an effective outreach trainer. </a:t>
            </a:r>
          </a:p>
          <a:p>
            <a:pPr eaLnBrk="1" hangingPunct="1">
              <a:spcBef>
                <a:spcPct val="0"/>
              </a:spcBef>
            </a:pPr>
            <a:r>
              <a:rPr lang="en-US" altLang="en-US" sz="1600" smtClean="0"/>
              <a:t>The objective is to show you some simple yet powerful presentation and training techniques. </a:t>
            </a:r>
          </a:p>
        </p:txBody>
      </p:sp>
    </p:spTree>
    <p:extLst>
      <p:ext uri="{BB962C8B-B14F-4D97-AF65-F5344CB8AC3E}">
        <p14:creationId xmlns:p14="http://schemas.microsoft.com/office/powerpoint/2010/main" val="3588087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D78D8C-5F39-4E81-8950-B414BCB8C972}" type="slidenum">
              <a:rPr lang="en-US" altLang="en-US"/>
              <a:pPr>
                <a:spcBef>
                  <a:spcPct val="0"/>
                </a:spcBef>
              </a:pPr>
              <a:t>37</a:t>
            </a:fld>
            <a:endParaRPr lang="en-US" altLang="en-US"/>
          </a:p>
        </p:txBody>
      </p:sp>
    </p:spTree>
    <p:extLst>
      <p:ext uri="{BB962C8B-B14F-4D97-AF65-F5344CB8AC3E}">
        <p14:creationId xmlns:p14="http://schemas.microsoft.com/office/powerpoint/2010/main" val="181319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4EAADA-E7B1-43B8-B4E6-57DF23B6B9DF}" type="slidenum">
              <a:rPr lang="en-US" altLang="en-US"/>
              <a:pPr>
                <a:spcBef>
                  <a:spcPct val="0"/>
                </a:spcBef>
              </a:pPr>
              <a:t>49</a:t>
            </a:fld>
            <a:endParaRPr lang="en-US" altLang="en-US"/>
          </a:p>
        </p:txBody>
      </p:sp>
    </p:spTree>
    <p:extLst>
      <p:ext uri="{BB962C8B-B14F-4D97-AF65-F5344CB8AC3E}">
        <p14:creationId xmlns:p14="http://schemas.microsoft.com/office/powerpoint/2010/main" val="4251738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A01FB3-7DE4-4348-96F9-213D6A3A76BD}" type="slidenum">
              <a:rPr lang="en-US" altLang="en-US"/>
              <a:pPr>
                <a:spcBef>
                  <a:spcPct val="0"/>
                </a:spcBef>
              </a:pPr>
              <a:t>52</a:t>
            </a:fld>
            <a:endParaRPr lang="en-US" altLang="en-US"/>
          </a:p>
        </p:txBody>
      </p:sp>
    </p:spTree>
    <p:extLst>
      <p:ext uri="{BB962C8B-B14F-4D97-AF65-F5344CB8AC3E}">
        <p14:creationId xmlns:p14="http://schemas.microsoft.com/office/powerpoint/2010/main" val="333376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B41B3C2-28DC-4EC9-B971-A59306CB18F2}" type="datetime1">
              <a:rPr lang="en-US"/>
              <a:pPr>
                <a:defRPr/>
              </a:pPr>
              <a:t>6/19/2015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3ECE00-C6B5-4542-9BD0-F4824E98B271}" type="slidenum">
              <a:rPr lang="en-US" altLang="en-US"/>
              <a:pPr>
                <a:defRPr/>
              </a:pPr>
              <a:t>‹#›</a:t>
            </a:fld>
            <a:endParaRPr lang="en-US" altLang="en-US"/>
          </a:p>
        </p:txBody>
      </p:sp>
    </p:spTree>
    <p:extLst>
      <p:ext uri="{BB962C8B-B14F-4D97-AF65-F5344CB8AC3E}">
        <p14:creationId xmlns:p14="http://schemas.microsoft.com/office/powerpoint/2010/main" val="230251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62E3DA-5E6C-47B7-A3CA-9AA939BC25AC}" type="datetime1">
              <a:rPr lang="en-US"/>
              <a:pPr>
                <a:defRPr/>
              </a:pPr>
              <a:t>6/19/2015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BA7CC1-BAA0-4A6D-8C30-CAAF92884997}" type="slidenum">
              <a:rPr lang="en-US" altLang="en-US"/>
              <a:pPr>
                <a:defRPr/>
              </a:pPr>
              <a:t>‹#›</a:t>
            </a:fld>
            <a:endParaRPr lang="en-US" altLang="en-US"/>
          </a:p>
        </p:txBody>
      </p:sp>
    </p:spTree>
    <p:extLst>
      <p:ext uri="{BB962C8B-B14F-4D97-AF65-F5344CB8AC3E}">
        <p14:creationId xmlns:p14="http://schemas.microsoft.com/office/powerpoint/2010/main" val="294496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155849-CCC1-4E6F-B9DE-E604C1B382D0}" type="datetime1">
              <a:rPr lang="en-US"/>
              <a:pPr>
                <a:defRPr/>
              </a:pPr>
              <a:t>6/19/2015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AFEE00-48A7-43CF-9C1B-DC4964FDDBCF}" type="slidenum">
              <a:rPr lang="en-US" altLang="en-US"/>
              <a:pPr>
                <a:defRPr/>
              </a:pPr>
              <a:t>‹#›</a:t>
            </a:fld>
            <a:endParaRPr lang="en-US" altLang="en-US"/>
          </a:p>
        </p:txBody>
      </p:sp>
    </p:spTree>
    <p:extLst>
      <p:ext uri="{BB962C8B-B14F-4D97-AF65-F5344CB8AC3E}">
        <p14:creationId xmlns:p14="http://schemas.microsoft.com/office/powerpoint/2010/main" val="166296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285E61-DFA1-4A33-8FB3-A0168394E8C0}" type="datetime1">
              <a:rPr lang="en-US"/>
              <a:pPr>
                <a:defRPr/>
              </a:pPr>
              <a:t>6/19/2015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B69EF6-4C75-4533-B3BF-8F641472F54D}" type="slidenum">
              <a:rPr lang="en-US" altLang="en-US"/>
              <a:pPr>
                <a:defRPr/>
              </a:pPr>
              <a:t>‹#›</a:t>
            </a:fld>
            <a:endParaRPr lang="en-US" altLang="en-US"/>
          </a:p>
        </p:txBody>
      </p:sp>
    </p:spTree>
    <p:extLst>
      <p:ext uri="{BB962C8B-B14F-4D97-AF65-F5344CB8AC3E}">
        <p14:creationId xmlns:p14="http://schemas.microsoft.com/office/powerpoint/2010/main" val="41448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BA6945-C6A9-4ADF-BD89-2742918AD98B}" type="datetime1">
              <a:rPr lang="en-US"/>
              <a:pPr>
                <a:defRPr/>
              </a:pPr>
              <a:t>6/19/2015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2E5F33-8720-4D06-B852-B97D463B7140}" type="slidenum">
              <a:rPr lang="en-US" altLang="en-US"/>
              <a:pPr>
                <a:defRPr/>
              </a:pPr>
              <a:t>‹#›</a:t>
            </a:fld>
            <a:endParaRPr lang="en-US" altLang="en-US"/>
          </a:p>
        </p:txBody>
      </p:sp>
    </p:spTree>
    <p:extLst>
      <p:ext uri="{BB962C8B-B14F-4D97-AF65-F5344CB8AC3E}">
        <p14:creationId xmlns:p14="http://schemas.microsoft.com/office/powerpoint/2010/main" val="383655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DB6C86-235F-4A3F-8670-2546A3D02DE2}" type="datetime1">
              <a:rPr lang="en-US"/>
              <a:pPr>
                <a:defRPr/>
              </a:pPr>
              <a:t>6/19/2015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3580FC-CF4A-4E52-8DD6-553DFA294C9F}" type="slidenum">
              <a:rPr lang="en-US" altLang="en-US"/>
              <a:pPr>
                <a:defRPr/>
              </a:pPr>
              <a:t>‹#›</a:t>
            </a:fld>
            <a:endParaRPr lang="en-US" altLang="en-US"/>
          </a:p>
        </p:txBody>
      </p:sp>
    </p:spTree>
    <p:extLst>
      <p:ext uri="{BB962C8B-B14F-4D97-AF65-F5344CB8AC3E}">
        <p14:creationId xmlns:p14="http://schemas.microsoft.com/office/powerpoint/2010/main" val="135010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A30809-4756-4452-9BAC-AB19FC04E501}" type="datetime1">
              <a:rPr lang="en-US"/>
              <a:pPr>
                <a:defRPr/>
              </a:pPr>
              <a:t>6/19/2015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DB2524-D5DE-4078-B914-BC96ED661CCD}" type="slidenum">
              <a:rPr lang="en-US" altLang="en-US"/>
              <a:pPr>
                <a:defRPr/>
              </a:pPr>
              <a:t>‹#›</a:t>
            </a:fld>
            <a:endParaRPr lang="en-US" altLang="en-US"/>
          </a:p>
        </p:txBody>
      </p:sp>
    </p:spTree>
    <p:extLst>
      <p:ext uri="{BB962C8B-B14F-4D97-AF65-F5344CB8AC3E}">
        <p14:creationId xmlns:p14="http://schemas.microsoft.com/office/powerpoint/2010/main" val="99193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574A97-7419-492D-9631-767B8ECA6ED6}" type="datetime1">
              <a:rPr lang="en-US"/>
              <a:pPr>
                <a:defRPr/>
              </a:pPr>
              <a:t>6/19/2015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C29067-B25E-41C1-8AEF-3D1E97447754}" type="slidenum">
              <a:rPr lang="en-US" altLang="en-US"/>
              <a:pPr>
                <a:defRPr/>
              </a:pPr>
              <a:t>‹#›</a:t>
            </a:fld>
            <a:endParaRPr lang="en-US" altLang="en-US"/>
          </a:p>
        </p:txBody>
      </p:sp>
    </p:spTree>
    <p:extLst>
      <p:ext uri="{BB962C8B-B14F-4D97-AF65-F5344CB8AC3E}">
        <p14:creationId xmlns:p14="http://schemas.microsoft.com/office/powerpoint/2010/main" val="1975949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F29D0A-5F94-4F37-81E1-3B5009ED6A68}" type="datetime1">
              <a:rPr lang="en-US"/>
              <a:pPr>
                <a:defRPr/>
              </a:pPr>
              <a:t>6/19/2015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ACD26B-65E3-4014-921F-E8B39DF72FA3}" type="slidenum">
              <a:rPr lang="en-US" altLang="en-US"/>
              <a:pPr>
                <a:defRPr/>
              </a:pPr>
              <a:t>‹#›</a:t>
            </a:fld>
            <a:endParaRPr lang="en-US" altLang="en-US"/>
          </a:p>
        </p:txBody>
      </p:sp>
    </p:spTree>
    <p:extLst>
      <p:ext uri="{BB962C8B-B14F-4D97-AF65-F5344CB8AC3E}">
        <p14:creationId xmlns:p14="http://schemas.microsoft.com/office/powerpoint/2010/main" val="200430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8665E0-717A-4643-AC7E-C69E1F2044D6}" type="datetime1">
              <a:rPr lang="en-US"/>
              <a:pPr>
                <a:defRPr/>
              </a:pPr>
              <a:t>6/19/2015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623980-95AC-45EB-A586-D7A6236B3EBC}" type="slidenum">
              <a:rPr lang="en-US" altLang="en-US"/>
              <a:pPr>
                <a:defRPr/>
              </a:pPr>
              <a:t>‹#›</a:t>
            </a:fld>
            <a:endParaRPr lang="en-US" altLang="en-US"/>
          </a:p>
        </p:txBody>
      </p:sp>
    </p:spTree>
    <p:extLst>
      <p:ext uri="{BB962C8B-B14F-4D97-AF65-F5344CB8AC3E}">
        <p14:creationId xmlns:p14="http://schemas.microsoft.com/office/powerpoint/2010/main" val="25875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B9E788-21F5-4525-BC47-C4F36B9193DB}" type="datetime1">
              <a:rPr lang="en-US"/>
              <a:pPr>
                <a:defRPr/>
              </a:pPr>
              <a:t>6/19/2015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CFFA57-0DEB-4A1A-A768-3858BA35B00B}" type="slidenum">
              <a:rPr lang="en-US" altLang="en-US"/>
              <a:pPr>
                <a:defRPr/>
              </a:pPr>
              <a:t>‹#›</a:t>
            </a:fld>
            <a:endParaRPr lang="en-US" altLang="en-US"/>
          </a:p>
        </p:txBody>
      </p:sp>
    </p:spTree>
    <p:extLst>
      <p:ext uri="{BB962C8B-B14F-4D97-AF65-F5344CB8AC3E}">
        <p14:creationId xmlns:p14="http://schemas.microsoft.com/office/powerpoint/2010/main" val="156684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charset="0"/>
                <a:cs typeface="Arial" charset="0"/>
              </a:defRPr>
            </a:lvl1pPr>
          </a:lstStyle>
          <a:p>
            <a:pPr>
              <a:defRPr/>
            </a:pPr>
            <a:fld id="{46DC6B41-A3A7-46A8-97CD-D7A7FD83CD8F}" type="datetime1">
              <a:rPr lang="en-US"/>
              <a:pPr>
                <a:defRPr/>
              </a:pPr>
              <a:t>6/19/2015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5A65478C-0B7A-4F4D-A403-FF7C2EC84D67}" type="slidenum">
              <a:rPr lang="en-US" altLang="en-US"/>
              <a:pPr>
                <a:defRPr/>
              </a:pPr>
              <a:t>‹#›</a:t>
            </a:fld>
            <a:endParaRPr lang="en-US" altLang="en-US"/>
          </a:p>
        </p:txBody>
      </p:sp>
      <p:pic>
        <p:nvPicPr>
          <p:cNvPr id="1031"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77788"/>
            <a:ext cx="9144000"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77788"/>
            <a:ext cx="9144000" cy="6935788"/>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447C"/>
              </a:solidFill>
            </a:endParaRPr>
          </a:p>
        </p:txBody>
      </p:sp>
      <p:sp>
        <p:nvSpPr>
          <p:cNvPr id="9" name="Slide Number Placeholder 3"/>
          <p:cNvSpPr txBox="1">
            <a:spLocks/>
          </p:cNvSpPr>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B127AC1D-326E-45DA-A0F5-7F42D39F501C}" type="slidenum">
              <a:rPr lang="en-US" altLang="en-US" sz="1000" smtClean="0">
                <a:solidFill>
                  <a:srgbClr val="FFFFFF"/>
                </a:solidFill>
                <a:latin typeface="Times New Roman" panose="02020603050405020304" pitchFamily="18" charset="0"/>
              </a:rPr>
              <a:pPr>
                <a:defRPr/>
              </a:pPr>
              <a:t>‹#›</a:t>
            </a:fld>
            <a:endParaRPr lang="en-US" altLang="en-US" sz="1000" smtClean="0">
              <a:solidFill>
                <a:srgbClr val="FFFFFF"/>
              </a:solidFill>
              <a:latin typeface="Times New Roman" panose="02020603050405020304" pitchFamily="18" charset="0"/>
            </a:endParaRPr>
          </a:p>
        </p:txBody>
      </p:sp>
      <p:pic>
        <p:nvPicPr>
          <p:cNvPr id="1034" name="Picture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5257800"/>
            <a:ext cx="96012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2400" y="512763"/>
            <a:ext cx="7261225" cy="554037"/>
          </a:xfrm>
          <a:prstGeom prst="rect">
            <a:avLst/>
          </a:prstGeom>
          <a:noFill/>
        </p:spPr>
        <p:txBody>
          <a:bodyPr>
            <a:spAutoFit/>
          </a:bodyPr>
          <a:lstStyle/>
          <a:p>
            <a:pPr>
              <a:defRPr/>
            </a:pPr>
            <a:endParaRPr lang="en-US" sz="3000" b="1" dirty="0">
              <a:solidFill>
                <a:srgbClr val="00447C"/>
              </a:solidFill>
              <a:effectLst>
                <a:outerShdw blurRad="50800" dist="38100" dir="2700000" algn="tl" rotWithShape="0">
                  <a:prstClr val="black">
                    <a:alpha val="40000"/>
                  </a:prstClr>
                </a:outerShdw>
              </a:effectLst>
              <a:latin typeface="Cambria" panose="02040503050406030204" pitchFamily="18" charset="0"/>
            </a:endParaRPr>
          </a:p>
        </p:txBody>
      </p:sp>
      <p:pic>
        <p:nvPicPr>
          <p:cNvPr id="1036" name="Picture 1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38113" y="6005513"/>
            <a:ext cx="8874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iming>
    <p:tnLst>
      <p:par>
        <p:cTn id="1" dur="indefinite" restart="never" nodeType="tmRoot"/>
      </p:par>
    </p:tnLst>
  </p:timing>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7"/>
          <p:cNvSpPr>
            <a:spLocks noGrp="1" noChangeArrowheads="1"/>
          </p:cNvSpPr>
          <p:nvPr>
            <p:ph type="ctrTitle"/>
          </p:nvPr>
        </p:nvSpPr>
        <p:spPr>
          <a:xfrm>
            <a:off x="685800" y="898469"/>
            <a:ext cx="7772400" cy="701731"/>
          </a:xfrm>
        </p:spPr>
        <p:txBody>
          <a:bodyPr>
            <a:spAutoFit/>
          </a:bodyPr>
          <a:lstStyle/>
          <a:p>
            <a:pPr eaLnBrk="1" hangingPunct="1"/>
            <a:r>
              <a:rPr lang="en-US" altLang="en-US" sz="4400" b="1" dirty="0" smtClean="0">
                <a:latin typeface="Calibri" panose="020F0502020204030204" pitchFamily="34" charset="0"/>
              </a:rPr>
              <a:t>Confined Space Safety</a:t>
            </a:r>
          </a:p>
        </p:txBody>
      </p:sp>
      <p:pic>
        <p:nvPicPr>
          <p:cNvPr id="4099" name="Picture 1030" descr="Image of man craw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2438400"/>
            <a:ext cx="4956175" cy="17510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304800"/>
            <a:ext cx="6248400" cy="1143000"/>
          </a:xfrm>
        </p:spPr>
        <p:txBody>
          <a:bodyPr/>
          <a:lstStyle/>
          <a:p>
            <a:pPr algn="ctr" eaLnBrk="1" hangingPunct="1"/>
            <a:r>
              <a:rPr lang="en-US" altLang="en-US" sz="4400" smtClean="0">
                <a:latin typeface="Calibri" panose="020F0502020204030204" pitchFamily="34" charset="0"/>
              </a:rPr>
              <a:t>Confined Spaces and Permit Spaces</a:t>
            </a:r>
          </a:p>
        </p:txBody>
      </p:sp>
      <p:sp>
        <p:nvSpPr>
          <p:cNvPr id="6" name="Rectangle 3"/>
          <p:cNvSpPr>
            <a:spLocks noGrp="1" noChangeArrowheads="1"/>
          </p:cNvSpPr>
          <p:nvPr>
            <p:ph idx="1"/>
          </p:nvPr>
        </p:nvSpPr>
        <p:spPr>
          <a:xfrm>
            <a:off x="914400" y="1828800"/>
            <a:ext cx="4995863" cy="2762250"/>
          </a:xfrm>
        </p:spPr>
        <p:txBody>
          <a:bodyPr rtlCol="0">
            <a:noAutofit/>
          </a:bodyPr>
          <a:lstStyle/>
          <a:p>
            <a:pPr marL="365760" indent="-256032" eaLnBrk="1" fontAlgn="auto" hangingPunct="1">
              <a:lnSpc>
                <a:spcPct val="80000"/>
              </a:lnSpc>
              <a:spcAft>
                <a:spcPts val="0"/>
              </a:spcAft>
              <a:buClr>
                <a:srgbClr val="002060"/>
              </a:buClr>
              <a:buSzPct val="100000"/>
              <a:buFont typeface="Wingdings 3"/>
              <a:buNone/>
              <a:defRPr/>
            </a:pPr>
            <a:r>
              <a:rPr lang="en-US" sz="2400" dirty="0" smtClean="0"/>
              <a:t>Confined Space Characteristics:</a:t>
            </a:r>
          </a:p>
          <a:p>
            <a:pPr marL="365760" indent="-256032" eaLnBrk="1" fontAlgn="auto" hangingPunct="1">
              <a:lnSpc>
                <a:spcPct val="80000"/>
              </a:lnSpc>
              <a:spcAft>
                <a:spcPts val="0"/>
              </a:spcAft>
              <a:buClr>
                <a:srgbClr val="002060"/>
              </a:buClr>
              <a:buSzPct val="100000"/>
              <a:buFont typeface="Wingdings 3"/>
              <a:buNone/>
              <a:defRPr/>
            </a:pPr>
            <a:endParaRPr lang="en-US" sz="2400" dirty="0" smtClean="0"/>
          </a:p>
          <a:p>
            <a:pPr marL="463550" indent="-354013" eaLnBrk="1" fontAlgn="auto" hangingPunct="1">
              <a:lnSpc>
                <a:spcPct val="80000"/>
              </a:lnSpc>
              <a:spcAft>
                <a:spcPts val="0"/>
              </a:spcAft>
              <a:buClr>
                <a:srgbClr val="002060"/>
              </a:buClr>
              <a:buSzPct val="100000"/>
              <a:defRPr/>
            </a:pPr>
            <a:r>
              <a:rPr lang="en-US" sz="2400" dirty="0" smtClean="0"/>
              <a:t>Large enough to enter</a:t>
            </a:r>
          </a:p>
          <a:p>
            <a:pPr marL="463550" indent="-354013" eaLnBrk="1" fontAlgn="auto" hangingPunct="1">
              <a:lnSpc>
                <a:spcPct val="80000"/>
              </a:lnSpc>
              <a:spcAft>
                <a:spcPts val="0"/>
              </a:spcAft>
              <a:buClr>
                <a:srgbClr val="002060"/>
              </a:buClr>
              <a:buSzPct val="100000"/>
              <a:defRPr/>
            </a:pPr>
            <a:endParaRPr lang="en-US" sz="2400" dirty="0" smtClean="0"/>
          </a:p>
          <a:p>
            <a:pPr marL="463550" indent="-354013" eaLnBrk="1" fontAlgn="auto" hangingPunct="1">
              <a:lnSpc>
                <a:spcPct val="80000"/>
              </a:lnSpc>
              <a:spcAft>
                <a:spcPts val="0"/>
              </a:spcAft>
              <a:buClr>
                <a:srgbClr val="002060"/>
              </a:buClr>
              <a:buSzPct val="100000"/>
              <a:defRPr/>
            </a:pPr>
            <a:r>
              <a:rPr lang="en-US" sz="2400" dirty="0" smtClean="0"/>
              <a:t>Limited entry &amp; exit openings</a:t>
            </a:r>
          </a:p>
          <a:p>
            <a:pPr marL="463550" indent="-354013" eaLnBrk="1" fontAlgn="auto" hangingPunct="1">
              <a:lnSpc>
                <a:spcPct val="80000"/>
              </a:lnSpc>
              <a:spcAft>
                <a:spcPts val="0"/>
              </a:spcAft>
              <a:buClr>
                <a:srgbClr val="002060"/>
              </a:buClr>
              <a:buSzPct val="100000"/>
              <a:defRPr/>
            </a:pPr>
            <a:endParaRPr lang="en-US" sz="2400" dirty="0" smtClean="0"/>
          </a:p>
          <a:p>
            <a:pPr marL="463550" indent="-354013" eaLnBrk="1" fontAlgn="auto" hangingPunct="1">
              <a:lnSpc>
                <a:spcPct val="80000"/>
              </a:lnSpc>
              <a:spcAft>
                <a:spcPts val="0"/>
              </a:spcAft>
              <a:buClr>
                <a:srgbClr val="002060"/>
              </a:buClr>
              <a:buSzPct val="100000"/>
              <a:defRPr/>
            </a:pPr>
            <a:r>
              <a:rPr lang="en-US" sz="2400" dirty="0" smtClean="0"/>
              <a:t>Not designed for continuous occupancy</a:t>
            </a:r>
          </a:p>
        </p:txBody>
      </p:sp>
      <p:pic>
        <p:nvPicPr>
          <p:cNvPr id="15364" name="Picture 12" descr="Cs5 custom"/>
          <p:cNvPicPr>
            <a:picLocks noChangeAspect="1" noChangeArrowheads="1"/>
          </p:cNvPicPr>
          <p:nvPr/>
        </p:nvPicPr>
        <p:blipFill>
          <a:blip r:embed="rId2">
            <a:extLst>
              <a:ext uri="{28A0092B-C50C-407E-A947-70E740481C1C}">
                <a14:useLocalDpi xmlns:a14="http://schemas.microsoft.com/office/drawing/2010/main" val="0"/>
              </a:ext>
            </a:extLst>
          </a:blip>
          <a:srcRect l="7857" t="21875" r="7500" b="19952"/>
          <a:stretch>
            <a:fillRect/>
          </a:stretch>
        </p:blipFill>
        <p:spPr bwMode="auto">
          <a:xfrm>
            <a:off x="6019800" y="1752600"/>
            <a:ext cx="2605088" cy="29924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1600" y="304800"/>
            <a:ext cx="6400800" cy="1143000"/>
          </a:xfrm>
        </p:spPr>
        <p:txBody>
          <a:bodyPr/>
          <a:lstStyle/>
          <a:p>
            <a:pPr algn="ctr" eaLnBrk="1" hangingPunct="1"/>
            <a:r>
              <a:rPr lang="en-US" altLang="en-US" sz="4400" smtClean="0">
                <a:latin typeface="Calibri" panose="020F0502020204030204" pitchFamily="34" charset="0"/>
              </a:rPr>
              <a:t>A Permit-Required Confined Space is . . . </a:t>
            </a:r>
          </a:p>
        </p:txBody>
      </p:sp>
      <p:sp>
        <p:nvSpPr>
          <p:cNvPr id="6" name="Rectangle 3"/>
          <p:cNvSpPr>
            <a:spLocks noGrp="1" noChangeArrowheads="1"/>
          </p:cNvSpPr>
          <p:nvPr>
            <p:ph idx="1"/>
          </p:nvPr>
        </p:nvSpPr>
        <p:spPr>
          <a:xfrm>
            <a:off x="914400" y="1371600"/>
            <a:ext cx="5105400" cy="3962400"/>
          </a:xfrm>
        </p:spPr>
        <p:txBody>
          <a:bodyPr rtlCol="0">
            <a:normAutofit/>
          </a:bodyPr>
          <a:lstStyle/>
          <a:p>
            <a:pPr marL="0" indent="0" eaLnBrk="1" fontAlgn="auto" hangingPunct="1">
              <a:lnSpc>
                <a:spcPct val="130000"/>
              </a:lnSpc>
              <a:spcAft>
                <a:spcPts val="0"/>
              </a:spcAft>
              <a:buFontTx/>
              <a:buNone/>
              <a:defRPr/>
            </a:pPr>
            <a:r>
              <a:rPr lang="en-US" sz="2800" dirty="0" smtClean="0">
                <a:solidFill>
                  <a:srgbClr val="002060"/>
                </a:solidFill>
              </a:rPr>
              <a:t>A </a:t>
            </a:r>
            <a:r>
              <a:rPr lang="en-US" sz="2800" dirty="0" smtClean="0">
                <a:solidFill>
                  <a:srgbClr val="FF0000"/>
                </a:solidFill>
              </a:rPr>
              <a:t>confined space </a:t>
            </a:r>
            <a:r>
              <a:rPr lang="en-US" sz="2800" dirty="0" smtClean="0">
                <a:solidFill>
                  <a:srgbClr val="002060"/>
                </a:solidFill>
              </a:rPr>
              <a:t>with one or more of the following:</a:t>
            </a:r>
          </a:p>
          <a:p>
            <a:pPr marL="0" indent="0" eaLnBrk="1" fontAlgn="auto" hangingPunct="1">
              <a:lnSpc>
                <a:spcPct val="130000"/>
              </a:lnSpc>
              <a:spcAft>
                <a:spcPts val="0"/>
              </a:spcAft>
              <a:buFontTx/>
              <a:buNone/>
              <a:defRPr/>
            </a:pPr>
            <a:endParaRPr lang="en-US" sz="800" dirty="0" smtClean="0">
              <a:solidFill>
                <a:srgbClr val="002060"/>
              </a:solidFill>
            </a:endParaRPr>
          </a:p>
          <a:p>
            <a:pPr marL="231775" indent="-231775" eaLnBrk="1" fontAlgn="auto" hangingPunct="1">
              <a:lnSpc>
                <a:spcPct val="130000"/>
              </a:lnSpc>
              <a:spcAft>
                <a:spcPts val="0"/>
              </a:spcAft>
              <a:buSzPct val="100000"/>
              <a:tabLst>
                <a:tab pos="231775" algn="l"/>
              </a:tabLst>
              <a:defRPr/>
            </a:pPr>
            <a:r>
              <a:rPr lang="en-US" sz="2400" dirty="0" smtClean="0">
                <a:solidFill>
                  <a:srgbClr val="002060"/>
                </a:solidFill>
              </a:rPr>
              <a:t>Hazardous atmosphere (or potential)</a:t>
            </a:r>
          </a:p>
          <a:p>
            <a:pPr marL="231775" indent="-231775" eaLnBrk="1" fontAlgn="auto" hangingPunct="1">
              <a:lnSpc>
                <a:spcPct val="130000"/>
              </a:lnSpc>
              <a:spcAft>
                <a:spcPts val="0"/>
              </a:spcAft>
              <a:buSzPct val="100000"/>
              <a:defRPr/>
            </a:pPr>
            <a:r>
              <a:rPr lang="en-US" sz="2400" dirty="0" smtClean="0">
                <a:solidFill>
                  <a:srgbClr val="002060"/>
                </a:solidFill>
              </a:rPr>
              <a:t>Engulfment potential</a:t>
            </a:r>
          </a:p>
          <a:p>
            <a:pPr marL="231775" indent="-231775" eaLnBrk="1" fontAlgn="auto" hangingPunct="1">
              <a:lnSpc>
                <a:spcPct val="130000"/>
              </a:lnSpc>
              <a:spcAft>
                <a:spcPts val="0"/>
              </a:spcAft>
              <a:buSzPct val="100000"/>
              <a:defRPr/>
            </a:pPr>
            <a:r>
              <a:rPr lang="en-US" sz="2400" dirty="0" smtClean="0">
                <a:solidFill>
                  <a:srgbClr val="002060"/>
                </a:solidFill>
              </a:rPr>
              <a:t>Entrapment potential</a:t>
            </a:r>
          </a:p>
          <a:p>
            <a:pPr marL="231775" indent="-231775" eaLnBrk="1" fontAlgn="auto" hangingPunct="1">
              <a:lnSpc>
                <a:spcPct val="130000"/>
              </a:lnSpc>
              <a:spcAft>
                <a:spcPts val="0"/>
              </a:spcAft>
              <a:buSzPct val="100000"/>
              <a:defRPr/>
            </a:pPr>
            <a:r>
              <a:rPr lang="en-US" sz="2400" dirty="0" smtClean="0">
                <a:solidFill>
                  <a:srgbClr val="002060"/>
                </a:solidFill>
              </a:rPr>
              <a:t>Other serious safety/health hazard </a:t>
            </a:r>
          </a:p>
        </p:txBody>
      </p:sp>
      <p:pic>
        <p:nvPicPr>
          <p:cNvPr id="16388" name="Picture 5"/>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6172200" y="1524000"/>
            <a:ext cx="2668588" cy="38782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08050" y="228600"/>
            <a:ext cx="7327900" cy="1143000"/>
          </a:xfrm>
        </p:spPr>
        <p:txBody>
          <a:bodyPr lIns="92075" tIns="46038" rIns="92075" bIns="46038"/>
          <a:lstStyle/>
          <a:p>
            <a:pPr algn="ctr" eaLnBrk="1" hangingPunct="1"/>
            <a:r>
              <a:rPr lang="en-US" altLang="en-US" sz="4400" dirty="0" smtClean="0">
                <a:latin typeface="Calibri" panose="020F0502020204030204" pitchFamily="34" charset="0"/>
              </a:rPr>
              <a:t>Hazards of Permit Spaces</a:t>
            </a:r>
          </a:p>
        </p:txBody>
      </p:sp>
      <p:sp>
        <p:nvSpPr>
          <p:cNvPr id="5" name="Rectangle 3"/>
          <p:cNvSpPr>
            <a:spLocks noGrp="1" noChangeArrowheads="1"/>
          </p:cNvSpPr>
          <p:nvPr>
            <p:ph idx="1"/>
          </p:nvPr>
        </p:nvSpPr>
        <p:spPr>
          <a:xfrm>
            <a:off x="914400" y="1447801"/>
            <a:ext cx="5370513" cy="3657600"/>
          </a:xfrm>
        </p:spPr>
        <p:txBody>
          <a:bodyPr lIns="92075" tIns="46038" rIns="92075" bIns="46038" rtlCol="0">
            <a:normAutofit/>
          </a:bodyPr>
          <a:lstStyle/>
          <a:p>
            <a:pPr marL="0" indent="0" eaLnBrk="1" fontAlgn="auto" hangingPunct="1">
              <a:lnSpc>
                <a:spcPct val="120000"/>
              </a:lnSpc>
              <a:spcAft>
                <a:spcPts val="0"/>
              </a:spcAft>
              <a:buFont typeface="Wingdings 3"/>
              <a:buNone/>
              <a:defRPr/>
            </a:pPr>
            <a:r>
              <a:rPr lang="en-US" sz="2800" b="1" dirty="0" smtClean="0">
                <a:solidFill>
                  <a:srgbClr val="002060"/>
                </a:solidFill>
              </a:rPr>
              <a:t>Design and use-caused hazards</a:t>
            </a:r>
          </a:p>
          <a:p>
            <a:pPr marL="463550" indent="-231775" eaLnBrk="1" fontAlgn="auto" hangingPunct="1">
              <a:lnSpc>
                <a:spcPct val="120000"/>
              </a:lnSpc>
              <a:spcAft>
                <a:spcPts val="0"/>
              </a:spcAft>
              <a:buClr>
                <a:srgbClr val="002060"/>
              </a:buClr>
              <a:buSzPct val="100000"/>
              <a:defRPr/>
            </a:pPr>
            <a:r>
              <a:rPr lang="en-US" sz="2400" dirty="0" smtClean="0">
                <a:solidFill>
                  <a:srgbClr val="002060"/>
                </a:solidFill>
                <a:cs typeface="Arial" charset="0"/>
              </a:rPr>
              <a:t>Hazardous atmosphere, engulfing material, sloping walls or floor</a:t>
            </a:r>
            <a:r>
              <a:rPr lang="en-US" sz="2400" dirty="0" smtClean="0">
                <a:solidFill>
                  <a:srgbClr val="002060"/>
                </a:solidFill>
              </a:rPr>
              <a:t> </a:t>
            </a:r>
          </a:p>
          <a:p>
            <a:pPr marL="0" indent="0" eaLnBrk="1" fontAlgn="auto" hangingPunct="1">
              <a:lnSpc>
                <a:spcPct val="120000"/>
              </a:lnSpc>
              <a:spcAft>
                <a:spcPts val="0"/>
              </a:spcAft>
              <a:buFont typeface="Wingdings 3"/>
              <a:buNone/>
              <a:defRPr/>
            </a:pPr>
            <a:r>
              <a:rPr lang="en-US" sz="2800" b="1" dirty="0" smtClean="0">
                <a:solidFill>
                  <a:srgbClr val="002060"/>
                </a:solidFill>
              </a:rPr>
              <a:t>Work-caused hazards</a:t>
            </a:r>
          </a:p>
          <a:p>
            <a:pPr marL="463550" indent="-231775" eaLnBrk="1" fontAlgn="auto" hangingPunct="1">
              <a:lnSpc>
                <a:spcPct val="120000"/>
              </a:lnSpc>
              <a:spcAft>
                <a:spcPts val="0"/>
              </a:spcAft>
              <a:buClr>
                <a:srgbClr val="002060"/>
              </a:buClr>
              <a:buSzPct val="100000"/>
              <a:defRPr/>
            </a:pPr>
            <a:r>
              <a:rPr lang="en-US" sz="2400" dirty="0" smtClean="0">
                <a:solidFill>
                  <a:srgbClr val="002060"/>
                </a:solidFill>
                <a:cs typeface="Arial" charset="0"/>
              </a:rPr>
              <a:t>Work activities can create serious hazards including hazardous atmospheres, noise and heat</a:t>
            </a:r>
            <a:endParaRPr lang="en-US" sz="2400" dirty="0" smtClean="0">
              <a:solidFill>
                <a:srgbClr val="002060"/>
              </a:solidFill>
            </a:endParaRPr>
          </a:p>
          <a:p>
            <a:pPr marL="0" indent="0" eaLnBrk="1" fontAlgn="auto" hangingPunct="1">
              <a:lnSpc>
                <a:spcPct val="120000"/>
              </a:lnSpc>
              <a:spcAft>
                <a:spcPts val="0"/>
              </a:spcAft>
              <a:buFontTx/>
              <a:buNone/>
              <a:defRPr/>
            </a:pPr>
            <a:endParaRPr lang="en-US" dirty="0" smtClean="0">
              <a:solidFill>
                <a:schemeClr val="accent2"/>
              </a:solidFill>
            </a:endParaRP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76400"/>
            <a:ext cx="2249488" cy="32670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eaLnBrk="1" hangingPunct="1"/>
            <a:r>
              <a:rPr lang="en-US" altLang="en-US" sz="4400" smtClean="0">
                <a:latin typeface="Calibri" panose="020F0502020204030204" pitchFamily="34" charset="0"/>
              </a:rPr>
              <a:t>Permit Program Components</a:t>
            </a:r>
          </a:p>
        </p:txBody>
      </p:sp>
      <p:sp>
        <p:nvSpPr>
          <p:cNvPr id="18435" name="Rectangle 3"/>
          <p:cNvSpPr>
            <a:spLocks noGrp="1" noChangeArrowheads="1"/>
          </p:cNvSpPr>
          <p:nvPr>
            <p:ph idx="1"/>
          </p:nvPr>
        </p:nvSpPr>
        <p:spPr>
          <a:xfrm>
            <a:off x="914400" y="1295400"/>
            <a:ext cx="4271963" cy="4203700"/>
          </a:xfrm>
        </p:spPr>
        <p:txBody>
          <a:bodyPr/>
          <a:lstStyle/>
          <a:p>
            <a:pPr eaLnBrk="1" hangingPunct="1">
              <a:lnSpc>
                <a:spcPct val="130000"/>
              </a:lnSpc>
              <a:buClr>
                <a:srgbClr val="002060"/>
              </a:buClr>
            </a:pPr>
            <a:r>
              <a:rPr lang="en-US" altLang="en-US" sz="2400" dirty="0" smtClean="0">
                <a:solidFill>
                  <a:srgbClr val="002060"/>
                </a:solidFill>
              </a:rPr>
              <a:t>Identify confined &amp; permit spaces</a:t>
            </a:r>
          </a:p>
          <a:p>
            <a:pPr eaLnBrk="1" hangingPunct="1">
              <a:lnSpc>
                <a:spcPct val="130000"/>
              </a:lnSpc>
              <a:buClr>
                <a:srgbClr val="002060"/>
              </a:buClr>
            </a:pPr>
            <a:r>
              <a:rPr lang="en-US" altLang="en-US" sz="2400" dirty="0" smtClean="0">
                <a:solidFill>
                  <a:srgbClr val="002060"/>
                </a:solidFill>
              </a:rPr>
              <a:t>Assess the hazards</a:t>
            </a:r>
          </a:p>
          <a:p>
            <a:pPr eaLnBrk="1" hangingPunct="1">
              <a:lnSpc>
                <a:spcPct val="130000"/>
              </a:lnSpc>
              <a:buClr>
                <a:srgbClr val="002060"/>
              </a:buClr>
            </a:pPr>
            <a:r>
              <a:rPr lang="en-US" altLang="en-US" sz="2400" dirty="0" smtClean="0">
                <a:solidFill>
                  <a:srgbClr val="002060"/>
                </a:solidFill>
              </a:rPr>
              <a:t>Determine how to manage/control hazards</a:t>
            </a:r>
          </a:p>
          <a:p>
            <a:pPr eaLnBrk="1" hangingPunct="1">
              <a:lnSpc>
                <a:spcPct val="130000"/>
              </a:lnSpc>
              <a:buClr>
                <a:srgbClr val="002060"/>
              </a:buClr>
            </a:pPr>
            <a:r>
              <a:rPr lang="en-US" altLang="en-US" sz="2400" dirty="0" smtClean="0">
                <a:solidFill>
                  <a:srgbClr val="002060"/>
                </a:solidFill>
              </a:rPr>
              <a:t>Produce entry procedures</a:t>
            </a:r>
          </a:p>
          <a:p>
            <a:pPr eaLnBrk="1" hangingPunct="1">
              <a:lnSpc>
                <a:spcPct val="130000"/>
              </a:lnSpc>
              <a:buClr>
                <a:srgbClr val="002060"/>
              </a:buClr>
            </a:pPr>
            <a:r>
              <a:rPr lang="en-US" altLang="en-US" sz="2400" dirty="0" smtClean="0">
                <a:solidFill>
                  <a:srgbClr val="002060"/>
                </a:solidFill>
              </a:rPr>
              <a:t>Develop entry permit </a:t>
            </a:r>
          </a:p>
        </p:txBody>
      </p:sp>
      <p:pic>
        <p:nvPicPr>
          <p:cNvPr id="18436" name="Picture 6" descr="Filling out rescue permit"/>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5897563" y="1371600"/>
            <a:ext cx="2284412" cy="3765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title"/>
          </p:nvPr>
        </p:nvSpPr>
        <p:spPr>
          <a:xfrm>
            <a:off x="1041400" y="381000"/>
            <a:ext cx="4064000" cy="863600"/>
          </a:xfrm>
        </p:spPr>
        <p:txBody>
          <a:bodyPr/>
          <a:lstStyle/>
          <a:p>
            <a:pPr eaLnBrk="1" hangingPunct="1"/>
            <a:r>
              <a:rPr lang="en-US" altLang="en-US" sz="4400" dirty="0" smtClean="0">
                <a:latin typeface="Calibri" panose="020F0502020204030204" pitchFamily="34" charset="0"/>
              </a:rPr>
              <a:t>The Permit</a:t>
            </a:r>
          </a:p>
        </p:txBody>
      </p:sp>
      <p:sp>
        <p:nvSpPr>
          <p:cNvPr id="19459" name="Rectangle 6"/>
          <p:cNvSpPr txBox="1">
            <a:spLocks noChangeArrowheads="1"/>
          </p:cNvSpPr>
          <p:nvPr/>
        </p:nvSpPr>
        <p:spPr bwMode="auto">
          <a:xfrm>
            <a:off x="914400" y="1219200"/>
            <a:ext cx="396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400"/>
              </a:spcBef>
              <a:buClr>
                <a:srgbClr val="002060"/>
              </a:buClr>
              <a:buSzPct val="100000"/>
              <a:buFont typeface="Arial" panose="020B0604020202020204" pitchFamily="34" charset="0"/>
              <a:buChar char="•"/>
            </a:pPr>
            <a:r>
              <a:rPr lang="en-US" altLang="en-US" sz="2400" dirty="0">
                <a:solidFill>
                  <a:srgbClr val="002060"/>
                </a:solidFill>
                <a:latin typeface="Calibri" panose="020F0502020204030204" pitchFamily="34" charset="0"/>
              </a:rPr>
              <a:t>Permit Space</a:t>
            </a:r>
          </a:p>
          <a:p>
            <a:pPr eaLnBrk="1" hangingPunct="1">
              <a:lnSpc>
                <a:spcPct val="90000"/>
              </a:lnSpc>
              <a:spcBef>
                <a:spcPts val="400"/>
              </a:spcBef>
              <a:buClr>
                <a:srgbClr val="002060"/>
              </a:buClr>
              <a:buSzPct val="100000"/>
              <a:buFont typeface="Arial" panose="020B0604020202020204" pitchFamily="34" charset="0"/>
              <a:buChar char="•"/>
            </a:pPr>
            <a:endParaRPr lang="en-US" altLang="en-US" sz="2400" dirty="0">
              <a:solidFill>
                <a:srgbClr val="002060"/>
              </a:solidFill>
              <a:latin typeface="Calibri" panose="020F0502020204030204" pitchFamily="34" charset="0"/>
            </a:endParaRPr>
          </a:p>
          <a:p>
            <a:pPr eaLnBrk="1" hangingPunct="1">
              <a:lnSpc>
                <a:spcPct val="90000"/>
              </a:lnSpc>
              <a:spcBef>
                <a:spcPts val="400"/>
              </a:spcBef>
              <a:buClr>
                <a:srgbClr val="002060"/>
              </a:buClr>
              <a:buSzPct val="100000"/>
              <a:buFont typeface="Arial" panose="020B0604020202020204" pitchFamily="34" charset="0"/>
              <a:buChar char="•"/>
            </a:pPr>
            <a:r>
              <a:rPr lang="en-US" altLang="en-US" sz="2400" dirty="0">
                <a:solidFill>
                  <a:srgbClr val="002060"/>
                </a:solidFill>
                <a:latin typeface="Calibri" panose="020F0502020204030204" pitchFamily="34" charset="0"/>
              </a:rPr>
              <a:t>Purpose of entry</a:t>
            </a:r>
          </a:p>
          <a:p>
            <a:pPr eaLnBrk="1" hangingPunct="1">
              <a:lnSpc>
                <a:spcPct val="90000"/>
              </a:lnSpc>
              <a:spcBef>
                <a:spcPts val="400"/>
              </a:spcBef>
              <a:buClr>
                <a:srgbClr val="002060"/>
              </a:buClr>
              <a:buSzPct val="100000"/>
              <a:buFont typeface="Arial" panose="020B0604020202020204" pitchFamily="34" charset="0"/>
              <a:buChar char="•"/>
            </a:pPr>
            <a:endParaRPr lang="en-US" altLang="en-US" sz="2400" dirty="0">
              <a:solidFill>
                <a:srgbClr val="002060"/>
              </a:solidFill>
              <a:latin typeface="Calibri" panose="020F0502020204030204" pitchFamily="34" charset="0"/>
            </a:endParaRPr>
          </a:p>
          <a:p>
            <a:pPr eaLnBrk="1" hangingPunct="1">
              <a:lnSpc>
                <a:spcPct val="90000"/>
              </a:lnSpc>
              <a:spcBef>
                <a:spcPts val="400"/>
              </a:spcBef>
              <a:buClr>
                <a:srgbClr val="002060"/>
              </a:buClr>
              <a:buSzPct val="100000"/>
              <a:buFont typeface="Arial" panose="020B0604020202020204" pitchFamily="34" charset="0"/>
              <a:buChar char="•"/>
            </a:pPr>
            <a:r>
              <a:rPr lang="en-US" altLang="en-US" sz="2400" dirty="0">
                <a:solidFill>
                  <a:srgbClr val="002060"/>
                </a:solidFill>
                <a:latin typeface="Calibri" panose="020F0502020204030204" pitchFamily="34" charset="0"/>
              </a:rPr>
              <a:t>Date &amp; authorized duration of the permit</a:t>
            </a:r>
          </a:p>
          <a:p>
            <a:pPr eaLnBrk="1" hangingPunct="1">
              <a:lnSpc>
                <a:spcPct val="90000"/>
              </a:lnSpc>
              <a:spcBef>
                <a:spcPts val="400"/>
              </a:spcBef>
              <a:buClr>
                <a:srgbClr val="002060"/>
              </a:buClr>
              <a:buSzPct val="100000"/>
              <a:buFont typeface="Arial" panose="020B0604020202020204" pitchFamily="34" charset="0"/>
              <a:buChar char="•"/>
            </a:pPr>
            <a:endParaRPr lang="en-US" altLang="en-US" sz="2400" dirty="0">
              <a:solidFill>
                <a:srgbClr val="002060"/>
              </a:solidFill>
              <a:latin typeface="Calibri" panose="020F0502020204030204" pitchFamily="34" charset="0"/>
            </a:endParaRPr>
          </a:p>
          <a:p>
            <a:pPr eaLnBrk="1" hangingPunct="1">
              <a:lnSpc>
                <a:spcPct val="90000"/>
              </a:lnSpc>
              <a:spcBef>
                <a:spcPts val="400"/>
              </a:spcBef>
              <a:buClr>
                <a:srgbClr val="002060"/>
              </a:buClr>
              <a:buSzPct val="100000"/>
              <a:buFont typeface="Arial" panose="020B0604020202020204" pitchFamily="34" charset="0"/>
              <a:buChar char="•"/>
            </a:pPr>
            <a:r>
              <a:rPr lang="en-US" altLang="en-US" sz="2400" dirty="0">
                <a:solidFill>
                  <a:srgbClr val="002060"/>
                </a:solidFill>
                <a:latin typeface="Calibri" panose="020F0502020204030204" pitchFamily="34" charset="0"/>
              </a:rPr>
              <a:t>Authorized entrants</a:t>
            </a:r>
          </a:p>
          <a:p>
            <a:pPr eaLnBrk="1" hangingPunct="1">
              <a:lnSpc>
                <a:spcPct val="90000"/>
              </a:lnSpc>
              <a:spcBef>
                <a:spcPts val="400"/>
              </a:spcBef>
              <a:buClr>
                <a:srgbClr val="002060"/>
              </a:buClr>
              <a:buSzPct val="100000"/>
              <a:buFont typeface="Arial" panose="020B0604020202020204" pitchFamily="34" charset="0"/>
              <a:buChar char="•"/>
            </a:pPr>
            <a:endParaRPr lang="en-US" altLang="en-US" sz="2400" dirty="0">
              <a:solidFill>
                <a:srgbClr val="002060"/>
              </a:solidFill>
              <a:latin typeface="Calibri" panose="020F0502020204030204" pitchFamily="34" charset="0"/>
            </a:endParaRPr>
          </a:p>
          <a:p>
            <a:pPr eaLnBrk="1" hangingPunct="1">
              <a:lnSpc>
                <a:spcPct val="90000"/>
              </a:lnSpc>
              <a:spcBef>
                <a:spcPts val="400"/>
              </a:spcBef>
              <a:buClr>
                <a:srgbClr val="002060"/>
              </a:buClr>
              <a:buSzPct val="100000"/>
              <a:buFont typeface="Arial" panose="020B0604020202020204" pitchFamily="34" charset="0"/>
              <a:buChar char="•"/>
            </a:pPr>
            <a:r>
              <a:rPr lang="en-US" altLang="en-US" sz="2400" dirty="0">
                <a:solidFill>
                  <a:srgbClr val="002060"/>
                </a:solidFill>
                <a:latin typeface="Calibri" panose="020F0502020204030204" pitchFamily="34" charset="0"/>
              </a:rPr>
              <a:t>Attendants</a:t>
            </a:r>
          </a:p>
          <a:p>
            <a:pPr eaLnBrk="1" hangingPunct="1">
              <a:lnSpc>
                <a:spcPct val="90000"/>
              </a:lnSpc>
              <a:spcBef>
                <a:spcPts val="400"/>
              </a:spcBef>
              <a:buClr>
                <a:srgbClr val="002060"/>
              </a:buClr>
              <a:buSzPct val="100000"/>
              <a:buFont typeface="Arial" panose="020B0604020202020204" pitchFamily="34" charset="0"/>
              <a:buChar char="•"/>
            </a:pPr>
            <a:endParaRPr lang="en-US" altLang="en-US" sz="2400" dirty="0">
              <a:solidFill>
                <a:srgbClr val="002060"/>
              </a:solidFill>
              <a:latin typeface="Calibri" panose="020F0502020204030204" pitchFamily="34" charset="0"/>
            </a:endParaRPr>
          </a:p>
        </p:txBody>
      </p:sp>
      <p:pic>
        <p:nvPicPr>
          <p:cNvPr id="19460" name="Picture 4" descr="confined spa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413" y="533400"/>
            <a:ext cx="3208337" cy="46720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a:xfrm>
            <a:off x="1041400" y="381000"/>
            <a:ext cx="4064000" cy="863600"/>
          </a:xfrm>
        </p:spPr>
        <p:txBody>
          <a:bodyPr/>
          <a:lstStyle/>
          <a:p>
            <a:pPr eaLnBrk="1" hangingPunct="1"/>
            <a:r>
              <a:rPr lang="en-US" altLang="en-US" sz="4400" dirty="0" smtClean="0">
                <a:latin typeface="Calibri" panose="020F0502020204030204" pitchFamily="34" charset="0"/>
              </a:rPr>
              <a:t>The Permit</a:t>
            </a:r>
          </a:p>
        </p:txBody>
      </p:sp>
      <p:sp>
        <p:nvSpPr>
          <p:cNvPr id="20483" name="Rectangle 6"/>
          <p:cNvSpPr txBox="1">
            <a:spLocks noChangeArrowheads="1"/>
          </p:cNvSpPr>
          <p:nvPr/>
        </p:nvSpPr>
        <p:spPr bwMode="auto">
          <a:xfrm>
            <a:off x="914400" y="1219200"/>
            <a:ext cx="396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400"/>
              </a:spcBef>
              <a:buClr>
                <a:srgbClr val="002060"/>
              </a:buClr>
              <a:buSzPct val="100000"/>
              <a:buFont typeface="Arial" panose="020B0604020202020204" pitchFamily="34" charset="0"/>
              <a:buChar char="•"/>
            </a:pPr>
            <a:r>
              <a:rPr lang="en-US" altLang="en-US" sz="2400" dirty="0">
                <a:solidFill>
                  <a:srgbClr val="002060"/>
                </a:solidFill>
                <a:latin typeface="Calibri" panose="020F0502020204030204" pitchFamily="34" charset="0"/>
              </a:rPr>
              <a:t>Entry Supervisor</a:t>
            </a:r>
          </a:p>
          <a:p>
            <a:pPr eaLnBrk="1" hangingPunct="1">
              <a:lnSpc>
                <a:spcPct val="90000"/>
              </a:lnSpc>
              <a:spcBef>
                <a:spcPts val="400"/>
              </a:spcBef>
              <a:buClr>
                <a:srgbClr val="002060"/>
              </a:buClr>
              <a:buSzPct val="100000"/>
              <a:buFont typeface="Arial" panose="020B0604020202020204" pitchFamily="34" charset="0"/>
              <a:buChar char="•"/>
            </a:pPr>
            <a:endParaRPr lang="en-US" altLang="en-US" sz="2400" dirty="0">
              <a:solidFill>
                <a:srgbClr val="002060"/>
              </a:solidFill>
              <a:latin typeface="Calibri" panose="020F0502020204030204" pitchFamily="34" charset="0"/>
            </a:endParaRPr>
          </a:p>
          <a:p>
            <a:pPr eaLnBrk="1" hangingPunct="1">
              <a:lnSpc>
                <a:spcPct val="90000"/>
              </a:lnSpc>
              <a:spcBef>
                <a:spcPts val="400"/>
              </a:spcBef>
              <a:buClr>
                <a:srgbClr val="002060"/>
              </a:buClr>
              <a:buSzPct val="100000"/>
              <a:buFont typeface="Arial" panose="020B0604020202020204" pitchFamily="34" charset="0"/>
              <a:buChar char="•"/>
            </a:pPr>
            <a:r>
              <a:rPr lang="en-US" altLang="en-US" sz="2400" dirty="0">
                <a:solidFill>
                  <a:srgbClr val="002060"/>
                </a:solidFill>
                <a:latin typeface="Calibri" panose="020F0502020204030204" pitchFamily="34" charset="0"/>
              </a:rPr>
              <a:t>Hazards of the space</a:t>
            </a:r>
          </a:p>
          <a:p>
            <a:pPr eaLnBrk="1" hangingPunct="1">
              <a:lnSpc>
                <a:spcPct val="90000"/>
              </a:lnSpc>
              <a:spcBef>
                <a:spcPts val="400"/>
              </a:spcBef>
              <a:buClr>
                <a:srgbClr val="002060"/>
              </a:buClr>
              <a:buSzPct val="100000"/>
              <a:buFont typeface="Arial" panose="020B0604020202020204" pitchFamily="34" charset="0"/>
              <a:buChar char="•"/>
            </a:pPr>
            <a:endParaRPr lang="en-US" altLang="en-US" sz="2400" dirty="0">
              <a:solidFill>
                <a:srgbClr val="002060"/>
              </a:solidFill>
              <a:latin typeface="Calibri" panose="020F0502020204030204" pitchFamily="34" charset="0"/>
            </a:endParaRPr>
          </a:p>
          <a:p>
            <a:pPr eaLnBrk="1" hangingPunct="1">
              <a:lnSpc>
                <a:spcPct val="90000"/>
              </a:lnSpc>
              <a:spcBef>
                <a:spcPts val="400"/>
              </a:spcBef>
              <a:buClr>
                <a:srgbClr val="002060"/>
              </a:buClr>
              <a:buSzPct val="100000"/>
              <a:buFont typeface="Arial" panose="020B0604020202020204" pitchFamily="34" charset="0"/>
              <a:buChar char="•"/>
            </a:pPr>
            <a:r>
              <a:rPr lang="en-US" altLang="en-US" sz="2400" dirty="0">
                <a:solidFill>
                  <a:srgbClr val="002060"/>
                </a:solidFill>
                <a:latin typeface="Calibri" panose="020F0502020204030204" pitchFamily="34" charset="0"/>
              </a:rPr>
              <a:t>Hazard control procedures</a:t>
            </a:r>
          </a:p>
          <a:p>
            <a:pPr eaLnBrk="1" hangingPunct="1">
              <a:lnSpc>
                <a:spcPct val="90000"/>
              </a:lnSpc>
              <a:spcBef>
                <a:spcPts val="400"/>
              </a:spcBef>
              <a:buClr>
                <a:srgbClr val="002060"/>
              </a:buClr>
              <a:buSzPct val="100000"/>
              <a:buFont typeface="Arial" panose="020B0604020202020204" pitchFamily="34" charset="0"/>
              <a:buChar char="•"/>
            </a:pPr>
            <a:endParaRPr lang="en-US" altLang="en-US" sz="2400" dirty="0">
              <a:solidFill>
                <a:srgbClr val="002060"/>
              </a:solidFill>
              <a:latin typeface="Calibri" panose="020F0502020204030204" pitchFamily="34" charset="0"/>
            </a:endParaRPr>
          </a:p>
          <a:p>
            <a:pPr eaLnBrk="1" hangingPunct="1">
              <a:lnSpc>
                <a:spcPct val="90000"/>
              </a:lnSpc>
              <a:spcBef>
                <a:spcPts val="400"/>
              </a:spcBef>
              <a:buClr>
                <a:srgbClr val="002060"/>
              </a:buClr>
              <a:buSzPct val="100000"/>
              <a:buFont typeface="Arial" panose="020B0604020202020204" pitchFamily="34" charset="0"/>
              <a:buChar char="•"/>
            </a:pPr>
            <a:r>
              <a:rPr lang="en-US" altLang="en-US" sz="2400" dirty="0">
                <a:solidFill>
                  <a:srgbClr val="002060"/>
                </a:solidFill>
                <a:latin typeface="Calibri" panose="020F0502020204030204" pitchFamily="34" charset="0"/>
              </a:rPr>
              <a:t>Emergency procedures</a:t>
            </a:r>
          </a:p>
          <a:p>
            <a:pPr eaLnBrk="1" hangingPunct="1">
              <a:lnSpc>
                <a:spcPct val="90000"/>
              </a:lnSpc>
              <a:spcBef>
                <a:spcPts val="400"/>
              </a:spcBef>
              <a:buClr>
                <a:srgbClr val="002060"/>
              </a:buClr>
              <a:buSzPct val="100000"/>
              <a:buFont typeface="Arial" panose="020B0604020202020204" pitchFamily="34" charset="0"/>
              <a:buChar char="•"/>
            </a:pPr>
            <a:endParaRPr lang="en-US" altLang="en-US" sz="2400" dirty="0">
              <a:solidFill>
                <a:srgbClr val="002060"/>
              </a:solidFill>
              <a:latin typeface="Calibri" panose="020F0502020204030204" pitchFamily="34" charset="0"/>
            </a:endParaRPr>
          </a:p>
          <a:p>
            <a:pPr eaLnBrk="1" hangingPunct="1">
              <a:lnSpc>
                <a:spcPct val="90000"/>
              </a:lnSpc>
              <a:spcBef>
                <a:spcPts val="400"/>
              </a:spcBef>
              <a:buClr>
                <a:srgbClr val="002060"/>
              </a:buClr>
              <a:buSzPct val="100000"/>
              <a:buFont typeface="Arial" panose="020B0604020202020204" pitchFamily="34" charset="0"/>
              <a:buChar char="•"/>
            </a:pPr>
            <a:r>
              <a:rPr lang="en-US" altLang="en-US" sz="2400" dirty="0">
                <a:solidFill>
                  <a:srgbClr val="002060"/>
                </a:solidFill>
                <a:latin typeface="Calibri" panose="020F0502020204030204" pitchFamily="34" charset="0"/>
              </a:rPr>
              <a:t>Equipment</a:t>
            </a:r>
          </a:p>
          <a:p>
            <a:pPr eaLnBrk="1" hangingPunct="1">
              <a:lnSpc>
                <a:spcPct val="90000"/>
              </a:lnSpc>
              <a:spcBef>
                <a:spcPts val="400"/>
              </a:spcBef>
              <a:buClr>
                <a:srgbClr val="002060"/>
              </a:buClr>
              <a:buSzPct val="100000"/>
              <a:buFont typeface="Arial" panose="020B0604020202020204" pitchFamily="34" charset="0"/>
              <a:buChar char="•"/>
            </a:pPr>
            <a:endParaRPr lang="en-US" altLang="en-US" sz="2400" dirty="0">
              <a:solidFill>
                <a:srgbClr val="002060"/>
              </a:solidFill>
              <a:latin typeface="Calibri" panose="020F0502020204030204" pitchFamily="34" charset="0"/>
            </a:endParaRPr>
          </a:p>
          <a:p>
            <a:pPr eaLnBrk="1" hangingPunct="1">
              <a:lnSpc>
                <a:spcPct val="90000"/>
              </a:lnSpc>
              <a:spcBef>
                <a:spcPts val="400"/>
              </a:spcBef>
              <a:buClr>
                <a:srgbClr val="002060"/>
              </a:buClr>
              <a:buSzPct val="100000"/>
              <a:buFont typeface="Arial" panose="020B0604020202020204" pitchFamily="34" charset="0"/>
              <a:buChar char="•"/>
            </a:pPr>
            <a:r>
              <a:rPr lang="en-US" altLang="en-US" sz="2400" dirty="0">
                <a:solidFill>
                  <a:srgbClr val="002060"/>
                </a:solidFill>
                <a:latin typeface="Calibri" panose="020F0502020204030204" pitchFamily="34" charset="0"/>
              </a:rPr>
              <a:t>Other information</a:t>
            </a:r>
          </a:p>
        </p:txBody>
      </p:sp>
      <p:pic>
        <p:nvPicPr>
          <p:cNvPr id="20484" name="Picture 4" descr="confined spa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413" y="533400"/>
            <a:ext cx="3208337" cy="46720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628650" y="122237"/>
            <a:ext cx="7886700" cy="1325563"/>
          </a:xfrm>
        </p:spPr>
        <p:txBody>
          <a:bodyPr/>
          <a:lstStyle/>
          <a:p>
            <a:pPr algn="ctr" eaLnBrk="1" hangingPunct="1"/>
            <a:r>
              <a:rPr lang="en-US" altLang="en-US" sz="4400" dirty="0" smtClean="0">
                <a:latin typeface="Calibri" panose="020F0502020204030204" pitchFamily="34" charset="0"/>
              </a:rPr>
              <a:t>The Permit </a:t>
            </a:r>
            <a:r>
              <a:rPr lang="en-US" altLang="en-US" sz="2400" dirty="0" smtClean="0">
                <a:latin typeface="Calibri" panose="020F0502020204030204" pitchFamily="34" charset="0"/>
              </a:rPr>
              <a:t>(cont.)</a:t>
            </a:r>
          </a:p>
        </p:txBody>
      </p:sp>
      <p:sp>
        <p:nvSpPr>
          <p:cNvPr id="21507" name="Text Box 6"/>
          <p:cNvSpPr txBox="1">
            <a:spLocks noChangeArrowheads="1"/>
          </p:cNvSpPr>
          <p:nvPr/>
        </p:nvSpPr>
        <p:spPr bwMode="auto">
          <a:xfrm>
            <a:off x="914400" y="1295400"/>
            <a:ext cx="47402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2060"/>
                </a:solidFill>
                <a:latin typeface="Calibri" panose="020F0502020204030204" pitchFamily="34" charset="0"/>
                <a:cs typeface="Times New Roman" panose="02020603050405020304" pitchFamily="18" charset="0"/>
              </a:rPr>
              <a:t>Permits should be posted at the </a:t>
            </a:r>
            <a:r>
              <a:rPr lang="en-US" altLang="en-US" sz="3200" b="1" dirty="0">
                <a:solidFill>
                  <a:srgbClr val="FF0000"/>
                </a:solidFill>
                <a:latin typeface="Calibri" panose="020F0502020204030204" pitchFamily="34" charset="0"/>
                <a:cs typeface="Times New Roman" panose="02020603050405020304" pitchFamily="18" charset="0"/>
              </a:rPr>
              <a:t>entrance</a:t>
            </a:r>
            <a:r>
              <a:rPr lang="en-US" altLang="en-US" sz="3200" b="1" dirty="0">
                <a:solidFill>
                  <a:srgbClr val="002060"/>
                </a:solidFill>
                <a:latin typeface="Calibri" panose="020F0502020204030204" pitchFamily="34" charset="0"/>
                <a:cs typeface="Times New Roman" panose="02020603050405020304" pitchFamily="18" charset="0"/>
              </a:rPr>
              <a:t> of the confined space.</a:t>
            </a:r>
          </a:p>
          <a:p>
            <a:pPr eaLnBrk="1" hangingPunct="1"/>
            <a:endParaRPr lang="en-US" altLang="en-US" sz="3200" b="1" dirty="0">
              <a:solidFill>
                <a:srgbClr val="002060"/>
              </a:solidFill>
              <a:latin typeface="Calibri" panose="020F0502020204030204" pitchFamily="34" charset="0"/>
            </a:endParaRPr>
          </a:p>
        </p:txBody>
      </p:sp>
      <p:sp>
        <p:nvSpPr>
          <p:cNvPr id="21508" name="Text Box 7"/>
          <p:cNvSpPr txBox="1">
            <a:spLocks noChangeArrowheads="1"/>
          </p:cNvSpPr>
          <p:nvPr/>
        </p:nvSpPr>
        <p:spPr bwMode="auto">
          <a:xfrm>
            <a:off x="4332288" y="2895600"/>
            <a:ext cx="12303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0" dirty="0">
                <a:solidFill>
                  <a:srgbClr val="808080"/>
                </a:solidFill>
                <a:sym typeface="Wingdings" panose="05000000000000000000" pitchFamily="2" charset="2"/>
              </a:rPr>
              <a:t></a:t>
            </a:r>
          </a:p>
        </p:txBody>
      </p:sp>
      <p:grpSp>
        <p:nvGrpSpPr>
          <p:cNvPr id="21509" name="Group 18"/>
          <p:cNvGrpSpPr>
            <a:grpSpLocks/>
          </p:cNvGrpSpPr>
          <p:nvPr/>
        </p:nvGrpSpPr>
        <p:grpSpPr bwMode="auto">
          <a:xfrm>
            <a:off x="5562600" y="1752600"/>
            <a:ext cx="2695575" cy="3652838"/>
            <a:chOff x="4062" y="1157"/>
            <a:chExt cx="1409" cy="2301"/>
          </a:xfrm>
        </p:grpSpPr>
        <p:sp>
          <p:nvSpPr>
            <p:cNvPr id="21511" name="AutoShape 17"/>
            <p:cNvSpPr>
              <a:spLocks noChangeArrowheads="1"/>
            </p:cNvSpPr>
            <p:nvPr/>
          </p:nvSpPr>
          <p:spPr bwMode="auto">
            <a:xfrm rot="-5400000">
              <a:off x="4056" y="2043"/>
              <a:ext cx="1664" cy="1166"/>
            </a:xfrm>
            <a:prstGeom prst="can">
              <a:avLst>
                <a:gd name="adj" fmla="val 27699"/>
              </a:avLst>
            </a:prstGeom>
            <a:solidFill>
              <a:schemeClr val="folHlink"/>
            </a:solidFill>
            <a:ln w="12700">
              <a:solidFill>
                <a:schemeClr val="tx1"/>
              </a:solidFill>
              <a:round/>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grpSp>
          <p:nvGrpSpPr>
            <p:cNvPr id="21512" name="Group 16"/>
            <p:cNvGrpSpPr>
              <a:grpSpLocks/>
            </p:cNvGrpSpPr>
            <p:nvPr/>
          </p:nvGrpSpPr>
          <p:grpSpPr bwMode="auto">
            <a:xfrm rot="10800000">
              <a:off x="4197" y="2079"/>
              <a:ext cx="343" cy="1072"/>
              <a:chOff x="3127" y="2938"/>
              <a:chExt cx="343" cy="1072"/>
            </a:xfrm>
          </p:grpSpPr>
          <p:sp>
            <p:nvSpPr>
              <p:cNvPr id="21514" name="AutoShape 13"/>
              <p:cNvSpPr>
                <a:spLocks noChangeArrowheads="1"/>
              </p:cNvSpPr>
              <p:nvPr/>
            </p:nvSpPr>
            <p:spPr bwMode="auto">
              <a:xfrm rot="5400000">
                <a:off x="2746" y="3319"/>
                <a:ext cx="1072" cy="310"/>
              </a:xfrm>
              <a:prstGeom prst="can">
                <a:avLst>
                  <a:gd name="adj" fmla="val 50000"/>
                </a:avLst>
              </a:prstGeom>
              <a:gradFill rotWithShape="0">
                <a:gsLst>
                  <a:gs pos="0">
                    <a:srgbClr val="FFFFCC"/>
                  </a:gs>
                  <a:gs pos="100000">
                    <a:srgbClr val="76765E"/>
                  </a:gs>
                </a:gsLst>
                <a:lin ang="0" scaled="1"/>
              </a:gradFill>
              <a:ln w="12700">
                <a:solidFill>
                  <a:schemeClr val="tx1"/>
                </a:solidFill>
                <a:round/>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14" name="Oval 14"/>
              <p:cNvSpPr>
                <a:spLocks noChangeArrowheads="1"/>
              </p:cNvSpPr>
              <p:nvPr/>
            </p:nvSpPr>
            <p:spPr bwMode="auto">
              <a:xfrm rot="5400000">
                <a:off x="2909" y="3429"/>
                <a:ext cx="967" cy="155"/>
              </a:xfrm>
              <a:prstGeom prst="ellipse">
                <a:avLst/>
              </a:prstGeom>
              <a:gradFill rotWithShape="0">
                <a:gsLst>
                  <a:gs pos="0">
                    <a:schemeClr val="folHlink"/>
                  </a:gs>
                  <a:gs pos="100000">
                    <a:schemeClr val="folHlink">
                      <a:gamma/>
                      <a:shade val="37255"/>
                      <a:invGamma/>
                    </a:schemeClr>
                  </a:gs>
                </a:gsLst>
                <a:lin ang="5400000" scaled="1"/>
              </a:gradFill>
              <a:ln w="38100">
                <a:solidFill>
                  <a:schemeClr val="tx1"/>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cs typeface="+mn-cs"/>
                </a:endParaRPr>
              </a:p>
            </p:txBody>
          </p:sp>
        </p:grpSp>
        <p:sp>
          <p:nvSpPr>
            <p:cNvPr id="12" name="Oval 15"/>
            <p:cNvSpPr>
              <a:spLocks noChangeArrowheads="1"/>
            </p:cNvSpPr>
            <p:nvPr/>
          </p:nvSpPr>
          <p:spPr bwMode="auto">
            <a:xfrm rot="26517576">
              <a:off x="3706" y="1513"/>
              <a:ext cx="967" cy="255"/>
            </a:xfrm>
            <a:prstGeom prst="ellipse">
              <a:avLst/>
            </a:prstGeom>
            <a:gradFill rotWithShape="0">
              <a:gsLst>
                <a:gs pos="0">
                  <a:schemeClr val="folHlink"/>
                </a:gs>
                <a:gs pos="100000">
                  <a:schemeClr val="folHlink">
                    <a:gamma/>
                    <a:shade val="37255"/>
                    <a:invGamma/>
                  </a:schemeClr>
                </a:gs>
              </a:gsLst>
              <a:lin ang="5400000" scaled="1"/>
            </a:gradFill>
            <a:ln w="38100">
              <a:solidFill>
                <a:schemeClr val="tx1"/>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cs typeface="+mn-cs"/>
              </a:endParaRPr>
            </a:p>
          </p:txBody>
        </p:sp>
      </p:grpSp>
      <p:pic>
        <p:nvPicPr>
          <p:cNvPr id="15" name="Picture 4" descr="confined spaces"/>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3048000" y="3351927"/>
            <a:ext cx="1360984" cy="198207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0813"/>
            <a:ext cx="7772400" cy="1143000"/>
          </a:xfrm>
        </p:spPr>
        <p:txBody>
          <a:bodyPr lIns="92075" tIns="46038" rIns="92075" bIns="46038"/>
          <a:lstStyle/>
          <a:p>
            <a:pPr algn="ctr" eaLnBrk="1" hangingPunct="1"/>
            <a:r>
              <a:rPr lang="en-US" altLang="en-US" sz="4400" smtClean="0">
                <a:latin typeface="Calibri" panose="020F0502020204030204" pitchFamily="34" charset="0"/>
              </a:rPr>
              <a:t>Entrant’s Responsibilities</a:t>
            </a:r>
          </a:p>
        </p:txBody>
      </p:sp>
      <p:sp>
        <p:nvSpPr>
          <p:cNvPr id="22531" name="Rectangle 8"/>
          <p:cNvSpPr>
            <a:spLocks noGrp="1" noChangeArrowheads="1"/>
          </p:cNvSpPr>
          <p:nvPr>
            <p:ph idx="1"/>
          </p:nvPr>
        </p:nvSpPr>
        <p:spPr>
          <a:xfrm>
            <a:off x="642938" y="1377950"/>
            <a:ext cx="4908550" cy="4664075"/>
          </a:xfrm>
        </p:spPr>
        <p:txBody>
          <a:bodyPr/>
          <a:lstStyle/>
          <a:p>
            <a:pPr eaLnBrk="1" hangingPunct="1">
              <a:buClr>
                <a:srgbClr val="002060"/>
              </a:buClr>
            </a:pPr>
            <a:r>
              <a:rPr lang="en-US" altLang="en-US" sz="2400" dirty="0" smtClean="0">
                <a:solidFill>
                  <a:srgbClr val="002060"/>
                </a:solidFill>
              </a:rPr>
              <a:t>Know all the hazards and signs of exposure</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Use all confined space equipment</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Keep in contact with attendant and alert if needed</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Evacuate if needed</a:t>
            </a:r>
          </a:p>
        </p:txBody>
      </p:sp>
      <p:pic>
        <p:nvPicPr>
          <p:cNvPr id="22532" name="Picture 5" descr="danger2"/>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5705475" y="1371600"/>
            <a:ext cx="2392363" cy="391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1143000"/>
          </a:xfrm>
        </p:spPr>
        <p:txBody>
          <a:bodyPr lIns="92075" tIns="46038" rIns="92075" bIns="46038"/>
          <a:lstStyle/>
          <a:p>
            <a:pPr algn="ctr" eaLnBrk="1" hangingPunct="1"/>
            <a:r>
              <a:rPr lang="en-US" altLang="en-US" sz="4400" smtClean="0">
                <a:latin typeface="Calibri" panose="020F0502020204030204" pitchFamily="34" charset="0"/>
              </a:rPr>
              <a:t>Entrant’s Responsibilities </a:t>
            </a:r>
            <a:r>
              <a:rPr lang="en-US" altLang="en-US" sz="2400" smtClean="0">
                <a:latin typeface="Calibri" panose="020F0502020204030204" pitchFamily="34" charset="0"/>
              </a:rPr>
              <a:t>(cont.)</a:t>
            </a:r>
          </a:p>
        </p:txBody>
      </p:sp>
      <p:sp>
        <p:nvSpPr>
          <p:cNvPr id="23555" name="Text Box 6"/>
          <p:cNvSpPr txBox="1">
            <a:spLocks noChangeArrowheads="1"/>
          </p:cNvSpPr>
          <p:nvPr/>
        </p:nvSpPr>
        <p:spPr bwMode="auto">
          <a:xfrm>
            <a:off x="990600" y="1981200"/>
            <a:ext cx="4821238" cy="2062163"/>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2060"/>
                </a:solidFill>
                <a:latin typeface="Calibri" panose="020F0502020204030204" pitchFamily="34" charset="0"/>
                <a:cs typeface="Times New Roman" panose="02020603050405020304" pitchFamily="18" charset="0"/>
              </a:rPr>
              <a:t>You become an entrant when any part of your body breaks the plane      of the opening.</a:t>
            </a:r>
            <a:endParaRPr lang="en-US" altLang="en-US" sz="3200" b="1">
              <a:solidFill>
                <a:srgbClr val="002060"/>
              </a:solidFill>
              <a:latin typeface="Calibri" panose="020F0502020204030204" pitchFamily="34" charset="0"/>
            </a:endParaRPr>
          </a:p>
        </p:txBody>
      </p:sp>
      <p:pic>
        <p:nvPicPr>
          <p:cNvPr id="23556" name="Picture 3" descr="danger2"/>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172200" y="1308100"/>
            <a:ext cx="2322513" cy="37973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143000"/>
          </a:xfrm>
        </p:spPr>
        <p:txBody>
          <a:bodyPr lIns="92075" tIns="46038" rIns="92075" bIns="46038"/>
          <a:lstStyle/>
          <a:p>
            <a:pPr algn="ctr" eaLnBrk="1" hangingPunct="1"/>
            <a:r>
              <a:rPr lang="en-US" altLang="en-US" sz="4400" dirty="0" smtClean="0">
                <a:latin typeface="Calibri" panose="020F0502020204030204" pitchFamily="34" charset="0"/>
              </a:rPr>
              <a:t>Attendant’s Responsibilities</a:t>
            </a:r>
          </a:p>
        </p:txBody>
      </p:sp>
      <p:sp>
        <p:nvSpPr>
          <p:cNvPr id="24579" name="Rectangle 3"/>
          <p:cNvSpPr>
            <a:spLocks noGrp="1" noChangeArrowheads="1"/>
          </p:cNvSpPr>
          <p:nvPr>
            <p:ph idx="1"/>
          </p:nvPr>
        </p:nvSpPr>
        <p:spPr>
          <a:xfrm>
            <a:off x="798513" y="1295400"/>
            <a:ext cx="4675187" cy="4343400"/>
          </a:xfrm>
        </p:spPr>
        <p:txBody>
          <a:bodyPr lIns="92075" tIns="46038" rIns="92075" bIns="46038"/>
          <a:lstStyle/>
          <a:p>
            <a:pPr eaLnBrk="1" hangingPunct="1">
              <a:buClr>
                <a:srgbClr val="002060"/>
              </a:buClr>
            </a:pPr>
            <a:r>
              <a:rPr lang="en-US" altLang="en-US" sz="2400" dirty="0" smtClean="0">
                <a:solidFill>
                  <a:srgbClr val="002060"/>
                </a:solidFill>
              </a:rPr>
              <a:t>Remain at the entrance to the space</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Know hazards &amp; signs of exposure</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Track the entrants and only allow authorized entrants to  enter</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Keep constant communication</a:t>
            </a:r>
          </a:p>
        </p:txBody>
      </p:sp>
      <p:pic>
        <p:nvPicPr>
          <p:cNvPr id="24580" name="Picture 4" descr="Atm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600" y="1600200"/>
            <a:ext cx="2913063" cy="3098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8229600" cy="838200"/>
          </a:xfrm>
          <a:effectLst>
            <a:outerShdw dist="35921" dir="2700000" algn="ctr" rotWithShape="0">
              <a:schemeClr val="bg1"/>
            </a:outerShdw>
          </a:effectLst>
        </p:spPr>
        <p:txBody>
          <a:bodyPr/>
          <a:lstStyle/>
          <a:p>
            <a:pPr algn="ctr" eaLnBrk="1" hangingPunct="1"/>
            <a:r>
              <a:rPr lang="en-US" altLang="en-US" sz="4400" dirty="0" smtClean="0">
                <a:latin typeface="Calibri" panose="020F0502020204030204" pitchFamily="34" charset="0"/>
              </a:rPr>
              <a:t>Terminal Learning Objective</a:t>
            </a:r>
          </a:p>
        </p:txBody>
      </p:sp>
      <p:sp>
        <p:nvSpPr>
          <p:cNvPr id="203779" name="Rectangle 3"/>
          <p:cNvSpPr>
            <a:spLocks noGrp="1" noChangeArrowheads="1"/>
          </p:cNvSpPr>
          <p:nvPr>
            <p:ph idx="1"/>
          </p:nvPr>
        </p:nvSpPr>
        <p:spPr>
          <a:xfrm>
            <a:off x="914400" y="1828800"/>
            <a:ext cx="7315200" cy="2438400"/>
          </a:xfrm>
        </p:spPr>
        <p:txBody>
          <a:bodyPr rtlCol="0">
            <a:normAutofit/>
          </a:bodyPr>
          <a:lstStyle/>
          <a:p>
            <a:pPr marL="0" indent="0" eaLnBrk="1" fontAlgn="auto" hangingPunct="1">
              <a:spcAft>
                <a:spcPts val="0"/>
              </a:spcAft>
              <a:buClr>
                <a:srgbClr val="002060"/>
              </a:buClr>
              <a:buSzPct val="100000"/>
              <a:buFont typeface="Arial" panose="020B0604020202020204" pitchFamily="34" charset="0"/>
              <a:buNone/>
              <a:defRPr/>
            </a:pPr>
            <a:r>
              <a:rPr lang="en-US" altLang="en-US" sz="2400" b="1" dirty="0" smtClean="0">
                <a:solidFill>
                  <a:srgbClr val="002060"/>
                </a:solidFill>
                <a:cs typeface="Arial" charset="0"/>
              </a:rPr>
              <a:t>Upon the successful completion of this module, participants will have a greater understanding of confined spaces, their hazards, and the methods to control those hazards</a:t>
            </a:r>
          </a:p>
          <a:p>
            <a:pPr eaLnBrk="1" fontAlgn="auto" hangingPunct="1">
              <a:spcAft>
                <a:spcPts val="0"/>
              </a:spcAft>
              <a:buSzPct val="45000"/>
              <a:buFont typeface="Wingdings" pitchFamily="2" charset="2"/>
              <a:buNone/>
              <a:defRPr/>
            </a:pPr>
            <a:endParaRPr lang="en-US" altLang="en-US" sz="1800" b="1" dirty="0" smtClean="0">
              <a:solidFill>
                <a:srgbClr val="333333"/>
              </a:solidFill>
              <a:latin typeface="Arial" charset="0"/>
              <a:cs typeface="Arial" charset="0"/>
            </a:endParaRPr>
          </a:p>
          <a:p>
            <a:pPr eaLnBrk="1" fontAlgn="auto" hangingPunct="1">
              <a:spcAft>
                <a:spcPts val="0"/>
              </a:spcAft>
              <a:buSzPct val="45000"/>
              <a:buFont typeface="Wingdings" pitchFamily="2" charset="2"/>
              <a:buNone/>
              <a:defRPr/>
            </a:pPr>
            <a:endParaRPr lang="en-US" altLang="en-US" sz="1800" b="1" dirty="0" smtClean="0">
              <a:solidFill>
                <a:srgbClr val="333333"/>
              </a:solidFill>
              <a:latin typeface="Arial" charset="0"/>
              <a:cs typeface="Arial" charset="0"/>
            </a:endParaRPr>
          </a:p>
          <a:p>
            <a:pPr eaLnBrk="1" fontAlgn="auto" hangingPunct="1">
              <a:spcAft>
                <a:spcPts val="0"/>
              </a:spcAft>
              <a:defRPr/>
            </a:pPr>
            <a:endParaRPr lang="en-US" altLang="en-US" sz="2800" b="1" dirty="0" smtClean="0">
              <a:latin typeface="Arial" charset="0"/>
              <a:cs typeface="Arial" charset="0"/>
            </a:endParaRPr>
          </a:p>
        </p:txBody>
      </p:sp>
      <p:pic>
        <p:nvPicPr>
          <p:cNvPr id="6148" name="Picture 6" descr="http://www.safetysign.com/images/catlog/product/large/E13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00"/>
            <a:ext cx="3200400" cy="23018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52400"/>
            <a:ext cx="9144000" cy="1143000"/>
          </a:xfrm>
        </p:spPr>
        <p:txBody>
          <a:bodyPr/>
          <a:lstStyle/>
          <a:p>
            <a:pPr algn="ctr" eaLnBrk="1" hangingPunct="1"/>
            <a:r>
              <a:rPr lang="en-US" altLang="en-US" sz="4400" dirty="0" smtClean="0">
                <a:latin typeface="Calibri" panose="020F0502020204030204" pitchFamily="34" charset="0"/>
              </a:rPr>
              <a:t>Attendant’s Responsibilities </a:t>
            </a:r>
            <a:r>
              <a:rPr lang="en-US" altLang="en-US" sz="2400" dirty="0" smtClean="0">
                <a:latin typeface="Calibri" panose="020F0502020204030204" pitchFamily="34" charset="0"/>
              </a:rPr>
              <a:t>(cont.)</a:t>
            </a:r>
          </a:p>
        </p:txBody>
      </p:sp>
      <p:sp>
        <p:nvSpPr>
          <p:cNvPr id="25603" name="Rectangle 3"/>
          <p:cNvSpPr>
            <a:spLocks noGrp="1" noChangeArrowheads="1"/>
          </p:cNvSpPr>
          <p:nvPr>
            <p:ph idx="1"/>
          </p:nvPr>
        </p:nvSpPr>
        <p:spPr>
          <a:xfrm>
            <a:off x="914400" y="1219200"/>
            <a:ext cx="7270750" cy="3740150"/>
          </a:xfrm>
        </p:spPr>
        <p:txBody>
          <a:bodyPr/>
          <a:lstStyle/>
          <a:p>
            <a:pPr eaLnBrk="1" hangingPunct="1">
              <a:lnSpc>
                <a:spcPct val="120000"/>
              </a:lnSpc>
              <a:buClr>
                <a:srgbClr val="002060"/>
              </a:buClr>
            </a:pPr>
            <a:r>
              <a:rPr lang="en-US" altLang="en-US" sz="2400" dirty="0" smtClean="0">
                <a:solidFill>
                  <a:srgbClr val="002060"/>
                </a:solidFill>
              </a:rPr>
              <a:t>Protect entrants from external hazards</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Monitor work activities and watch out for hazards</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Contact the rescue team, if needed</a:t>
            </a:r>
          </a:p>
        </p:txBody>
      </p:sp>
      <p:pic>
        <p:nvPicPr>
          <p:cNvPr id="25604" name="Picture 4" descr="Atm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429000"/>
            <a:ext cx="2971800" cy="1981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685800" y="152400"/>
            <a:ext cx="7772400" cy="1143000"/>
          </a:xfrm>
        </p:spPr>
        <p:txBody>
          <a:bodyPr/>
          <a:lstStyle/>
          <a:p>
            <a:pPr algn="ctr" eaLnBrk="1" hangingPunct="1"/>
            <a:r>
              <a:rPr lang="en-US" altLang="en-US" sz="4400" dirty="0" smtClean="0">
                <a:latin typeface="Calibri" panose="020F0502020204030204" pitchFamily="34" charset="0"/>
              </a:rPr>
              <a:t>Entry Supervisors </a:t>
            </a:r>
          </a:p>
        </p:txBody>
      </p:sp>
      <p:sp>
        <p:nvSpPr>
          <p:cNvPr id="26627" name="Rectangle 4"/>
          <p:cNvSpPr>
            <a:spLocks noGrp="1" noChangeArrowheads="1"/>
          </p:cNvSpPr>
          <p:nvPr>
            <p:ph idx="1"/>
          </p:nvPr>
        </p:nvSpPr>
        <p:spPr>
          <a:xfrm>
            <a:off x="773113" y="1370012"/>
            <a:ext cx="4865687" cy="4192588"/>
          </a:xfrm>
        </p:spPr>
        <p:txBody>
          <a:bodyPr/>
          <a:lstStyle/>
          <a:p>
            <a:pPr marL="365125" indent="-255588" eaLnBrk="1" hangingPunct="1">
              <a:buClr>
                <a:srgbClr val="002060"/>
              </a:buClr>
            </a:pPr>
            <a:r>
              <a:rPr lang="en-US" altLang="en-US" sz="2400" dirty="0" smtClean="0">
                <a:solidFill>
                  <a:srgbClr val="002060"/>
                </a:solidFill>
              </a:rPr>
              <a:t>Know hazards and signs of exposure</a:t>
            </a:r>
          </a:p>
          <a:p>
            <a:pPr marL="365125" indent="-255588" eaLnBrk="1" hangingPunct="1">
              <a:buClr>
                <a:srgbClr val="002060"/>
              </a:buClr>
            </a:pPr>
            <a:endParaRPr lang="en-US" altLang="en-US" sz="2400" dirty="0" smtClean="0">
              <a:solidFill>
                <a:srgbClr val="002060"/>
              </a:solidFill>
            </a:endParaRPr>
          </a:p>
          <a:p>
            <a:pPr marL="365125" indent="-255588" eaLnBrk="1" hangingPunct="1">
              <a:buClr>
                <a:srgbClr val="002060"/>
              </a:buClr>
            </a:pPr>
            <a:r>
              <a:rPr lang="en-US" altLang="en-US" sz="2400" dirty="0" smtClean="0">
                <a:solidFill>
                  <a:srgbClr val="002060"/>
                </a:solidFill>
              </a:rPr>
              <a:t>Ensures all hazards are controlled </a:t>
            </a:r>
          </a:p>
          <a:p>
            <a:pPr marL="365125" indent="-255588" eaLnBrk="1" hangingPunct="1">
              <a:buClr>
                <a:srgbClr val="002060"/>
              </a:buClr>
            </a:pPr>
            <a:endParaRPr lang="en-US" altLang="en-US" sz="2400" dirty="0" smtClean="0">
              <a:solidFill>
                <a:srgbClr val="002060"/>
              </a:solidFill>
            </a:endParaRPr>
          </a:p>
          <a:p>
            <a:pPr marL="365125" indent="-255588" eaLnBrk="1" hangingPunct="1">
              <a:buClr>
                <a:srgbClr val="002060"/>
              </a:buClr>
            </a:pPr>
            <a:r>
              <a:rPr lang="en-US" altLang="en-US" sz="2400" dirty="0" smtClean="0">
                <a:solidFill>
                  <a:srgbClr val="002060"/>
                </a:solidFill>
              </a:rPr>
              <a:t>Ensures entry conditions are acceptable</a:t>
            </a:r>
          </a:p>
          <a:p>
            <a:pPr marL="365125" indent="-255588" eaLnBrk="1" hangingPunct="1">
              <a:buClr>
                <a:srgbClr val="002060"/>
              </a:buClr>
            </a:pPr>
            <a:endParaRPr lang="en-US" altLang="en-US" sz="2400" dirty="0" smtClean="0">
              <a:solidFill>
                <a:srgbClr val="002060"/>
              </a:solidFill>
            </a:endParaRPr>
          </a:p>
          <a:p>
            <a:pPr marL="365125" indent="-255588" eaLnBrk="1" hangingPunct="1">
              <a:buClr>
                <a:srgbClr val="002060"/>
              </a:buClr>
            </a:pPr>
            <a:r>
              <a:rPr lang="en-US" altLang="en-US" sz="2400" dirty="0" smtClean="0">
                <a:solidFill>
                  <a:srgbClr val="002060"/>
                </a:solidFill>
              </a:rPr>
              <a:t>Signs the permit to authorize entry &amp; also cancels the entry permit</a:t>
            </a:r>
          </a:p>
          <a:p>
            <a:pPr marL="365125" indent="-255588" eaLnBrk="1" hangingPunct="1">
              <a:lnSpc>
                <a:spcPct val="80000"/>
              </a:lnSpc>
              <a:buFont typeface="Wingdings 3" panose="05040102010807070707" pitchFamily="18" charset="2"/>
              <a:buChar char=""/>
            </a:pPr>
            <a:endParaRPr lang="en-US" altLang="en-US" sz="2400" dirty="0" smtClean="0"/>
          </a:p>
          <a:p>
            <a:pPr marL="365125" indent="-255588" eaLnBrk="1" hangingPunct="1">
              <a:lnSpc>
                <a:spcPct val="80000"/>
              </a:lnSpc>
              <a:buFont typeface="Wingdings 3" panose="05040102010807070707" pitchFamily="18" charset="2"/>
              <a:buChar char=""/>
            </a:pPr>
            <a:endParaRPr lang="en-US" altLang="en-US" sz="2400" dirty="0" smtClean="0"/>
          </a:p>
        </p:txBody>
      </p:sp>
      <p:pic>
        <p:nvPicPr>
          <p:cNvPr id="26628" name="Picture 5" descr="Filling out rescue permit"/>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6324600" y="1447800"/>
            <a:ext cx="2082800" cy="35131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49300" y="304800"/>
            <a:ext cx="7772400" cy="819150"/>
          </a:xfrm>
        </p:spPr>
        <p:txBody>
          <a:bodyPr lIns="92075" tIns="46038" rIns="92075" bIns="46038"/>
          <a:lstStyle/>
          <a:p>
            <a:pPr algn="ctr" eaLnBrk="1" hangingPunct="1"/>
            <a:r>
              <a:rPr lang="en-US" altLang="en-US" sz="4400" smtClean="0">
                <a:latin typeface="Calibri" panose="020F0502020204030204" pitchFamily="34" charset="0"/>
              </a:rPr>
              <a:t>Module 1: Summary</a:t>
            </a:r>
          </a:p>
        </p:txBody>
      </p:sp>
      <p:sp>
        <p:nvSpPr>
          <p:cNvPr id="27651" name="Rectangle 3"/>
          <p:cNvSpPr>
            <a:spLocks noGrp="1" noChangeArrowheads="1"/>
          </p:cNvSpPr>
          <p:nvPr>
            <p:ph idx="1"/>
          </p:nvPr>
        </p:nvSpPr>
        <p:spPr>
          <a:xfrm>
            <a:off x="947738" y="1701800"/>
            <a:ext cx="4110037" cy="4416425"/>
          </a:xfrm>
        </p:spPr>
        <p:txBody>
          <a:bodyPr lIns="92075" tIns="46038" rIns="92075" bIns="46038"/>
          <a:lstStyle/>
          <a:p>
            <a:pPr eaLnBrk="1" hangingPunct="1">
              <a:lnSpc>
                <a:spcPct val="80000"/>
              </a:lnSpc>
              <a:buClr>
                <a:srgbClr val="002060"/>
              </a:buClr>
            </a:pPr>
            <a:r>
              <a:rPr lang="en-US" altLang="en-US" sz="2400" smtClean="0">
                <a:solidFill>
                  <a:srgbClr val="002060"/>
                </a:solidFill>
              </a:rPr>
              <a:t>Characteristics of confined spaces</a:t>
            </a:r>
          </a:p>
          <a:p>
            <a:pPr eaLnBrk="1" hangingPunct="1">
              <a:lnSpc>
                <a:spcPct val="80000"/>
              </a:lnSpc>
              <a:buClr>
                <a:srgbClr val="002060"/>
              </a:buClr>
            </a:pPr>
            <a:endParaRPr lang="en-US" altLang="en-US" sz="2400" smtClean="0">
              <a:solidFill>
                <a:srgbClr val="002060"/>
              </a:solidFill>
            </a:endParaRPr>
          </a:p>
          <a:p>
            <a:pPr eaLnBrk="1" hangingPunct="1">
              <a:lnSpc>
                <a:spcPct val="80000"/>
              </a:lnSpc>
              <a:buClr>
                <a:srgbClr val="002060"/>
              </a:buClr>
            </a:pPr>
            <a:r>
              <a:rPr lang="en-US" altLang="en-US" sz="2400" smtClean="0">
                <a:solidFill>
                  <a:srgbClr val="002060"/>
                </a:solidFill>
              </a:rPr>
              <a:t>Main hazards</a:t>
            </a:r>
          </a:p>
          <a:p>
            <a:pPr eaLnBrk="1" hangingPunct="1">
              <a:lnSpc>
                <a:spcPct val="80000"/>
              </a:lnSpc>
              <a:buClr>
                <a:srgbClr val="002060"/>
              </a:buClr>
            </a:pPr>
            <a:endParaRPr lang="en-US" altLang="en-US" sz="2400" smtClean="0">
              <a:solidFill>
                <a:srgbClr val="002060"/>
              </a:solidFill>
            </a:endParaRPr>
          </a:p>
          <a:p>
            <a:pPr eaLnBrk="1" hangingPunct="1">
              <a:lnSpc>
                <a:spcPct val="80000"/>
              </a:lnSpc>
              <a:buClr>
                <a:srgbClr val="002060"/>
              </a:buClr>
            </a:pPr>
            <a:r>
              <a:rPr lang="en-US" altLang="en-US" sz="2400" smtClean="0">
                <a:solidFill>
                  <a:srgbClr val="002060"/>
                </a:solidFill>
              </a:rPr>
              <a:t>Permit</a:t>
            </a:r>
          </a:p>
          <a:p>
            <a:pPr eaLnBrk="1" hangingPunct="1">
              <a:lnSpc>
                <a:spcPct val="80000"/>
              </a:lnSpc>
              <a:buClr>
                <a:srgbClr val="002060"/>
              </a:buClr>
            </a:pPr>
            <a:endParaRPr lang="en-US" altLang="en-US" sz="2400" smtClean="0">
              <a:solidFill>
                <a:srgbClr val="002060"/>
              </a:solidFill>
            </a:endParaRPr>
          </a:p>
          <a:p>
            <a:pPr eaLnBrk="1" hangingPunct="1">
              <a:lnSpc>
                <a:spcPct val="80000"/>
              </a:lnSpc>
              <a:buClr>
                <a:srgbClr val="002060"/>
              </a:buClr>
            </a:pPr>
            <a:r>
              <a:rPr lang="en-US" altLang="en-US" sz="2400" smtClean="0">
                <a:solidFill>
                  <a:srgbClr val="002060"/>
                </a:solidFill>
              </a:rPr>
              <a:t>Responsibilities of entrants and attendants</a:t>
            </a:r>
          </a:p>
        </p:txBody>
      </p:sp>
      <p:pic>
        <p:nvPicPr>
          <p:cNvPr id="27652" name="Picture 4" descr="Cs5 custom"/>
          <p:cNvPicPr>
            <a:picLocks noChangeAspect="1" noChangeArrowheads="1"/>
          </p:cNvPicPr>
          <p:nvPr/>
        </p:nvPicPr>
        <p:blipFill>
          <a:blip r:embed="rId2">
            <a:extLst>
              <a:ext uri="{28A0092B-C50C-407E-A947-70E740481C1C}">
                <a14:useLocalDpi xmlns:a14="http://schemas.microsoft.com/office/drawing/2010/main" val="0"/>
              </a:ext>
            </a:extLst>
          </a:blip>
          <a:srcRect l="12231" t="24460" b="22806"/>
          <a:stretch>
            <a:fillRect/>
          </a:stretch>
        </p:blipFill>
        <p:spPr bwMode="auto">
          <a:xfrm>
            <a:off x="5508625" y="1828800"/>
            <a:ext cx="3032125" cy="30448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11150"/>
            <a:ext cx="7772400" cy="984250"/>
          </a:xfrm>
        </p:spPr>
        <p:txBody>
          <a:bodyPr lIns="92075" tIns="46038" rIns="92075" bIns="46038"/>
          <a:lstStyle/>
          <a:p>
            <a:pPr algn="ctr" eaLnBrk="1" hangingPunct="1"/>
            <a:r>
              <a:rPr lang="en-US" altLang="en-US" sz="4400" dirty="0" smtClean="0">
                <a:latin typeface="Calibri" panose="020F0502020204030204" pitchFamily="34" charset="0"/>
              </a:rPr>
              <a:t>Module 2:  Hazards</a:t>
            </a:r>
          </a:p>
        </p:txBody>
      </p:sp>
      <p:sp>
        <p:nvSpPr>
          <p:cNvPr id="28675" name="Rectangle 3"/>
          <p:cNvSpPr>
            <a:spLocks noGrp="1" noChangeArrowheads="1"/>
          </p:cNvSpPr>
          <p:nvPr>
            <p:ph idx="1"/>
          </p:nvPr>
        </p:nvSpPr>
        <p:spPr>
          <a:xfrm>
            <a:off x="914400" y="1676400"/>
            <a:ext cx="5105400" cy="2581275"/>
          </a:xfrm>
        </p:spPr>
        <p:txBody>
          <a:bodyPr lIns="92075" tIns="46038" rIns="92075" bIns="46038"/>
          <a:lstStyle/>
          <a:p>
            <a:pPr eaLnBrk="1" hangingPunct="1">
              <a:lnSpc>
                <a:spcPct val="80000"/>
              </a:lnSpc>
              <a:buClr>
                <a:srgbClr val="002060"/>
              </a:buClr>
            </a:pPr>
            <a:r>
              <a:rPr lang="en-US" altLang="en-US" sz="2400" smtClean="0">
                <a:solidFill>
                  <a:srgbClr val="002060"/>
                </a:solidFill>
              </a:rPr>
              <a:t>Isolating the permit space </a:t>
            </a:r>
          </a:p>
          <a:p>
            <a:pPr eaLnBrk="1" hangingPunct="1">
              <a:lnSpc>
                <a:spcPct val="80000"/>
              </a:lnSpc>
              <a:buClr>
                <a:srgbClr val="002060"/>
              </a:buClr>
            </a:pPr>
            <a:endParaRPr lang="en-US" altLang="en-US" sz="2400" smtClean="0">
              <a:solidFill>
                <a:srgbClr val="002060"/>
              </a:solidFill>
            </a:endParaRPr>
          </a:p>
          <a:p>
            <a:pPr eaLnBrk="1" hangingPunct="1">
              <a:lnSpc>
                <a:spcPct val="80000"/>
              </a:lnSpc>
              <a:buClr>
                <a:srgbClr val="002060"/>
              </a:buClr>
            </a:pPr>
            <a:r>
              <a:rPr lang="en-US" altLang="en-US" sz="2400" smtClean="0">
                <a:solidFill>
                  <a:srgbClr val="002060"/>
                </a:solidFill>
              </a:rPr>
              <a:t>Heat stress and noise hazards</a:t>
            </a:r>
          </a:p>
          <a:p>
            <a:pPr eaLnBrk="1" hangingPunct="1">
              <a:lnSpc>
                <a:spcPct val="80000"/>
              </a:lnSpc>
              <a:buClr>
                <a:srgbClr val="002060"/>
              </a:buClr>
            </a:pPr>
            <a:endParaRPr lang="en-US" altLang="en-US" sz="2400" smtClean="0">
              <a:solidFill>
                <a:srgbClr val="002060"/>
              </a:solidFill>
            </a:endParaRPr>
          </a:p>
          <a:p>
            <a:pPr eaLnBrk="1" hangingPunct="1">
              <a:lnSpc>
                <a:spcPct val="80000"/>
              </a:lnSpc>
              <a:buClr>
                <a:srgbClr val="002060"/>
              </a:buClr>
            </a:pPr>
            <a:r>
              <a:rPr lang="en-US" altLang="en-US" sz="2400" smtClean="0">
                <a:solidFill>
                  <a:srgbClr val="002060"/>
                </a:solidFill>
              </a:rPr>
              <a:t>Hazardous atmospheres</a:t>
            </a:r>
          </a:p>
        </p:txBody>
      </p:sp>
      <p:pic>
        <p:nvPicPr>
          <p:cNvPr id="28676" name="Picture 5" descr="Cs5 cus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475" y="3200400"/>
            <a:ext cx="3200400" cy="2133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1143000"/>
          </a:xfrm>
        </p:spPr>
        <p:txBody>
          <a:bodyPr lIns="92075" tIns="46038" rIns="92075" bIns="46038"/>
          <a:lstStyle/>
          <a:p>
            <a:pPr algn="ctr" eaLnBrk="1" hangingPunct="1"/>
            <a:r>
              <a:rPr lang="en-US" altLang="en-US" sz="4400" smtClean="0">
                <a:latin typeface="Calibri" panose="020F0502020204030204" pitchFamily="34" charset="0"/>
              </a:rPr>
              <a:t>Isolation</a:t>
            </a:r>
          </a:p>
        </p:txBody>
      </p:sp>
      <p:sp>
        <p:nvSpPr>
          <p:cNvPr id="29699" name="Text Box 6"/>
          <p:cNvSpPr txBox="1">
            <a:spLocks noChangeArrowheads="1"/>
          </p:cNvSpPr>
          <p:nvPr/>
        </p:nvSpPr>
        <p:spPr bwMode="auto">
          <a:xfrm>
            <a:off x="4800600" y="1981200"/>
            <a:ext cx="342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2060"/>
                </a:solidFill>
                <a:latin typeface="Calibri" panose="020F0502020204030204" pitchFamily="34" charset="0"/>
                <a:cs typeface="Times New Roman" panose="02020603050405020304" pitchFamily="18" charset="0"/>
              </a:rPr>
              <a:t>Many permit space accidents occur when hazardous energy or material enter the space.</a:t>
            </a:r>
            <a:endParaRPr lang="en-US" altLang="en-US" sz="2400">
              <a:solidFill>
                <a:srgbClr val="002060"/>
              </a:solidFill>
              <a:latin typeface="Calibri" panose="020F0502020204030204" pitchFamily="34" charset="0"/>
            </a:endParaRPr>
          </a:p>
        </p:txBody>
      </p:sp>
      <p:pic>
        <p:nvPicPr>
          <p:cNvPr id="29700" name="Picture 2" descr="http://clearthespace.com/blog/wp-content/uploads/2013/01/water-pipe-flo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847850"/>
            <a:ext cx="4216400" cy="31623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533400"/>
            <a:ext cx="7772400" cy="762000"/>
          </a:xfrm>
        </p:spPr>
        <p:txBody>
          <a:bodyPr lIns="92075" tIns="46038" rIns="92075" bIns="46038"/>
          <a:lstStyle/>
          <a:p>
            <a:pPr algn="ctr" eaLnBrk="1" hangingPunct="1"/>
            <a:r>
              <a:rPr lang="en-US" altLang="en-US" sz="4400" smtClean="0">
                <a:latin typeface="Calibri" panose="020F0502020204030204" pitchFamily="34" charset="0"/>
              </a:rPr>
              <a:t>Isolation Methods</a:t>
            </a:r>
          </a:p>
        </p:txBody>
      </p:sp>
      <p:sp>
        <p:nvSpPr>
          <p:cNvPr id="30723" name="Rectangle 3"/>
          <p:cNvSpPr>
            <a:spLocks noGrp="1" noChangeArrowheads="1"/>
          </p:cNvSpPr>
          <p:nvPr>
            <p:ph idx="1"/>
          </p:nvPr>
        </p:nvSpPr>
        <p:spPr>
          <a:xfrm>
            <a:off x="1044575" y="1930400"/>
            <a:ext cx="4559300" cy="4121150"/>
          </a:xfrm>
        </p:spPr>
        <p:txBody>
          <a:bodyPr lIns="92075" tIns="46038" rIns="92075" bIns="46038"/>
          <a:lstStyle/>
          <a:p>
            <a:pPr eaLnBrk="1" hangingPunct="1">
              <a:lnSpc>
                <a:spcPct val="80000"/>
              </a:lnSpc>
              <a:buClr>
                <a:srgbClr val="002060"/>
              </a:buClr>
            </a:pPr>
            <a:r>
              <a:rPr lang="en-US" altLang="en-US" sz="2400" smtClean="0">
                <a:solidFill>
                  <a:srgbClr val="002060"/>
                </a:solidFill>
              </a:rPr>
              <a:t>Double block &amp; bleed</a:t>
            </a:r>
          </a:p>
          <a:p>
            <a:pPr eaLnBrk="1" hangingPunct="1">
              <a:lnSpc>
                <a:spcPct val="80000"/>
              </a:lnSpc>
              <a:buClr>
                <a:srgbClr val="002060"/>
              </a:buClr>
            </a:pPr>
            <a:endParaRPr lang="en-US" altLang="en-US" sz="2400" smtClean="0">
              <a:solidFill>
                <a:srgbClr val="002060"/>
              </a:solidFill>
            </a:endParaRPr>
          </a:p>
          <a:p>
            <a:pPr eaLnBrk="1" hangingPunct="1">
              <a:lnSpc>
                <a:spcPct val="80000"/>
              </a:lnSpc>
              <a:buClr>
                <a:srgbClr val="002060"/>
              </a:buClr>
            </a:pPr>
            <a:r>
              <a:rPr lang="en-US" altLang="en-US" sz="2400" smtClean="0">
                <a:solidFill>
                  <a:srgbClr val="002060"/>
                </a:solidFill>
              </a:rPr>
              <a:t>Lockout/tagout</a:t>
            </a:r>
          </a:p>
          <a:p>
            <a:pPr eaLnBrk="1" hangingPunct="1">
              <a:lnSpc>
                <a:spcPct val="80000"/>
              </a:lnSpc>
              <a:buClr>
                <a:srgbClr val="002060"/>
              </a:buClr>
            </a:pPr>
            <a:endParaRPr lang="en-US" altLang="en-US" sz="2400" smtClean="0">
              <a:solidFill>
                <a:srgbClr val="002060"/>
              </a:solidFill>
            </a:endParaRPr>
          </a:p>
          <a:p>
            <a:pPr eaLnBrk="1" hangingPunct="1">
              <a:lnSpc>
                <a:spcPct val="80000"/>
              </a:lnSpc>
              <a:buClr>
                <a:srgbClr val="002060"/>
              </a:buClr>
            </a:pPr>
            <a:r>
              <a:rPr lang="en-US" altLang="en-US" sz="2400" smtClean="0">
                <a:solidFill>
                  <a:srgbClr val="002060"/>
                </a:solidFill>
              </a:rPr>
              <a:t>Blanking and bleeding</a:t>
            </a:r>
          </a:p>
          <a:p>
            <a:pPr eaLnBrk="1" hangingPunct="1">
              <a:lnSpc>
                <a:spcPct val="80000"/>
              </a:lnSpc>
              <a:buClr>
                <a:srgbClr val="002060"/>
              </a:buClr>
            </a:pPr>
            <a:endParaRPr lang="en-US" altLang="en-US" sz="2400" smtClean="0">
              <a:solidFill>
                <a:srgbClr val="002060"/>
              </a:solidFill>
            </a:endParaRPr>
          </a:p>
          <a:p>
            <a:pPr eaLnBrk="1" hangingPunct="1">
              <a:lnSpc>
                <a:spcPct val="80000"/>
              </a:lnSpc>
              <a:buClr>
                <a:srgbClr val="002060"/>
              </a:buClr>
            </a:pPr>
            <a:r>
              <a:rPr lang="en-US" altLang="en-US" sz="2400" smtClean="0">
                <a:solidFill>
                  <a:srgbClr val="002060"/>
                </a:solidFill>
              </a:rPr>
              <a:t>Disconnecting mechanical linkages</a:t>
            </a:r>
          </a:p>
        </p:txBody>
      </p:sp>
      <p:pic>
        <p:nvPicPr>
          <p:cNvPr id="30724" name="Picture 4" descr="L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200" y="2055813"/>
            <a:ext cx="2662238" cy="28209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990600"/>
          </a:xfrm>
        </p:spPr>
        <p:txBody>
          <a:bodyPr lIns="92075" tIns="46038" rIns="92075" bIns="46038"/>
          <a:lstStyle/>
          <a:p>
            <a:pPr algn="ctr" eaLnBrk="1" hangingPunct="1"/>
            <a:r>
              <a:rPr lang="en-US" altLang="en-US" sz="4400" smtClean="0">
                <a:latin typeface="Calibri" panose="020F0502020204030204" pitchFamily="34" charset="0"/>
              </a:rPr>
              <a:t>Isolation </a:t>
            </a:r>
            <a:r>
              <a:rPr lang="en-US" altLang="en-US" sz="2400" smtClean="0">
                <a:latin typeface="Calibri" panose="020F0502020204030204" pitchFamily="34" charset="0"/>
              </a:rPr>
              <a:t>(cont.)</a:t>
            </a:r>
          </a:p>
        </p:txBody>
      </p:sp>
      <p:sp>
        <p:nvSpPr>
          <p:cNvPr id="31747" name="Text Box 6"/>
          <p:cNvSpPr txBox="1">
            <a:spLocks noChangeArrowheads="1"/>
          </p:cNvSpPr>
          <p:nvPr/>
        </p:nvSpPr>
        <p:spPr bwMode="auto">
          <a:xfrm>
            <a:off x="914400" y="14478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002060"/>
                </a:solidFill>
                <a:latin typeface="Calibri" panose="020F0502020204030204" pitchFamily="34" charset="0"/>
                <a:cs typeface="Times New Roman" panose="02020603050405020304" pitchFamily="18" charset="0"/>
              </a:rPr>
              <a:t>The </a:t>
            </a:r>
            <a:r>
              <a:rPr lang="en-US" altLang="en-US" sz="2400" u="sng" dirty="0">
                <a:solidFill>
                  <a:srgbClr val="002060"/>
                </a:solidFill>
                <a:latin typeface="Calibri" panose="020F0502020204030204" pitchFamily="34" charset="0"/>
                <a:cs typeface="Times New Roman" panose="02020603050405020304" pitchFamily="18" charset="0"/>
              </a:rPr>
              <a:t>entry permit </a:t>
            </a:r>
            <a:r>
              <a:rPr lang="en-US" altLang="en-US" sz="2400" dirty="0">
                <a:solidFill>
                  <a:srgbClr val="002060"/>
                </a:solidFill>
                <a:latin typeface="Calibri" panose="020F0502020204030204" pitchFamily="34" charset="0"/>
                <a:cs typeface="Times New Roman" panose="02020603050405020304" pitchFamily="18" charset="0"/>
              </a:rPr>
              <a:t>should specify which   isolation measures must be taken to make the space safe to enter. </a:t>
            </a:r>
            <a:endParaRPr lang="en-US" altLang="en-US" sz="2400" dirty="0">
              <a:solidFill>
                <a:srgbClr val="002060"/>
              </a:solidFill>
              <a:latin typeface="Calibri" panose="020F0502020204030204" pitchFamily="34" charset="0"/>
            </a:endParaRPr>
          </a:p>
        </p:txBody>
      </p:sp>
      <p:sp>
        <p:nvSpPr>
          <p:cNvPr id="31748" name="Text Box 7"/>
          <p:cNvSpPr txBox="1">
            <a:spLocks noChangeArrowheads="1"/>
          </p:cNvSpPr>
          <p:nvPr/>
        </p:nvSpPr>
        <p:spPr bwMode="auto">
          <a:xfrm>
            <a:off x="5486400" y="2362200"/>
            <a:ext cx="12303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0">
                <a:solidFill>
                  <a:srgbClr val="808080"/>
                </a:solidFill>
                <a:sym typeface="Wingdings" panose="05000000000000000000" pitchFamily="2" charset="2"/>
              </a:rPr>
              <a:t></a:t>
            </a:r>
          </a:p>
        </p:txBody>
      </p:sp>
      <p:pic>
        <p:nvPicPr>
          <p:cNvPr id="8" name="Picture 4" descr="confined spaces"/>
          <p:cNvPicPr>
            <a:picLocks noChangeAspect="1" noChangeArrowheads="1"/>
          </p:cNvPicPr>
          <p:nvPr/>
        </p:nvPicPr>
        <p:blipFill>
          <a:blip r:embed="rId2" cstate="print">
            <a:duotone>
              <a:prstClr val="black"/>
              <a:schemeClr val="accent4">
                <a:tint val="45000"/>
                <a:satMod val="400000"/>
              </a:schemeClr>
            </a:duotone>
            <a:lum bright="18000"/>
          </a:blip>
          <a:srcRect/>
          <a:stretch>
            <a:fillRect/>
          </a:stretch>
        </p:blipFill>
        <p:spPr bwMode="auto">
          <a:xfrm>
            <a:off x="3554436" y="2590800"/>
            <a:ext cx="2035127" cy="296386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1219200"/>
          </a:xfrm>
        </p:spPr>
        <p:txBody>
          <a:bodyPr lIns="92075" tIns="46038" rIns="92075" bIns="46038"/>
          <a:lstStyle/>
          <a:p>
            <a:pPr algn="ctr" eaLnBrk="1" hangingPunct="1"/>
            <a:r>
              <a:rPr lang="en-US" altLang="en-US" sz="4400" dirty="0" smtClean="0">
                <a:latin typeface="Calibri" panose="020F0502020204030204" pitchFamily="34" charset="0"/>
              </a:rPr>
              <a:t>Heat Hazards</a:t>
            </a:r>
          </a:p>
        </p:txBody>
      </p:sp>
      <p:sp>
        <p:nvSpPr>
          <p:cNvPr id="32771" name="Rectangle 3"/>
          <p:cNvSpPr>
            <a:spLocks noGrp="1" noChangeArrowheads="1"/>
          </p:cNvSpPr>
          <p:nvPr>
            <p:ph idx="1"/>
          </p:nvPr>
        </p:nvSpPr>
        <p:spPr>
          <a:xfrm>
            <a:off x="914400" y="1752600"/>
            <a:ext cx="4425950" cy="3473450"/>
          </a:xfrm>
        </p:spPr>
        <p:txBody>
          <a:bodyPr lIns="92075" tIns="46038" rIns="92075" bIns="46038"/>
          <a:lstStyle/>
          <a:p>
            <a:pPr eaLnBrk="1" hangingPunct="1">
              <a:lnSpc>
                <a:spcPct val="70000"/>
              </a:lnSpc>
              <a:buClr>
                <a:srgbClr val="002060"/>
              </a:buClr>
            </a:pPr>
            <a:r>
              <a:rPr lang="en-US" altLang="en-US" sz="2400" dirty="0" smtClean="0">
                <a:solidFill>
                  <a:srgbClr val="002060"/>
                </a:solidFill>
              </a:rPr>
              <a:t>Heat Rash</a:t>
            </a:r>
          </a:p>
          <a:p>
            <a:pPr eaLnBrk="1" hangingPunct="1">
              <a:lnSpc>
                <a:spcPct val="70000"/>
              </a:lnSpc>
              <a:buClr>
                <a:srgbClr val="002060"/>
              </a:buClr>
            </a:pPr>
            <a:endParaRPr lang="en-US" altLang="en-US" sz="2400" dirty="0" smtClean="0">
              <a:solidFill>
                <a:srgbClr val="002060"/>
              </a:solidFill>
            </a:endParaRPr>
          </a:p>
          <a:p>
            <a:pPr eaLnBrk="1" hangingPunct="1">
              <a:lnSpc>
                <a:spcPct val="70000"/>
              </a:lnSpc>
              <a:buClr>
                <a:srgbClr val="002060"/>
              </a:buClr>
            </a:pPr>
            <a:r>
              <a:rPr lang="en-US" altLang="en-US" sz="2400" dirty="0" smtClean="0">
                <a:solidFill>
                  <a:srgbClr val="002060"/>
                </a:solidFill>
              </a:rPr>
              <a:t>Heat Cramps</a:t>
            </a:r>
          </a:p>
          <a:p>
            <a:pPr eaLnBrk="1" hangingPunct="1">
              <a:lnSpc>
                <a:spcPct val="70000"/>
              </a:lnSpc>
              <a:buClr>
                <a:srgbClr val="002060"/>
              </a:buClr>
            </a:pPr>
            <a:endParaRPr lang="en-US" altLang="en-US" sz="2400" dirty="0" smtClean="0">
              <a:solidFill>
                <a:srgbClr val="002060"/>
              </a:solidFill>
            </a:endParaRPr>
          </a:p>
          <a:p>
            <a:pPr eaLnBrk="1" hangingPunct="1">
              <a:lnSpc>
                <a:spcPct val="70000"/>
              </a:lnSpc>
              <a:buClr>
                <a:srgbClr val="002060"/>
              </a:buClr>
            </a:pPr>
            <a:r>
              <a:rPr lang="en-US" altLang="en-US" sz="2400" dirty="0" smtClean="0">
                <a:solidFill>
                  <a:srgbClr val="002060"/>
                </a:solidFill>
              </a:rPr>
              <a:t>Heat Exhaustion</a:t>
            </a:r>
          </a:p>
          <a:p>
            <a:pPr eaLnBrk="1" hangingPunct="1">
              <a:lnSpc>
                <a:spcPct val="70000"/>
              </a:lnSpc>
              <a:buClr>
                <a:srgbClr val="002060"/>
              </a:buClr>
            </a:pPr>
            <a:endParaRPr lang="en-US" altLang="en-US" sz="2400" dirty="0" smtClean="0">
              <a:solidFill>
                <a:srgbClr val="002060"/>
              </a:solidFill>
            </a:endParaRPr>
          </a:p>
          <a:p>
            <a:pPr eaLnBrk="1" hangingPunct="1">
              <a:lnSpc>
                <a:spcPct val="70000"/>
              </a:lnSpc>
              <a:buClr>
                <a:srgbClr val="002060"/>
              </a:buClr>
            </a:pPr>
            <a:r>
              <a:rPr lang="en-US" altLang="en-US" sz="2400" dirty="0" smtClean="0">
                <a:solidFill>
                  <a:srgbClr val="002060"/>
                </a:solidFill>
              </a:rPr>
              <a:t>Heat Stroke</a:t>
            </a:r>
          </a:p>
        </p:txBody>
      </p:sp>
      <p:grpSp>
        <p:nvGrpSpPr>
          <p:cNvPr id="32772" name="Group 14"/>
          <p:cNvGrpSpPr>
            <a:grpSpLocks/>
          </p:cNvGrpSpPr>
          <p:nvPr/>
        </p:nvGrpSpPr>
        <p:grpSpPr bwMode="auto">
          <a:xfrm>
            <a:off x="6172200" y="1371600"/>
            <a:ext cx="704850" cy="3898900"/>
            <a:chOff x="4616" y="912"/>
            <a:chExt cx="576" cy="2600"/>
          </a:xfrm>
        </p:grpSpPr>
        <p:sp>
          <p:nvSpPr>
            <p:cNvPr id="8" name="Rectangle 11"/>
            <p:cNvSpPr>
              <a:spLocks noChangeArrowheads="1"/>
            </p:cNvSpPr>
            <p:nvPr/>
          </p:nvSpPr>
          <p:spPr bwMode="auto">
            <a:xfrm>
              <a:off x="4642" y="912"/>
              <a:ext cx="528" cy="2592"/>
            </a:xfrm>
            <a:prstGeom prst="rect">
              <a:avLst/>
            </a:prstGeom>
            <a:gradFill rotWithShape="0">
              <a:gsLst>
                <a:gs pos="0">
                  <a:srgbClr val="808080"/>
                </a:gs>
                <a:gs pos="50000">
                  <a:schemeClr val="bg1"/>
                </a:gs>
                <a:gs pos="100000">
                  <a:srgbClr val="808080"/>
                </a:gs>
              </a:gsLst>
              <a:lin ang="0" scaled="1"/>
            </a:gradFill>
            <a:ln w="12700">
              <a:solidFill>
                <a:schemeClr val="tx1"/>
              </a:solidFill>
              <a:miter lim="800000"/>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32774" name="Oval 9"/>
            <p:cNvSpPr>
              <a:spLocks noChangeArrowheads="1"/>
            </p:cNvSpPr>
            <p:nvPr/>
          </p:nvSpPr>
          <p:spPr bwMode="auto">
            <a:xfrm>
              <a:off x="4748" y="3220"/>
              <a:ext cx="168" cy="168"/>
            </a:xfrm>
            <a:prstGeom prst="ellipse">
              <a:avLst/>
            </a:prstGeom>
            <a:solidFill>
              <a:srgbClr val="FF3300"/>
            </a:solidFill>
            <a:ln w="12700">
              <a:solidFill>
                <a:schemeClr val="tx1"/>
              </a:solidFill>
              <a:round/>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32775" name="AutoShape 5"/>
            <p:cNvSpPr>
              <a:spLocks noChangeArrowheads="1"/>
            </p:cNvSpPr>
            <p:nvPr/>
          </p:nvSpPr>
          <p:spPr bwMode="auto">
            <a:xfrm>
              <a:off x="4784" y="1032"/>
              <a:ext cx="96" cy="2208"/>
            </a:xfrm>
            <a:prstGeom prst="roundRect">
              <a:avLst>
                <a:gd name="adj" fmla="val 0"/>
              </a:avLst>
            </a:prstGeom>
            <a:solidFill>
              <a:schemeClr val="hlink"/>
            </a:solidFill>
            <a:ln w="12700">
              <a:solidFill>
                <a:schemeClr val="tx1"/>
              </a:solidFill>
              <a:round/>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32776" name="AutoShape 7"/>
            <p:cNvSpPr>
              <a:spLocks noChangeArrowheads="1"/>
            </p:cNvSpPr>
            <p:nvPr/>
          </p:nvSpPr>
          <p:spPr bwMode="auto">
            <a:xfrm>
              <a:off x="4808" y="1432"/>
              <a:ext cx="43" cy="1800"/>
            </a:xfrm>
            <a:prstGeom prst="roundRect">
              <a:avLst>
                <a:gd name="adj" fmla="val 0"/>
              </a:avLst>
            </a:prstGeom>
            <a:solidFill>
              <a:srgbClr val="FF33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32777" name="Line 6"/>
            <p:cNvSpPr>
              <a:spLocks noChangeShapeType="1"/>
            </p:cNvSpPr>
            <p:nvPr/>
          </p:nvSpPr>
          <p:spPr bwMode="auto">
            <a:xfrm flipH="1">
              <a:off x="4832" y="1056"/>
              <a:ext cx="0" cy="2192"/>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778" name="Text Box 10"/>
            <p:cNvSpPr txBox="1">
              <a:spLocks noChangeArrowheads="1"/>
            </p:cNvSpPr>
            <p:nvPr/>
          </p:nvSpPr>
          <p:spPr bwMode="auto">
            <a:xfrm>
              <a:off x="4868" y="968"/>
              <a:ext cx="248" cy="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90000"/>
                </a:lnSpc>
              </a:pPr>
              <a:r>
                <a:rPr lang="en-US" altLang="en-US" sz="1200">
                  <a:latin typeface="Arial Narrow" panose="020B0606020202030204" pitchFamily="34" charset="0"/>
                </a:rPr>
                <a:t>120</a:t>
              </a:r>
            </a:p>
            <a:p>
              <a:pPr algn="ctr" eaLnBrk="1" hangingPunct="1">
                <a:lnSpc>
                  <a:spcPct val="190000"/>
                </a:lnSpc>
              </a:pPr>
              <a:r>
                <a:rPr lang="en-US" altLang="en-US" sz="1200">
                  <a:latin typeface="Arial Narrow" panose="020B0606020202030204" pitchFamily="34" charset="0"/>
                </a:rPr>
                <a:t>110</a:t>
              </a:r>
            </a:p>
            <a:p>
              <a:pPr algn="ctr" eaLnBrk="1" hangingPunct="1">
                <a:lnSpc>
                  <a:spcPct val="190000"/>
                </a:lnSpc>
              </a:pPr>
              <a:r>
                <a:rPr lang="en-US" altLang="en-US" sz="1200">
                  <a:latin typeface="Arial Narrow" panose="020B0606020202030204" pitchFamily="34" charset="0"/>
                </a:rPr>
                <a:t>100</a:t>
              </a:r>
            </a:p>
            <a:p>
              <a:pPr algn="ctr" eaLnBrk="1" hangingPunct="1">
                <a:lnSpc>
                  <a:spcPct val="190000"/>
                </a:lnSpc>
              </a:pPr>
              <a:r>
                <a:rPr lang="en-US" altLang="en-US" sz="1200">
                  <a:latin typeface="Arial Narrow" panose="020B0606020202030204" pitchFamily="34" charset="0"/>
                </a:rPr>
                <a:t>90</a:t>
              </a:r>
            </a:p>
            <a:p>
              <a:pPr algn="ctr" eaLnBrk="1" hangingPunct="1">
                <a:lnSpc>
                  <a:spcPct val="190000"/>
                </a:lnSpc>
              </a:pPr>
              <a:r>
                <a:rPr lang="en-US" altLang="en-US" sz="1200">
                  <a:latin typeface="Arial Narrow" panose="020B0606020202030204" pitchFamily="34" charset="0"/>
                </a:rPr>
                <a:t>80</a:t>
              </a:r>
            </a:p>
            <a:p>
              <a:pPr algn="ctr" eaLnBrk="1" hangingPunct="1">
                <a:lnSpc>
                  <a:spcPct val="190000"/>
                </a:lnSpc>
              </a:pPr>
              <a:r>
                <a:rPr lang="en-US" altLang="en-US" sz="1200">
                  <a:latin typeface="Arial Narrow" panose="020B0606020202030204" pitchFamily="34" charset="0"/>
                </a:rPr>
                <a:t>70</a:t>
              </a:r>
            </a:p>
            <a:p>
              <a:pPr algn="ctr" eaLnBrk="1" hangingPunct="1">
                <a:lnSpc>
                  <a:spcPct val="190000"/>
                </a:lnSpc>
              </a:pPr>
              <a:r>
                <a:rPr lang="en-US" altLang="en-US" sz="1200">
                  <a:latin typeface="Arial Narrow" panose="020B0606020202030204" pitchFamily="34" charset="0"/>
                </a:rPr>
                <a:t>60</a:t>
              </a:r>
            </a:p>
            <a:p>
              <a:pPr algn="ctr" eaLnBrk="1" hangingPunct="1">
                <a:lnSpc>
                  <a:spcPct val="190000"/>
                </a:lnSpc>
              </a:pPr>
              <a:r>
                <a:rPr lang="en-US" altLang="en-US" sz="1200">
                  <a:latin typeface="Arial Narrow" panose="020B0606020202030204" pitchFamily="34" charset="0"/>
                </a:rPr>
                <a:t>50</a:t>
              </a:r>
            </a:p>
            <a:p>
              <a:pPr algn="ctr" eaLnBrk="1" hangingPunct="1">
                <a:lnSpc>
                  <a:spcPct val="190000"/>
                </a:lnSpc>
              </a:pPr>
              <a:r>
                <a:rPr lang="en-US" altLang="en-US" sz="1200">
                  <a:latin typeface="Arial Narrow" panose="020B0606020202030204" pitchFamily="34" charset="0"/>
                </a:rPr>
                <a:t>40</a:t>
              </a:r>
            </a:p>
            <a:p>
              <a:pPr algn="ctr" eaLnBrk="1" hangingPunct="1">
                <a:lnSpc>
                  <a:spcPct val="190000"/>
                </a:lnSpc>
              </a:pPr>
              <a:r>
                <a:rPr lang="en-US" altLang="en-US" sz="1200">
                  <a:latin typeface="Arial Narrow" panose="020B0606020202030204" pitchFamily="34" charset="0"/>
                </a:rPr>
                <a:t>30</a:t>
              </a:r>
            </a:p>
          </p:txBody>
        </p:sp>
        <p:sp>
          <p:nvSpPr>
            <p:cNvPr id="32779" name="Line 12"/>
            <p:cNvSpPr>
              <a:spLocks noChangeShapeType="1"/>
            </p:cNvSpPr>
            <p:nvPr/>
          </p:nvSpPr>
          <p:spPr bwMode="auto">
            <a:xfrm>
              <a:off x="4616" y="912"/>
              <a:ext cx="0" cy="2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780" name="Line 13"/>
            <p:cNvSpPr>
              <a:spLocks noChangeShapeType="1"/>
            </p:cNvSpPr>
            <p:nvPr/>
          </p:nvSpPr>
          <p:spPr bwMode="auto">
            <a:xfrm>
              <a:off x="5192" y="912"/>
              <a:ext cx="0" cy="2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038600" y="304800"/>
            <a:ext cx="4191000" cy="5381625"/>
          </a:xfrm>
        </p:spPr>
        <p:txBody>
          <a:bodyPr/>
          <a:lstStyle/>
          <a:p>
            <a:pPr eaLnBrk="1" hangingPunct="1"/>
            <a:r>
              <a:rPr lang="en-US" altLang="en-US" sz="2400" dirty="0" smtClean="0">
                <a:solidFill>
                  <a:srgbClr val="FF0000"/>
                </a:solidFill>
                <a:latin typeface="Calibri" panose="020F0502020204030204" pitchFamily="34" charset="0"/>
              </a:rPr>
              <a:t>Heat stroke </a:t>
            </a:r>
            <a:r>
              <a:rPr lang="en-US" altLang="en-US" sz="2400" dirty="0" smtClean="0">
                <a:solidFill>
                  <a:srgbClr val="002060"/>
                </a:solidFill>
                <a:latin typeface="Calibri" panose="020F0502020204030204" pitchFamily="34" charset="0"/>
              </a:rPr>
              <a:t>is a life-threatening condition.  </a:t>
            </a:r>
            <a:r>
              <a:rPr lang="en-US" altLang="en-US" sz="2400" u="sng" dirty="0" smtClean="0">
                <a:solidFill>
                  <a:srgbClr val="002060"/>
                </a:solidFill>
                <a:latin typeface="Calibri" panose="020F0502020204030204" pitchFamily="34" charset="0"/>
              </a:rPr>
              <a:t>This is an emergency.</a:t>
            </a:r>
            <a:r>
              <a:rPr lang="en-US" altLang="en-US" sz="2400" dirty="0" smtClean="0">
                <a:solidFill>
                  <a:srgbClr val="002060"/>
                </a:solidFill>
                <a:latin typeface="Calibri" panose="020F0502020204030204" pitchFamily="34" charset="0"/>
              </a:rPr>
              <a:t/>
            </a:r>
            <a:br>
              <a:rPr lang="en-US" altLang="en-US" sz="2400" dirty="0" smtClean="0">
                <a:solidFill>
                  <a:srgbClr val="002060"/>
                </a:solidFill>
                <a:latin typeface="Calibri" panose="020F0502020204030204" pitchFamily="34" charset="0"/>
              </a:rPr>
            </a:br>
            <a:r>
              <a:rPr lang="en-US" altLang="en-US" sz="2400" dirty="0" smtClean="0">
                <a:solidFill>
                  <a:srgbClr val="002060"/>
                </a:solidFill>
                <a:latin typeface="Calibri" panose="020F0502020204030204" pitchFamily="34" charset="0"/>
              </a:rPr>
              <a:t/>
            </a:r>
            <a:br>
              <a:rPr lang="en-US" altLang="en-US" sz="2400" dirty="0" smtClean="0">
                <a:solidFill>
                  <a:srgbClr val="002060"/>
                </a:solidFill>
                <a:latin typeface="Calibri" panose="020F0502020204030204" pitchFamily="34" charset="0"/>
              </a:rPr>
            </a:br>
            <a:r>
              <a:rPr lang="en-US" altLang="en-US" sz="2400" dirty="0" smtClean="0">
                <a:solidFill>
                  <a:srgbClr val="002060"/>
                </a:solidFill>
                <a:latin typeface="Calibri" panose="020F0502020204030204" pitchFamily="34" charset="0"/>
              </a:rPr>
              <a:t>The victim should be cooled down with running water, moist cloths, and fanning (apply ice to limited areas). </a:t>
            </a:r>
            <a:br>
              <a:rPr lang="en-US" altLang="en-US" sz="2400" dirty="0" smtClean="0">
                <a:solidFill>
                  <a:srgbClr val="002060"/>
                </a:solidFill>
                <a:latin typeface="Calibri" panose="020F0502020204030204" pitchFamily="34" charset="0"/>
              </a:rPr>
            </a:br>
            <a:r>
              <a:rPr lang="en-US" altLang="en-US" sz="2400" dirty="0" smtClean="0">
                <a:solidFill>
                  <a:srgbClr val="002060"/>
                </a:solidFill>
                <a:latin typeface="Calibri" panose="020F0502020204030204" pitchFamily="34" charset="0"/>
              </a:rPr>
              <a:t/>
            </a:r>
            <a:br>
              <a:rPr lang="en-US" altLang="en-US" sz="2400" dirty="0" smtClean="0">
                <a:solidFill>
                  <a:srgbClr val="002060"/>
                </a:solidFill>
                <a:latin typeface="Calibri" panose="020F0502020204030204" pitchFamily="34" charset="0"/>
              </a:rPr>
            </a:br>
            <a:r>
              <a:rPr lang="en-US" altLang="en-US" sz="2400" dirty="0" smtClean="0">
                <a:solidFill>
                  <a:srgbClr val="002060"/>
                </a:solidFill>
                <a:latin typeface="Calibri" panose="020F0502020204030204" pitchFamily="34" charset="0"/>
              </a:rPr>
              <a:t>Administer fluids if the victim is able to accept them.  Do not give aspirin, medication, alcohol, or stimulants (caffeine/cigarettes).</a:t>
            </a:r>
            <a:br>
              <a:rPr lang="en-US" altLang="en-US" sz="2400" dirty="0" smtClean="0">
                <a:solidFill>
                  <a:srgbClr val="002060"/>
                </a:solidFill>
                <a:latin typeface="Calibri" panose="020F0502020204030204" pitchFamily="34" charset="0"/>
              </a:rPr>
            </a:br>
            <a:endParaRPr lang="en-US" altLang="en-US" sz="2400" dirty="0" smtClean="0">
              <a:solidFill>
                <a:srgbClr val="002060"/>
              </a:solidFill>
              <a:latin typeface="Calibri" panose="020F0502020204030204" pitchFamily="34" charset="0"/>
            </a:endParaRPr>
          </a:p>
        </p:txBody>
      </p:sp>
      <p:sp>
        <p:nvSpPr>
          <p:cNvPr id="5" name="AutoShape 4"/>
          <p:cNvSpPr>
            <a:spLocks noChangeArrowheads="1"/>
          </p:cNvSpPr>
          <p:nvPr/>
        </p:nvSpPr>
        <p:spPr bwMode="auto">
          <a:xfrm>
            <a:off x="1219200" y="457200"/>
            <a:ext cx="2576513" cy="1631950"/>
          </a:xfrm>
          <a:prstGeom prst="bevel">
            <a:avLst>
              <a:gd name="adj" fmla="val 12500"/>
            </a:avLst>
          </a:prstGeom>
          <a:solidFill>
            <a:srgbClr val="FF0000"/>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eaLnBrk="1" fontAlgn="auto" hangingPunct="1">
              <a:spcBef>
                <a:spcPts val="0"/>
              </a:spcBef>
              <a:spcAft>
                <a:spcPts val="0"/>
              </a:spcAft>
              <a:defRPr/>
            </a:pPr>
            <a:endParaRPr lang="en-US">
              <a:latin typeface="+mn-lt"/>
              <a:cs typeface="+mn-cs"/>
            </a:endParaRPr>
          </a:p>
        </p:txBody>
      </p:sp>
      <p:pic>
        <p:nvPicPr>
          <p:cNvPr id="33796" name="Picture 5" descr="key3"/>
          <p:cNvPicPr>
            <a:picLocks noChangeAspect="1" noChangeArrowheads="1"/>
          </p:cNvPicPr>
          <p:nvPr/>
        </p:nvPicPr>
        <p:blipFill>
          <a:blip r:embed="rId2">
            <a:extLst>
              <a:ext uri="{28A0092B-C50C-407E-A947-70E740481C1C}">
                <a14:useLocalDpi xmlns:a14="http://schemas.microsoft.com/office/drawing/2010/main" val="0"/>
              </a:ext>
            </a:extLst>
          </a:blip>
          <a:srcRect b="2563"/>
          <a:stretch>
            <a:fillRect/>
          </a:stretch>
        </p:blipFill>
        <p:spPr bwMode="auto">
          <a:xfrm>
            <a:off x="1447800" y="762000"/>
            <a:ext cx="20431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descr="http://www.rokhshad.com/wp-content/uploads/2008/08/heat-stroke-p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0"/>
            <a:ext cx="2362200" cy="28717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703638" y="1593850"/>
            <a:ext cx="4845050" cy="2085975"/>
          </a:xfrm>
        </p:spPr>
        <p:txBody>
          <a:bodyPr/>
          <a:lstStyle/>
          <a:p>
            <a:pPr eaLnBrk="1" hangingPunct="1"/>
            <a:r>
              <a:rPr lang="en-US" altLang="en-US" sz="2400" smtClean="0">
                <a:solidFill>
                  <a:srgbClr val="002060"/>
                </a:solidFill>
                <a:latin typeface="Calibri" panose="020F0502020204030204" pitchFamily="34" charset="0"/>
                <a:cs typeface="Arial" panose="020B0604020202020204" pitchFamily="34" charset="0"/>
              </a:rPr>
              <a:t>Hazardous atmospheres cause many of the accidents in confined spaces.</a:t>
            </a:r>
          </a:p>
        </p:txBody>
      </p:sp>
      <p:sp>
        <p:nvSpPr>
          <p:cNvPr id="34819" name="Rectangle 3"/>
          <p:cNvSpPr>
            <a:spLocks noChangeArrowheads="1"/>
          </p:cNvSpPr>
          <p:nvPr/>
        </p:nvSpPr>
        <p:spPr bwMode="auto">
          <a:xfrm>
            <a:off x="1143000" y="3886200"/>
            <a:ext cx="68214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spcBef>
                <a:spcPct val="20000"/>
              </a:spcBef>
            </a:pPr>
            <a:r>
              <a:rPr lang="en-US" altLang="en-US" sz="2800" b="1">
                <a:solidFill>
                  <a:srgbClr val="FF0000"/>
                </a:solidFill>
                <a:latin typeface="Calibri" panose="020F0502020204030204" pitchFamily="34" charset="0"/>
              </a:rPr>
              <a:t>An atmosphere that seems safe near the entrance can be deadly just a few feet away.</a:t>
            </a:r>
          </a:p>
        </p:txBody>
      </p:sp>
      <p:sp>
        <p:nvSpPr>
          <p:cNvPr id="7" name="AutoShape 4"/>
          <p:cNvSpPr>
            <a:spLocks noChangeArrowheads="1"/>
          </p:cNvSpPr>
          <p:nvPr/>
        </p:nvSpPr>
        <p:spPr bwMode="auto">
          <a:xfrm>
            <a:off x="639763" y="1878013"/>
            <a:ext cx="2576512" cy="1631950"/>
          </a:xfrm>
          <a:prstGeom prst="bevel">
            <a:avLst>
              <a:gd name="adj" fmla="val 12500"/>
            </a:avLst>
          </a:prstGeom>
          <a:solidFill>
            <a:srgbClr val="FF0000"/>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eaLnBrk="1" fontAlgn="auto" hangingPunct="1">
              <a:spcBef>
                <a:spcPts val="0"/>
              </a:spcBef>
              <a:spcAft>
                <a:spcPts val="0"/>
              </a:spcAft>
              <a:defRPr/>
            </a:pPr>
            <a:endParaRPr lang="en-US">
              <a:latin typeface="+mn-lt"/>
              <a:cs typeface="+mn-cs"/>
            </a:endParaRPr>
          </a:p>
        </p:txBody>
      </p:sp>
      <p:pic>
        <p:nvPicPr>
          <p:cNvPr id="34821" name="Picture 5" descr="key3"/>
          <p:cNvPicPr>
            <a:picLocks noChangeAspect="1" noChangeArrowheads="1"/>
          </p:cNvPicPr>
          <p:nvPr/>
        </p:nvPicPr>
        <p:blipFill>
          <a:blip r:embed="rId2">
            <a:extLst>
              <a:ext uri="{28A0092B-C50C-407E-A947-70E740481C1C}">
                <a14:useLocalDpi xmlns:a14="http://schemas.microsoft.com/office/drawing/2010/main" val="0"/>
              </a:ext>
            </a:extLst>
          </a:blip>
          <a:srcRect b="2563"/>
          <a:stretch>
            <a:fillRect/>
          </a:stretch>
        </p:blipFill>
        <p:spPr bwMode="auto">
          <a:xfrm>
            <a:off x="890588" y="2195513"/>
            <a:ext cx="204311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914400" y="304800"/>
            <a:ext cx="7315200" cy="1143000"/>
          </a:xfrm>
          <a:prstGeom prst="rect">
            <a:avLst/>
          </a:prstGeom>
        </p:spPr>
        <p:txBody>
          <a:bodyPr anchor="ctr">
            <a:normAutofit/>
            <a:scene3d>
              <a:camera prst="orthographicFront"/>
              <a:lightRig rig="soft" dir="t"/>
            </a:scene3d>
            <a:sp3d prstMaterial="softEdge">
              <a:bevelT w="25400" h="25400"/>
            </a:sp3d>
          </a:bodyPr>
          <a:lstStyle/>
          <a:p>
            <a:pPr algn="ctr" eaLnBrk="1" fontAlgn="auto" hangingPunct="1">
              <a:spcAft>
                <a:spcPts val="0"/>
              </a:spcAft>
              <a:defRPr/>
            </a:pPr>
            <a:r>
              <a:rPr lang="en-US" sz="4400" b="1" dirty="0">
                <a:latin typeface="Calibri" pitchFamily="34" charset="0"/>
                <a:ea typeface="+mj-ea"/>
                <a:cs typeface="+mj-cs"/>
              </a:rPr>
              <a:t>Atmospheric Hazards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pPr algn="ctr" eaLnBrk="1" hangingPunct="1"/>
            <a:r>
              <a:rPr lang="en-US" altLang="en-US" sz="4400" dirty="0" smtClean="0">
                <a:latin typeface="Calibri" panose="020F0502020204030204" pitchFamily="34" charset="0"/>
              </a:rPr>
              <a:t>Enabling Learning Objectives</a:t>
            </a:r>
          </a:p>
        </p:txBody>
      </p:sp>
      <p:sp>
        <p:nvSpPr>
          <p:cNvPr id="8195" name="Text Box 7"/>
          <p:cNvSpPr>
            <a:spLocks noGrp="1" noChangeArrowheads="1"/>
          </p:cNvSpPr>
          <p:nvPr>
            <p:ph idx="1"/>
          </p:nvPr>
        </p:nvSpPr>
        <p:spPr>
          <a:xfrm>
            <a:off x="914400" y="1371600"/>
            <a:ext cx="7315200" cy="2921000"/>
          </a:xfrm>
        </p:spPr>
        <p:txBody>
          <a:bodyPr>
            <a:spAutoFit/>
          </a:bodyPr>
          <a:lstStyle/>
          <a:p>
            <a:pPr defTabSz="577850" eaLnBrk="1" hangingPunct="1">
              <a:lnSpc>
                <a:spcPct val="140000"/>
              </a:lnSpc>
              <a:buClr>
                <a:srgbClr val="002060"/>
              </a:buClr>
              <a:buFont typeface="Wingdings 3" panose="05040102010807070707" pitchFamily="18" charset="2"/>
              <a:buNone/>
            </a:pPr>
            <a:r>
              <a:rPr lang="en-US" altLang="en-US" sz="2800" b="1" dirty="0" smtClean="0">
                <a:solidFill>
                  <a:srgbClr val="002060"/>
                </a:solidFill>
              </a:rPr>
              <a:t>In this module, we will:</a:t>
            </a:r>
          </a:p>
          <a:p>
            <a:pPr defTabSz="577850" eaLnBrk="1" hangingPunct="1">
              <a:lnSpc>
                <a:spcPct val="140000"/>
              </a:lnSpc>
              <a:buClr>
                <a:srgbClr val="002060"/>
              </a:buClr>
            </a:pPr>
            <a:r>
              <a:rPr lang="en-US" altLang="en-US" sz="2400" b="1" dirty="0" smtClean="0">
                <a:solidFill>
                  <a:srgbClr val="002060"/>
                </a:solidFill>
              </a:rPr>
              <a:t>Describe the characteristics of confined spaces</a:t>
            </a:r>
          </a:p>
          <a:p>
            <a:pPr defTabSz="577850" eaLnBrk="1" hangingPunct="1">
              <a:lnSpc>
                <a:spcPct val="140000"/>
              </a:lnSpc>
              <a:buClr>
                <a:srgbClr val="002060"/>
              </a:buClr>
            </a:pPr>
            <a:r>
              <a:rPr lang="en-US" altLang="en-US" sz="2400" b="1" dirty="0" smtClean="0">
                <a:solidFill>
                  <a:srgbClr val="002060"/>
                </a:solidFill>
              </a:rPr>
              <a:t>Define Permit-Required Confined Spaces and Non-Permit-Required Confined Spaces and the hazards associated with these spaces</a:t>
            </a:r>
          </a:p>
        </p:txBody>
      </p:sp>
      <p:pic>
        <p:nvPicPr>
          <p:cNvPr id="8196" name="Picture 3" descr="Image of man craw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43400"/>
            <a:ext cx="25447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ChangeArrowheads="1"/>
          </p:cNvSpPr>
          <p:nvPr/>
        </p:nvSpPr>
        <p:spPr bwMode="auto">
          <a:xfrm>
            <a:off x="914400" y="152400"/>
            <a:ext cx="73152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dirty="0">
                <a:latin typeface="Calibri" panose="020F0502020204030204" pitchFamily="34" charset="0"/>
              </a:rPr>
              <a:t>Atmospheric Hazards</a:t>
            </a:r>
          </a:p>
        </p:txBody>
      </p:sp>
      <p:pic>
        <p:nvPicPr>
          <p:cNvPr id="35843" name="Picture 3" descr="Nitrogen"/>
          <p:cNvPicPr>
            <a:picLocks noChangeAspect="1" noChangeArrowheads="1"/>
          </p:cNvPicPr>
          <p:nvPr/>
        </p:nvPicPr>
        <p:blipFill>
          <a:blip r:embed="rId2">
            <a:extLst>
              <a:ext uri="{28A0092B-C50C-407E-A947-70E740481C1C}">
                <a14:useLocalDpi xmlns:a14="http://schemas.microsoft.com/office/drawing/2010/main" val="0"/>
              </a:ext>
            </a:extLst>
          </a:blip>
          <a:srcRect l="15570" r="15570"/>
          <a:stretch>
            <a:fillRect/>
          </a:stretch>
        </p:blipFill>
        <p:spPr bwMode="auto">
          <a:xfrm>
            <a:off x="3413125" y="1219200"/>
            <a:ext cx="4446588"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13"/>
          <p:cNvSpPr txBox="1">
            <a:spLocks noChangeArrowheads="1"/>
          </p:cNvSpPr>
          <p:nvPr/>
        </p:nvSpPr>
        <p:spPr bwMode="auto">
          <a:xfrm>
            <a:off x="3662362" y="2971800"/>
            <a:ext cx="1138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F8F8F8"/>
                </a:solidFill>
                <a:latin typeface="Calibri" panose="020F0502020204030204" pitchFamily="34" charset="0"/>
              </a:rPr>
              <a:t>Oxygen</a:t>
            </a:r>
          </a:p>
          <a:p>
            <a:pPr algn="ctr" eaLnBrk="1" hangingPunct="1"/>
            <a:r>
              <a:rPr lang="en-US" altLang="en-US" sz="2400" b="1" dirty="0">
                <a:solidFill>
                  <a:srgbClr val="F8F8F8"/>
                </a:solidFill>
                <a:latin typeface="Calibri" panose="020F0502020204030204" pitchFamily="34" charset="0"/>
              </a:rPr>
              <a:t>20.9%</a:t>
            </a:r>
          </a:p>
        </p:txBody>
      </p:sp>
      <p:sp>
        <p:nvSpPr>
          <p:cNvPr id="35845" name="Text Box 11"/>
          <p:cNvSpPr txBox="1">
            <a:spLocks noChangeArrowheads="1"/>
          </p:cNvSpPr>
          <p:nvPr/>
        </p:nvSpPr>
        <p:spPr bwMode="auto">
          <a:xfrm>
            <a:off x="5753100" y="3429000"/>
            <a:ext cx="1303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accent2"/>
                </a:solidFill>
                <a:latin typeface="Calibri" panose="020F0502020204030204" pitchFamily="34" charset="0"/>
              </a:rPr>
              <a:t>Nitrogen</a:t>
            </a:r>
          </a:p>
          <a:p>
            <a:pPr algn="ctr" eaLnBrk="1" hangingPunct="1"/>
            <a:r>
              <a:rPr lang="en-US" altLang="en-US" sz="2400" b="1">
                <a:solidFill>
                  <a:schemeClr val="accent2"/>
                </a:solidFill>
                <a:latin typeface="Calibri" panose="020F0502020204030204" pitchFamily="34" charset="0"/>
              </a:rPr>
              <a:t>78%</a:t>
            </a:r>
          </a:p>
        </p:txBody>
      </p:sp>
      <p:sp>
        <p:nvSpPr>
          <p:cNvPr id="35846" name="Text Box 14"/>
          <p:cNvSpPr txBox="1">
            <a:spLocks noChangeArrowheads="1"/>
          </p:cNvSpPr>
          <p:nvPr/>
        </p:nvSpPr>
        <p:spPr bwMode="auto">
          <a:xfrm>
            <a:off x="1943100" y="1295400"/>
            <a:ext cx="1905000" cy="830263"/>
          </a:xfrm>
          <a:prstGeom prst="rect">
            <a:avLst/>
          </a:prstGeom>
          <a:solidFill>
            <a:srgbClr val="9933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chemeClr val="bg1"/>
                </a:solidFill>
                <a:latin typeface="Calibri" panose="020F0502020204030204" pitchFamily="34" charset="0"/>
              </a:rPr>
              <a:t>Other Gases</a:t>
            </a:r>
          </a:p>
          <a:p>
            <a:pPr algn="ctr" eaLnBrk="1" hangingPunct="1"/>
            <a:r>
              <a:rPr lang="en-US" altLang="en-US" sz="2400" b="1">
                <a:solidFill>
                  <a:schemeClr val="bg1"/>
                </a:solidFill>
                <a:latin typeface="Calibri" panose="020F0502020204030204" pitchFamily="34" charset="0"/>
              </a:rPr>
              <a:t>1%</a:t>
            </a:r>
          </a:p>
        </p:txBody>
      </p:sp>
      <p:cxnSp>
        <p:nvCxnSpPr>
          <p:cNvPr id="14" name="Elbow Connector 13"/>
          <p:cNvCxnSpPr/>
          <p:nvPr/>
        </p:nvCxnSpPr>
        <p:spPr>
          <a:xfrm>
            <a:off x="3848100" y="1752600"/>
            <a:ext cx="152400" cy="422275"/>
          </a:xfrm>
          <a:prstGeom prst="bentConnector2">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848" name="Text Box 4"/>
          <p:cNvSpPr txBox="1">
            <a:spLocks noChangeArrowheads="1"/>
          </p:cNvSpPr>
          <p:nvPr/>
        </p:nvSpPr>
        <p:spPr bwMode="auto">
          <a:xfrm>
            <a:off x="609600" y="3200400"/>
            <a:ext cx="2133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2060"/>
                </a:solidFill>
                <a:latin typeface="Calibri" panose="020F0502020204030204" pitchFamily="34" charset="0"/>
              </a:rPr>
              <a:t>Composition of </a:t>
            </a:r>
            <a:endParaRPr lang="en-US" altLang="en-US" sz="2800" b="1" dirty="0" smtClean="0">
              <a:solidFill>
                <a:srgbClr val="002060"/>
              </a:solidFill>
              <a:latin typeface="Calibri" panose="020F0502020204030204" pitchFamily="34" charset="0"/>
            </a:endParaRPr>
          </a:p>
          <a:p>
            <a:pPr algn="ctr" eaLnBrk="1" hangingPunct="1"/>
            <a:r>
              <a:rPr lang="en-US" altLang="en-US" sz="2800" b="1" dirty="0" smtClean="0">
                <a:solidFill>
                  <a:srgbClr val="002060"/>
                </a:solidFill>
                <a:latin typeface="Calibri" panose="020F0502020204030204" pitchFamily="34" charset="0"/>
              </a:rPr>
              <a:t>Normal </a:t>
            </a:r>
            <a:r>
              <a:rPr lang="en-US" altLang="en-US" sz="2800" b="1" dirty="0">
                <a:solidFill>
                  <a:srgbClr val="002060"/>
                </a:solidFill>
                <a:latin typeface="Calibri" panose="020F0502020204030204" pitchFamily="34" charset="0"/>
              </a:rPr>
              <a:t>Air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7"/>
          <p:cNvSpPr>
            <a:spLocks noGrp="1" noChangeArrowheads="1"/>
          </p:cNvSpPr>
          <p:nvPr>
            <p:ph type="title"/>
          </p:nvPr>
        </p:nvSpPr>
        <p:spPr>
          <a:xfrm>
            <a:off x="628650" y="152400"/>
            <a:ext cx="7886700" cy="1325563"/>
          </a:xfrm>
        </p:spPr>
        <p:txBody>
          <a:bodyPr/>
          <a:lstStyle/>
          <a:p>
            <a:pPr algn="ctr" eaLnBrk="1" hangingPunct="1"/>
            <a:r>
              <a:rPr lang="en-US" altLang="en-US" sz="4400" dirty="0" smtClean="0">
                <a:latin typeface="Calibri" panose="020F0502020204030204" pitchFamily="34" charset="0"/>
              </a:rPr>
              <a:t>Types of Hazardous Atmospheres</a:t>
            </a:r>
          </a:p>
        </p:txBody>
      </p:sp>
      <p:sp>
        <p:nvSpPr>
          <p:cNvPr id="36867" name="Text Box 1030"/>
          <p:cNvSpPr>
            <a:spLocks noGrp="1" noChangeArrowheads="1"/>
          </p:cNvSpPr>
          <p:nvPr>
            <p:ph idx="1"/>
          </p:nvPr>
        </p:nvSpPr>
        <p:spPr>
          <a:xfrm>
            <a:off x="762000" y="1524000"/>
            <a:ext cx="4114800" cy="3929063"/>
          </a:xfrm>
        </p:spPr>
        <p:txBody>
          <a:bodyPr>
            <a:spAutoFit/>
          </a:bodyPr>
          <a:lstStyle/>
          <a:p>
            <a:pPr eaLnBrk="1" hangingPunct="1"/>
            <a:r>
              <a:rPr lang="en-US" altLang="en-US" sz="2400" i="1" dirty="0" smtClean="0">
                <a:solidFill>
                  <a:schemeClr val="accent2"/>
                </a:solidFill>
                <a:cs typeface="Arial" panose="020B0604020202020204" pitchFamily="34" charset="0"/>
              </a:rPr>
              <a:t>Oxygen deficient</a:t>
            </a:r>
            <a:r>
              <a:rPr lang="en-US" altLang="en-US" sz="2400" dirty="0" smtClean="0">
                <a:solidFill>
                  <a:schemeClr val="accent2"/>
                </a:solidFill>
                <a:cs typeface="Arial" panose="020B0604020202020204" pitchFamily="34" charset="0"/>
              </a:rPr>
              <a:t>:  </a:t>
            </a:r>
            <a:r>
              <a:rPr lang="en-US" altLang="en-US" sz="2400" dirty="0" smtClean="0">
                <a:cs typeface="Arial" panose="020B0604020202020204" pitchFamily="34" charset="0"/>
              </a:rPr>
              <a:t>Less than 19.5 % O</a:t>
            </a:r>
            <a:r>
              <a:rPr lang="en-US" altLang="en-US" sz="2400" baseline="-25000" dirty="0" smtClean="0">
                <a:cs typeface="Arial" panose="020B0604020202020204" pitchFamily="34" charset="0"/>
              </a:rPr>
              <a:t>2</a:t>
            </a:r>
            <a:r>
              <a:rPr lang="en-US" altLang="en-US" sz="2400" dirty="0" smtClean="0">
                <a:cs typeface="Arial" panose="020B0604020202020204" pitchFamily="34" charset="0"/>
              </a:rPr>
              <a:t> </a:t>
            </a:r>
          </a:p>
          <a:p>
            <a:pPr eaLnBrk="1" hangingPunct="1"/>
            <a:endParaRPr lang="en-US" altLang="en-US" sz="2400" dirty="0" smtClean="0">
              <a:cs typeface="Arial" panose="020B0604020202020204" pitchFamily="34" charset="0"/>
            </a:endParaRPr>
          </a:p>
          <a:p>
            <a:pPr eaLnBrk="1" hangingPunct="1"/>
            <a:r>
              <a:rPr lang="en-US" altLang="en-US" sz="2400" i="1" dirty="0" smtClean="0">
                <a:solidFill>
                  <a:schemeClr val="accent2"/>
                </a:solidFill>
                <a:cs typeface="Arial" panose="020B0604020202020204" pitchFamily="34" charset="0"/>
              </a:rPr>
              <a:t>Flammable</a:t>
            </a:r>
            <a:r>
              <a:rPr lang="en-US" altLang="en-US" sz="2400" dirty="0" smtClean="0">
                <a:solidFill>
                  <a:schemeClr val="accent2"/>
                </a:solidFill>
                <a:cs typeface="Arial" panose="020B0604020202020204" pitchFamily="34" charset="0"/>
              </a:rPr>
              <a:t>:  </a:t>
            </a:r>
            <a:r>
              <a:rPr lang="en-US" altLang="en-US" sz="2400" dirty="0" smtClean="0">
                <a:cs typeface="Arial" panose="020B0604020202020204" pitchFamily="34" charset="0"/>
              </a:rPr>
              <a:t>LEL over 10% or O</a:t>
            </a:r>
            <a:r>
              <a:rPr lang="en-US" altLang="en-US" sz="2400" baseline="-25000" dirty="0" smtClean="0">
                <a:cs typeface="Arial" panose="020B0604020202020204" pitchFamily="34" charset="0"/>
              </a:rPr>
              <a:t>2 </a:t>
            </a:r>
            <a:r>
              <a:rPr lang="en-US" altLang="en-US" sz="2400" dirty="0" smtClean="0">
                <a:cs typeface="Arial" panose="020B0604020202020204" pitchFamily="34" charset="0"/>
              </a:rPr>
              <a:t>above 23.5 %</a:t>
            </a:r>
          </a:p>
          <a:p>
            <a:pPr eaLnBrk="1" hangingPunct="1"/>
            <a:endParaRPr lang="en-US" altLang="en-US" sz="2400" dirty="0" smtClean="0">
              <a:cs typeface="Arial" panose="020B0604020202020204" pitchFamily="34" charset="0"/>
            </a:endParaRPr>
          </a:p>
          <a:p>
            <a:pPr eaLnBrk="1" hangingPunct="1"/>
            <a:r>
              <a:rPr lang="en-US" altLang="en-US" sz="2400" i="1" dirty="0" smtClean="0">
                <a:solidFill>
                  <a:schemeClr val="accent2"/>
                </a:solidFill>
                <a:cs typeface="Arial" panose="020B0604020202020204" pitchFamily="34" charset="0"/>
              </a:rPr>
              <a:t>Toxic</a:t>
            </a:r>
            <a:r>
              <a:rPr lang="en-US" altLang="en-US" sz="2400" dirty="0" smtClean="0">
                <a:solidFill>
                  <a:schemeClr val="accent2"/>
                </a:solidFill>
                <a:cs typeface="Arial" panose="020B0604020202020204" pitchFamily="34" charset="0"/>
              </a:rPr>
              <a:t>:  </a:t>
            </a:r>
            <a:r>
              <a:rPr lang="en-US" altLang="en-US" sz="2400" dirty="0" smtClean="0">
                <a:cs typeface="Arial" panose="020B0604020202020204" pitchFamily="34" charset="0"/>
              </a:rPr>
              <a:t>Toxic gases, vapors, mists or dusts at or above exposure limits</a:t>
            </a:r>
          </a:p>
          <a:p>
            <a:pPr eaLnBrk="1" hangingPunct="1"/>
            <a:endParaRPr lang="en-US" altLang="en-US" sz="2400" dirty="0" smtClean="0"/>
          </a:p>
        </p:txBody>
      </p:sp>
      <p:sp>
        <p:nvSpPr>
          <p:cNvPr id="36868" name="Text Box 1032"/>
          <p:cNvSpPr txBox="1">
            <a:spLocks noChangeArrowheads="1"/>
          </p:cNvSpPr>
          <p:nvPr/>
        </p:nvSpPr>
        <p:spPr bwMode="auto">
          <a:xfrm>
            <a:off x="5181600" y="43434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i="1" dirty="0">
                <a:solidFill>
                  <a:schemeClr val="accent2"/>
                </a:solidFill>
                <a:latin typeface="Calibri" panose="020F0502020204030204" pitchFamily="34" charset="0"/>
              </a:rPr>
              <a:t>It is possible to have any combination of these three hazards.</a:t>
            </a:r>
          </a:p>
        </p:txBody>
      </p:sp>
      <p:pic>
        <p:nvPicPr>
          <p:cNvPr id="36869" name="Picture 1031" descr="holeu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2727325" cy="29321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a:xfrm>
            <a:off x="628650" y="198437"/>
            <a:ext cx="7886700" cy="1325563"/>
          </a:xfrm>
        </p:spPr>
        <p:txBody>
          <a:bodyPr/>
          <a:lstStyle/>
          <a:p>
            <a:pPr algn="ctr" eaLnBrk="1" hangingPunct="1"/>
            <a:r>
              <a:rPr lang="en-US" altLang="en-US" sz="4400" dirty="0" smtClean="0">
                <a:latin typeface="Calibri" panose="020F0502020204030204" pitchFamily="34" charset="0"/>
              </a:rPr>
              <a:t>Hazardous Atmospheres</a:t>
            </a:r>
          </a:p>
        </p:txBody>
      </p:sp>
      <p:sp>
        <p:nvSpPr>
          <p:cNvPr id="6" name="Text Box 6"/>
          <p:cNvSpPr txBox="1">
            <a:spLocks noGrp="1" noChangeArrowheads="1"/>
          </p:cNvSpPr>
          <p:nvPr>
            <p:ph idx="1"/>
          </p:nvPr>
        </p:nvSpPr>
        <p:spPr>
          <a:xfrm>
            <a:off x="914400" y="1385888"/>
            <a:ext cx="7315200" cy="2347912"/>
          </a:xfrm>
          <a:ln w="12700">
            <a:headEnd type="none" w="sm" len="sm"/>
            <a:tailEnd type="none" w="sm" len="sm"/>
          </a:ln>
        </p:spPr>
        <p:txBody>
          <a:bodyPr rtlCol="0">
            <a:spAutoFit/>
          </a:bodyPr>
          <a:lstStyle/>
          <a:p>
            <a:pPr marL="115888" indent="-6350" eaLnBrk="1" fontAlgn="auto" hangingPunct="1">
              <a:spcAft>
                <a:spcPts val="0"/>
              </a:spcAft>
              <a:buFont typeface="Wingdings 3"/>
              <a:buNone/>
              <a:defRPr/>
            </a:pPr>
            <a:r>
              <a:rPr lang="en-US" sz="2800" b="1" dirty="0">
                <a:solidFill>
                  <a:srgbClr val="002060"/>
                </a:solidFill>
                <a:cs typeface="Times New Roman" pitchFamily="18" charset="0"/>
              </a:rPr>
              <a:t>Human senses (sight, smell, taste) cannot </a:t>
            </a:r>
            <a:r>
              <a:rPr lang="en-US" sz="2800" b="1" dirty="0" smtClean="0">
                <a:solidFill>
                  <a:srgbClr val="002060"/>
                </a:solidFill>
                <a:cs typeface="Times New Roman" pitchFamily="18" charset="0"/>
              </a:rPr>
              <a:t>         protect </a:t>
            </a:r>
            <a:r>
              <a:rPr lang="en-US" sz="2800" b="1" dirty="0">
                <a:solidFill>
                  <a:srgbClr val="002060"/>
                </a:solidFill>
                <a:cs typeface="Times New Roman" pitchFamily="18" charset="0"/>
              </a:rPr>
              <a:t>you from hazardous atmospheres </a:t>
            </a:r>
            <a:r>
              <a:rPr lang="en-US" sz="2800" b="1" dirty="0" smtClean="0">
                <a:solidFill>
                  <a:srgbClr val="002060"/>
                </a:solidFill>
                <a:cs typeface="Times New Roman" pitchFamily="18" charset="0"/>
              </a:rPr>
              <a:t>since                          </a:t>
            </a:r>
            <a:r>
              <a:rPr lang="en-US" sz="2800" b="1" dirty="0" smtClean="0">
                <a:solidFill>
                  <a:schemeClr val="accent2"/>
                </a:solidFill>
              </a:rPr>
              <a:t>some gases have no taste or odor.</a:t>
            </a:r>
          </a:p>
          <a:p>
            <a:pPr marL="365760" indent="-256032" eaLnBrk="1" fontAlgn="auto" hangingPunct="1">
              <a:spcAft>
                <a:spcPts val="0"/>
              </a:spcAft>
              <a:buFont typeface="Wingdings 3"/>
              <a:buChar char=""/>
              <a:defRPr/>
            </a:pPr>
            <a:endParaRPr lang="en-US" sz="3200" dirty="0">
              <a:latin typeface="Arial" charset="0"/>
              <a:cs typeface="Times New Roman" pitchFamily="18" charset="0"/>
            </a:endParaRPr>
          </a:p>
          <a:p>
            <a:pPr marL="365760" indent="-256032" eaLnBrk="1" fontAlgn="auto" hangingPunct="1">
              <a:spcAft>
                <a:spcPts val="0"/>
              </a:spcAft>
              <a:buFont typeface="Wingdings 3"/>
              <a:buChar char=""/>
              <a:defRPr/>
            </a:pPr>
            <a:endParaRPr lang="en-US" sz="3200" dirty="0">
              <a:latin typeface="Arial" charset="0"/>
              <a:cs typeface="Times New Roman" pitchFamily="18" charset="0"/>
            </a:endParaRPr>
          </a:p>
        </p:txBody>
      </p:sp>
      <p:pic>
        <p:nvPicPr>
          <p:cNvPr id="37892" name="Picture 2" descr="http://www.bestcarsguide.com/wp-content/uploads/2010/03/Sm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819400"/>
            <a:ext cx="3743325" cy="25876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28650" y="76200"/>
            <a:ext cx="7886700" cy="1325563"/>
          </a:xfrm>
        </p:spPr>
        <p:txBody>
          <a:bodyPr lIns="92075" tIns="46038" rIns="92075" bIns="46038"/>
          <a:lstStyle/>
          <a:p>
            <a:pPr algn="ctr" eaLnBrk="1" hangingPunct="1"/>
            <a:r>
              <a:rPr lang="en-US" altLang="en-US" sz="4400" dirty="0" smtClean="0">
                <a:latin typeface="Calibri" panose="020F0502020204030204" pitchFamily="34" charset="0"/>
              </a:rPr>
              <a:t>Gas Behavior in Confined Spaces</a:t>
            </a:r>
          </a:p>
        </p:txBody>
      </p:sp>
      <p:sp>
        <p:nvSpPr>
          <p:cNvPr id="38915" name="Rectangle 3"/>
          <p:cNvSpPr>
            <a:spLocks noGrp="1" noChangeArrowheads="1"/>
          </p:cNvSpPr>
          <p:nvPr>
            <p:ph idx="1"/>
          </p:nvPr>
        </p:nvSpPr>
        <p:spPr>
          <a:xfrm>
            <a:off x="914400" y="1524000"/>
            <a:ext cx="2895600" cy="2438400"/>
          </a:xfrm>
        </p:spPr>
        <p:txBody>
          <a:bodyPr lIns="92075" tIns="46038" rIns="92075" bIns="46038"/>
          <a:lstStyle/>
          <a:p>
            <a:pPr eaLnBrk="1" hangingPunct="1">
              <a:lnSpc>
                <a:spcPct val="120000"/>
              </a:lnSpc>
            </a:pPr>
            <a:r>
              <a:rPr lang="en-US" altLang="en-US" sz="2400" dirty="0" smtClean="0">
                <a:solidFill>
                  <a:srgbClr val="002060"/>
                </a:solidFill>
              </a:rPr>
              <a:t>Stratification</a:t>
            </a:r>
          </a:p>
          <a:p>
            <a:pPr eaLnBrk="1" hangingPunct="1">
              <a:lnSpc>
                <a:spcPct val="120000"/>
              </a:lnSpc>
            </a:pPr>
            <a:r>
              <a:rPr lang="en-US" altLang="en-US" sz="2400" dirty="0" smtClean="0">
                <a:solidFill>
                  <a:srgbClr val="002060"/>
                </a:solidFill>
              </a:rPr>
              <a:t>Pocketing</a:t>
            </a:r>
          </a:p>
          <a:p>
            <a:pPr eaLnBrk="1" hangingPunct="1">
              <a:lnSpc>
                <a:spcPct val="120000"/>
              </a:lnSpc>
            </a:pPr>
            <a:r>
              <a:rPr lang="en-US" altLang="en-US" sz="2400" dirty="0" smtClean="0">
                <a:solidFill>
                  <a:srgbClr val="002060"/>
                </a:solidFill>
              </a:rPr>
              <a:t>Vapor Densities</a:t>
            </a:r>
          </a:p>
        </p:txBody>
      </p:sp>
      <p:grpSp>
        <p:nvGrpSpPr>
          <p:cNvPr id="38916" name="Group 26"/>
          <p:cNvGrpSpPr>
            <a:grpSpLocks/>
          </p:cNvGrpSpPr>
          <p:nvPr/>
        </p:nvGrpSpPr>
        <p:grpSpPr bwMode="auto">
          <a:xfrm>
            <a:off x="4038600" y="1371600"/>
            <a:ext cx="4205288" cy="4006850"/>
            <a:chOff x="2743" y="888"/>
            <a:chExt cx="2980" cy="2524"/>
          </a:xfrm>
        </p:grpSpPr>
        <p:sp>
          <p:nvSpPr>
            <p:cNvPr id="38918" name="AutoShape 8"/>
            <p:cNvSpPr>
              <a:spLocks noChangeArrowheads="1"/>
            </p:cNvSpPr>
            <p:nvPr/>
          </p:nvSpPr>
          <p:spPr bwMode="auto">
            <a:xfrm>
              <a:off x="3420" y="1911"/>
              <a:ext cx="2303" cy="868"/>
            </a:xfrm>
            <a:prstGeom prst="roundRect">
              <a:avLst>
                <a:gd name="adj" fmla="val 27306"/>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38919" name="AutoShape 9"/>
            <p:cNvSpPr>
              <a:spLocks noChangeArrowheads="1"/>
            </p:cNvSpPr>
            <p:nvPr/>
          </p:nvSpPr>
          <p:spPr bwMode="auto">
            <a:xfrm>
              <a:off x="4708" y="1570"/>
              <a:ext cx="558" cy="534"/>
            </a:xfrm>
            <a:prstGeom prst="roundRect">
              <a:avLst>
                <a:gd name="adj" fmla="val 0"/>
              </a:avLst>
            </a:prstGeom>
            <a:solidFill>
              <a:schemeClr val="bg1"/>
            </a:solidFill>
            <a:ln w="28575">
              <a:solidFill>
                <a:schemeClr val="tx1"/>
              </a:solidFill>
              <a:round/>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38920" name="AutoShape 10"/>
            <p:cNvSpPr>
              <a:spLocks noChangeArrowheads="1"/>
            </p:cNvSpPr>
            <p:nvPr/>
          </p:nvSpPr>
          <p:spPr bwMode="auto">
            <a:xfrm>
              <a:off x="4393" y="2702"/>
              <a:ext cx="558" cy="518"/>
            </a:xfrm>
            <a:prstGeom prst="roundRect">
              <a:avLst>
                <a:gd name="adj" fmla="val 0"/>
              </a:avLst>
            </a:prstGeom>
            <a:solidFill>
              <a:schemeClr val="bg1"/>
            </a:solidFill>
            <a:ln w="28575">
              <a:solidFill>
                <a:schemeClr val="tx1"/>
              </a:solidFill>
              <a:round/>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38921" name="Rectangle 11"/>
            <p:cNvSpPr>
              <a:spLocks noChangeArrowheads="1"/>
            </p:cNvSpPr>
            <p:nvPr/>
          </p:nvSpPr>
          <p:spPr bwMode="auto">
            <a:xfrm>
              <a:off x="3364" y="2124"/>
              <a:ext cx="56" cy="416"/>
            </a:xfrm>
            <a:prstGeom prst="rect">
              <a:avLst/>
            </a:prstGeom>
            <a:solidFill>
              <a:schemeClr val="bg1"/>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38922" name="Rectangle 12"/>
            <p:cNvSpPr>
              <a:spLocks noChangeArrowheads="1"/>
            </p:cNvSpPr>
            <p:nvPr/>
          </p:nvSpPr>
          <p:spPr bwMode="auto">
            <a:xfrm>
              <a:off x="4400" y="2870"/>
              <a:ext cx="541" cy="340"/>
            </a:xfrm>
            <a:prstGeom prst="rect">
              <a:avLst/>
            </a:prstGeom>
            <a:gradFill rotWithShape="0">
              <a:gsLst>
                <a:gs pos="0">
                  <a:schemeClr val="bg1"/>
                </a:gs>
                <a:gs pos="100000">
                  <a:srgbClr val="FF3300"/>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38923" name="Rectangle 13"/>
            <p:cNvSpPr>
              <a:spLocks noChangeArrowheads="1"/>
            </p:cNvSpPr>
            <p:nvPr/>
          </p:nvSpPr>
          <p:spPr bwMode="auto">
            <a:xfrm>
              <a:off x="4312" y="2550"/>
              <a:ext cx="712" cy="22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38924" name="Rectangle 14"/>
            <p:cNvSpPr>
              <a:spLocks noChangeArrowheads="1"/>
            </p:cNvSpPr>
            <p:nvPr/>
          </p:nvSpPr>
          <p:spPr bwMode="auto">
            <a:xfrm>
              <a:off x="4712" y="1576"/>
              <a:ext cx="544" cy="51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38925" name="Rectangle 15"/>
            <p:cNvSpPr>
              <a:spLocks noChangeArrowheads="1"/>
            </p:cNvSpPr>
            <p:nvPr/>
          </p:nvSpPr>
          <p:spPr bwMode="auto">
            <a:xfrm>
              <a:off x="4708" y="2080"/>
              <a:ext cx="548" cy="22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38926" name="Rectangle 16"/>
            <p:cNvSpPr>
              <a:spLocks noChangeArrowheads="1"/>
            </p:cNvSpPr>
            <p:nvPr/>
          </p:nvSpPr>
          <p:spPr bwMode="auto">
            <a:xfrm>
              <a:off x="3336" y="2092"/>
              <a:ext cx="27" cy="472"/>
            </a:xfrm>
            <a:prstGeom prst="rect">
              <a:avLst/>
            </a:prstGeom>
            <a:solidFill>
              <a:schemeClr val="bg1"/>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38927" name="Line 17"/>
            <p:cNvSpPr>
              <a:spLocks noChangeShapeType="1"/>
            </p:cNvSpPr>
            <p:nvPr/>
          </p:nvSpPr>
          <p:spPr bwMode="auto">
            <a:xfrm>
              <a:off x="4704" y="1904"/>
              <a:ext cx="0" cy="2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928" name="Line 19"/>
            <p:cNvSpPr>
              <a:spLocks noChangeShapeType="1"/>
            </p:cNvSpPr>
            <p:nvPr/>
          </p:nvSpPr>
          <p:spPr bwMode="auto">
            <a:xfrm>
              <a:off x="5264" y="1900"/>
              <a:ext cx="0" cy="2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929" name="AutoShape 22"/>
            <p:cNvSpPr>
              <a:spLocks noChangeArrowheads="1"/>
            </p:cNvSpPr>
            <p:nvPr/>
          </p:nvSpPr>
          <p:spPr bwMode="auto">
            <a:xfrm>
              <a:off x="3612" y="3056"/>
              <a:ext cx="696" cy="356"/>
            </a:xfrm>
            <a:prstGeom prst="wedgeRectCallout">
              <a:avLst>
                <a:gd name="adj1" fmla="val 89944"/>
                <a:gd name="adj2" fmla="val -47190"/>
              </a:avLst>
            </a:prstGeom>
            <a:solidFill>
              <a:srgbClr val="FFFF00"/>
            </a:solidFill>
            <a:ln w="12700">
              <a:solidFill>
                <a:schemeClr val="tx1"/>
              </a:solidFill>
              <a:miter lim="800000"/>
              <a:headEnd type="none" w="sm" len="sm"/>
              <a:tailEnd type="none" w="sm" len="sm"/>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002060"/>
                  </a:solidFill>
                  <a:latin typeface="Calibri" panose="020F0502020204030204" pitchFamily="34" charset="0"/>
                </a:rPr>
                <a:t>Sinks</a:t>
              </a:r>
            </a:p>
          </p:txBody>
        </p:sp>
        <p:sp>
          <p:nvSpPr>
            <p:cNvPr id="38930" name="AutoShape 23"/>
            <p:cNvSpPr>
              <a:spLocks noChangeArrowheads="1"/>
            </p:cNvSpPr>
            <p:nvPr/>
          </p:nvSpPr>
          <p:spPr bwMode="auto">
            <a:xfrm>
              <a:off x="2743" y="1428"/>
              <a:ext cx="913" cy="356"/>
            </a:xfrm>
            <a:prstGeom prst="wedgeRectCallout">
              <a:avLst>
                <a:gd name="adj1" fmla="val 250398"/>
                <a:gd name="adj2" fmla="val 122176"/>
              </a:avLst>
            </a:prstGeom>
            <a:solidFill>
              <a:srgbClr val="FFFF00"/>
            </a:solidFill>
            <a:ln w="12700">
              <a:solidFill>
                <a:schemeClr val="tx1"/>
              </a:solidFill>
              <a:miter lim="800000"/>
              <a:headEnd type="none" w="sm" len="sm"/>
              <a:tailEnd type="none" w="sm" len="sm"/>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002060"/>
                  </a:solidFill>
                  <a:latin typeface="Calibri" panose="020F0502020204030204" pitchFamily="34" charset="0"/>
                </a:rPr>
                <a:t>Pockets</a:t>
              </a:r>
            </a:p>
          </p:txBody>
        </p:sp>
        <p:sp>
          <p:nvSpPr>
            <p:cNvPr id="38931" name="AutoShape 24"/>
            <p:cNvSpPr>
              <a:spLocks noChangeArrowheads="1"/>
            </p:cNvSpPr>
            <p:nvPr/>
          </p:nvSpPr>
          <p:spPr bwMode="auto">
            <a:xfrm>
              <a:off x="3968" y="888"/>
              <a:ext cx="1132" cy="356"/>
            </a:xfrm>
            <a:prstGeom prst="wedgeRectCallout">
              <a:avLst>
                <a:gd name="adj1" fmla="val 35338"/>
                <a:gd name="adj2" fmla="val 200000"/>
              </a:avLst>
            </a:prstGeom>
            <a:solidFill>
              <a:srgbClr val="FFFF00"/>
            </a:solidFill>
            <a:ln w="12700">
              <a:solidFill>
                <a:schemeClr val="tx1"/>
              </a:solidFill>
              <a:miter lim="800000"/>
              <a:headEnd type="none" w="sm" len="sm"/>
              <a:tailEnd type="none" w="sm" len="sm"/>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002060"/>
                  </a:solidFill>
                  <a:latin typeface="Calibri" panose="020F0502020204030204" pitchFamily="34" charset="0"/>
                </a:rPr>
                <a:t>Rises</a:t>
              </a:r>
            </a:p>
          </p:txBody>
        </p:sp>
      </p:grpSp>
      <p:sp>
        <p:nvSpPr>
          <p:cNvPr id="22" name="Oval 21"/>
          <p:cNvSpPr/>
          <p:nvPr/>
        </p:nvSpPr>
        <p:spPr>
          <a:xfrm>
            <a:off x="7620000" y="3581400"/>
            <a:ext cx="457200" cy="381000"/>
          </a:xfrm>
          <a:prstGeom prst="ellipse">
            <a:avLst/>
          </a:prstGeom>
          <a:gradFill flip="none" rotWithShape="1">
            <a:gsLst>
              <a:gs pos="0">
                <a:schemeClr val="accent3">
                  <a:lumMod val="60000"/>
                  <a:lumOff val="40000"/>
                </a:schemeClr>
              </a:gs>
              <a:gs pos="30000">
                <a:srgbClr val="D49E6C"/>
              </a:gs>
              <a:gs pos="70000">
                <a:srgbClr val="A65528"/>
              </a:gs>
              <a:gs pos="100000">
                <a:srgbClr val="66301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457200"/>
            <a:ext cx="7772400" cy="1143000"/>
          </a:xfrm>
        </p:spPr>
        <p:txBody>
          <a:bodyPr lIns="92075" tIns="46038" rIns="92075" bIns="46038"/>
          <a:lstStyle/>
          <a:p>
            <a:pPr algn="ctr" eaLnBrk="1" hangingPunct="1"/>
            <a:r>
              <a:rPr lang="en-US" altLang="en-US" sz="4400" smtClean="0">
                <a:latin typeface="Calibri" panose="020F0502020204030204" pitchFamily="34" charset="0"/>
              </a:rPr>
              <a:t>Gas Behavior in Confined Spaces</a:t>
            </a:r>
          </a:p>
        </p:txBody>
      </p:sp>
      <p:sp>
        <p:nvSpPr>
          <p:cNvPr id="39939" name="Text Box 25"/>
          <p:cNvSpPr txBox="1">
            <a:spLocks noChangeArrowheads="1"/>
          </p:cNvSpPr>
          <p:nvPr/>
        </p:nvSpPr>
        <p:spPr bwMode="auto">
          <a:xfrm>
            <a:off x="914400" y="1447800"/>
            <a:ext cx="73152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0000"/>
              </a:lnSpc>
            </a:pPr>
            <a:r>
              <a:rPr lang="en-US" altLang="en-US" sz="2400" dirty="0">
                <a:solidFill>
                  <a:srgbClr val="002060"/>
                </a:solidFill>
                <a:latin typeface="Calibri" panose="020F0502020204030204" pitchFamily="34" charset="0"/>
              </a:rPr>
              <a:t>If the gas is heavier than air (V.D. &gt; 1), the gas will</a:t>
            </a:r>
            <a:r>
              <a:rPr lang="en-US" altLang="en-US" sz="2400" b="1" dirty="0">
                <a:solidFill>
                  <a:srgbClr val="002060"/>
                </a:solidFill>
                <a:latin typeface="Calibri" panose="020F0502020204030204" pitchFamily="34" charset="0"/>
              </a:rPr>
              <a:t> </a:t>
            </a:r>
            <a:r>
              <a:rPr lang="en-US" altLang="en-US" sz="2400" b="1" dirty="0">
                <a:solidFill>
                  <a:srgbClr val="FF0000"/>
                </a:solidFill>
                <a:latin typeface="Calibri" panose="020F0502020204030204" pitchFamily="34" charset="0"/>
              </a:rPr>
              <a:t>sink.</a:t>
            </a:r>
            <a:r>
              <a:rPr lang="en-US" altLang="en-US" sz="2400" b="1" dirty="0">
                <a:solidFill>
                  <a:srgbClr val="002060"/>
                </a:solidFill>
                <a:latin typeface="Calibri" panose="020F0502020204030204" pitchFamily="34" charset="0"/>
              </a:rPr>
              <a:t> </a:t>
            </a:r>
          </a:p>
        </p:txBody>
      </p:sp>
      <p:sp>
        <p:nvSpPr>
          <p:cNvPr id="39940" name="Text Box 26"/>
          <p:cNvSpPr txBox="1">
            <a:spLocks noChangeArrowheads="1"/>
          </p:cNvSpPr>
          <p:nvPr/>
        </p:nvSpPr>
        <p:spPr bwMode="auto">
          <a:xfrm>
            <a:off x="914400" y="2238375"/>
            <a:ext cx="7315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0000"/>
              </a:lnSpc>
            </a:pPr>
            <a:r>
              <a:rPr lang="en-US" altLang="en-US" sz="2400" dirty="0">
                <a:solidFill>
                  <a:srgbClr val="002060"/>
                </a:solidFill>
                <a:latin typeface="Calibri" panose="020F0502020204030204" pitchFamily="34" charset="0"/>
              </a:rPr>
              <a:t>If the gas is lighter than air (V.D. &lt; 1), the gas will </a:t>
            </a:r>
            <a:r>
              <a:rPr lang="en-US" altLang="en-US" sz="2400" b="1" dirty="0">
                <a:solidFill>
                  <a:srgbClr val="FF0000"/>
                </a:solidFill>
                <a:latin typeface="Calibri" panose="020F0502020204030204" pitchFamily="34" charset="0"/>
              </a:rPr>
              <a:t>rise. </a:t>
            </a:r>
          </a:p>
          <a:p>
            <a:pPr eaLnBrk="1" hangingPunct="1"/>
            <a:endParaRPr lang="en-US" altLang="en-US" dirty="0">
              <a:latin typeface="Lucida Sans Unicode" panose="020B0602030504020204" pitchFamily="34" charset="0"/>
            </a:endParaRPr>
          </a:p>
        </p:txBody>
      </p:sp>
      <p:sp>
        <p:nvSpPr>
          <p:cNvPr id="39941" name="Text Box 21"/>
          <p:cNvSpPr txBox="1">
            <a:spLocks noChangeArrowheads="1"/>
          </p:cNvSpPr>
          <p:nvPr/>
        </p:nvSpPr>
        <p:spPr bwMode="auto">
          <a:xfrm>
            <a:off x="914400" y="3019425"/>
            <a:ext cx="7315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002060"/>
                </a:solidFill>
                <a:latin typeface="Calibri" panose="020F0502020204030204" pitchFamily="34" charset="0"/>
                <a:cs typeface="Times New Roman" panose="02020603050405020304" pitchFamily="18" charset="0"/>
              </a:rPr>
              <a:t>The possibility of layers or pockets is the reason to check/test </a:t>
            </a:r>
            <a:r>
              <a:rPr lang="en-US" altLang="en-US" sz="2400" i="1" u="sng" dirty="0">
                <a:solidFill>
                  <a:srgbClr val="002060"/>
                </a:solidFill>
                <a:latin typeface="Calibri" panose="020F0502020204030204" pitchFamily="34" charset="0"/>
                <a:cs typeface="Times New Roman" panose="02020603050405020304" pitchFamily="18" charset="0"/>
              </a:rPr>
              <a:t>all levels </a:t>
            </a:r>
            <a:r>
              <a:rPr lang="en-US" altLang="en-US" sz="2400" dirty="0">
                <a:solidFill>
                  <a:srgbClr val="002060"/>
                </a:solidFill>
                <a:latin typeface="Calibri" panose="020F0502020204030204" pitchFamily="34" charset="0"/>
                <a:cs typeface="Times New Roman" panose="02020603050405020304" pitchFamily="18" charset="0"/>
              </a:rPr>
              <a:t>of the confined space.</a:t>
            </a:r>
          </a:p>
          <a:p>
            <a:pPr eaLnBrk="1" hangingPunct="1"/>
            <a:endParaRPr lang="en-US" altLang="en-US" sz="2400" dirty="0">
              <a:solidFill>
                <a:srgbClr val="002060"/>
              </a:solidFill>
              <a:latin typeface="Calibri" panose="020F0502020204030204" pitchFamily="34" charset="0"/>
              <a:cs typeface="Times New Roman" panose="02020603050405020304" pitchFamily="18" charset="0"/>
            </a:endParaRPr>
          </a:p>
          <a:p>
            <a:pPr eaLnBrk="1" hangingPunct="1"/>
            <a:r>
              <a:rPr lang="en-US" altLang="en-US" sz="2400" dirty="0">
                <a:solidFill>
                  <a:srgbClr val="FF0000"/>
                </a:solidFill>
                <a:latin typeface="Calibri" panose="020F0502020204030204" pitchFamily="34" charset="0"/>
                <a:cs typeface="Times New Roman" panose="02020603050405020304" pitchFamily="18" charset="0"/>
              </a:rPr>
              <a:t>Key Point:   	</a:t>
            </a:r>
            <a:r>
              <a:rPr lang="en-US" altLang="en-US" sz="2400" dirty="0">
                <a:solidFill>
                  <a:srgbClr val="002060"/>
                </a:solidFill>
                <a:latin typeface="Calibri" panose="020F0502020204030204" pitchFamily="34" charset="0"/>
                <a:cs typeface="Times New Roman" panose="02020603050405020304" pitchFamily="18" charset="0"/>
              </a:rPr>
              <a:t>Remember to check the </a:t>
            </a:r>
            <a:r>
              <a:rPr lang="en-US" altLang="en-US" sz="2400" dirty="0">
                <a:solidFill>
                  <a:srgbClr val="FF0000"/>
                </a:solidFill>
                <a:latin typeface="Calibri" panose="020F0502020204030204" pitchFamily="34" charset="0"/>
                <a:cs typeface="Times New Roman" panose="02020603050405020304" pitchFamily="18" charset="0"/>
              </a:rPr>
              <a:t>vapor densities</a:t>
            </a:r>
            <a:r>
              <a:rPr lang="en-US" altLang="en-US" sz="2400" dirty="0">
                <a:solidFill>
                  <a:srgbClr val="002060"/>
                </a:solidFill>
                <a:latin typeface="Calibri" panose="020F0502020204030204" pitchFamily="34" charset="0"/>
                <a:cs typeface="Times New Roman" panose="02020603050405020304" pitchFamily="18" charset="0"/>
              </a:rPr>
              <a:t> of any contaminant you suspect may be present.</a:t>
            </a:r>
          </a:p>
          <a:p>
            <a:pPr eaLnBrk="1" hangingPunct="1"/>
            <a:endParaRPr lang="en-US" altLang="en-US" sz="3200" dirty="0">
              <a:cs typeface="Times New Roman" panose="02020603050405020304" pitchFamily="18" charset="0"/>
            </a:endParaRPr>
          </a:p>
        </p:txBody>
      </p:sp>
      <p:cxnSp>
        <p:nvCxnSpPr>
          <p:cNvPr id="9" name="Straight Arrow Connector 8"/>
          <p:cNvCxnSpPr/>
          <p:nvPr/>
        </p:nvCxnSpPr>
        <p:spPr>
          <a:xfrm>
            <a:off x="8001000" y="1495425"/>
            <a:ext cx="0" cy="609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772400" y="2181225"/>
            <a:ext cx="0" cy="609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lIns="92075" tIns="46038" rIns="92075" bIns="46038"/>
          <a:lstStyle/>
          <a:p>
            <a:pPr algn="ctr" eaLnBrk="1" hangingPunct="1"/>
            <a:r>
              <a:rPr lang="en-US" altLang="en-US" sz="4400" smtClean="0">
                <a:latin typeface="Calibri" panose="020F0502020204030204" pitchFamily="34" charset="0"/>
              </a:rPr>
              <a:t>Oxygen Deficient Atmospheres</a:t>
            </a:r>
          </a:p>
        </p:txBody>
      </p:sp>
      <p:sp>
        <p:nvSpPr>
          <p:cNvPr id="40963" name="Rectangle 3"/>
          <p:cNvSpPr>
            <a:spLocks noGrp="1" noChangeArrowheads="1"/>
          </p:cNvSpPr>
          <p:nvPr>
            <p:ph idx="1"/>
          </p:nvPr>
        </p:nvSpPr>
        <p:spPr>
          <a:xfrm>
            <a:off x="914400" y="2057400"/>
            <a:ext cx="4114800" cy="3949700"/>
          </a:xfrm>
        </p:spPr>
        <p:txBody>
          <a:bodyPr lIns="92075" tIns="46038" rIns="92075" bIns="46038"/>
          <a:lstStyle/>
          <a:p>
            <a:pPr eaLnBrk="1" hangingPunct="1">
              <a:buFontTx/>
              <a:buNone/>
            </a:pPr>
            <a:r>
              <a:rPr lang="en-US" altLang="en-US" sz="2400" smtClean="0">
                <a:solidFill>
                  <a:srgbClr val="002060"/>
                </a:solidFill>
              </a:rPr>
              <a:t>Common in spaces with little or no natural ventilation</a:t>
            </a:r>
          </a:p>
          <a:p>
            <a:pPr eaLnBrk="1" hangingPunct="1">
              <a:buFontTx/>
              <a:buNone/>
            </a:pPr>
            <a:endParaRPr lang="en-US" altLang="en-US" sz="2800" b="1" smtClean="0">
              <a:solidFill>
                <a:srgbClr val="002060"/>
              </a:solidFill>
            </a:endParaRPr>
          </a:p>
        </p:txBody>
      </p:sp>
      <p:sp>
        <p:nvSpPr>
          <p:cNvPr id="40964" name="Rectangle 37"/>
          <p:cNvSpPr>
            <a:spLocks noChangeArrowheads="1"/>
          </p:cNvSpPr>
          <p:nvPr/>
        </p:nvSpPr>
        <p:spPr bwMode="auto">
          <a:xfrm>
            <a:off x="762000" y="3694112"/>
            <a:ext cx="4527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FF0000"/>
                </a:solidFill>
                <a:latin typeface="Calibri" panose="020F0502020204030204" pitchFamily="34" charset="0"/>
              </a:rPr>
              <a:t>Air with oxygen levels lower than 19.5% is HAZARDOUS.</a:t>
            </a:r>
          </a:p>
        </p:txBody>
      </p:sp>
      <p:grpSp>
        <p:nvGrpSpPr>
          <p:cNvPr id="40965" name="Group 38"/>
          <p:cNvGrpSpPr>
            <a:grpSpLocks/>
          </p:cNvGrpSpPr>
          <p:nvPr/>
        </p:nvGrpSpPr>
        <p:grpSpPr bwMode="auto">
          <a:xfrm>
            <a:off x="5562600" y="2133600"/>
            <a:ext cx="2851150" cy="2628900"/>
            <a:chOff x="3484" y="1249"/>
            <a:chExt cx="1796" cy="1656"/>
          </a:xfrm>
        </p:grpSpPr>
        <p:grpSp>
          <p:nvGrpSpPr>
            <p:cNvPr id="40966" name="Group 36"/>
            <p:cNvGrpSpPr>
              <a:grpSpLocks/>
            </p:cNvGrpSpPr>
            <p:nvPr/>
          </p:nvGrpSpPr>
          <p:grpSpPr bwMode="auto">
            <a:xfrm>
              <a:off x="3484" y="1249"/>
              <a:ext cx="1796" cy="1656"/>
              <a:chOff x="3921" y="1186"/>
              <a:chExt cx="2020" cy="1656"/>
            </a:xfrm>
          </p:grpSpPr>
          <p:sp>
            <p:nvSpPr>
              <p:cNvPr id="40993" name="AutoShape 8"/>
              <p:cNvSpPr>
                <a:spLocks noChangeArrowheads="1"/>
              </p:cNvSpPr>
              <p:nvPr/>
            </p:nvSpPr>
            <p:spPr bwMode="auto">
              <a:xfrm>
                <a:off x="3921" y="1186"/>
                <a:ext cx="2020" cy="1656"/>
              </a:xfrm>
              <a:prstGeom prst="bevel">
                <a:avLst>
                  <a:gd name="adj" fmla="val 6824"/>
                </a:avLst>
              </a:prstGeom>
              <a:solidFill>
                <a:schemeClr val="bg1"/>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Lucida Sans Unicode" panose="020B0602030504020204" pitchFamily="34" charset="0"/>
                </a:endParaRPr>
              </a:p>
            </p:txBody>
          </p:sp>
          <p:sp>
            <p:nvSpPr>
              <p:cNvPr id="40994" name="Text Box 34"/>
              <p:cNvSpPr txBox="1">
                <a:spLocks noChangeArrowheads="1"/>
              </p:cNvSpPr>
              <p:nvPr/>
            </p:nvSpPr>
            <p:spPr bwMode="auto">
              <a:xfrm>
                <a:off x="4483" y="1364"/>
                <a:ext cx="75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2060"/>
                    </a:solidFill>
                    <a:latin typeface="Calibri" panose="020F0502020204030204" pitchFamily="34" charset="0"/>
                  </a:rPr>
                  <a:t>OXYGEN</a:t>
                </a:r>
              </a:p>
            </p:txBody>
          </p:sp>
          <p:sp>
            <p:nvSpPr>
              <p:cNvPr id="40995" name="Rectangle 4"/>
              <p:cNvSpPr>
                <a:spLocks noChangeArrowheads="1"/>
              </p:cNvSpPr>
              <p:nvPr/>
            </p:nvSpPr>
            <p:spPr bwMode="auto">
              <a:xfrm>
                <a:off x="4144" y="1598"/>
                <a:ext cx="14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002060"/>
                    </a:solidFill>
                    <a:latin typeface="Calibri" panose="020F0502020204030204" pitchFamily="34" charset="0"/>
                  </a:rPr>
                  <a:t>less than</a:t>
                </a:r>
              </a:p>
            </p:txBody>
          </p:sp>
        </p:grpSp>
        <p:grpSp>
          <p:nvGrpSpPr>
            <p:cNvPr id="40967" name="Group 35"/>
            <p:cNvGrpSpPr>
              <a:grpSpLocks/>
            </p:cNvGrpSpPr>
            <p:nvPr/>
          </p:nvGrpSpPr>
          <p:grpSpPr bwMode="auto">
            <a:xfrm>
              <a:off x="3813" y="2077"/>
              <a:ext cx="1143" cy="561"/>
              <a:chOff x="4281" y="2013"/>
              <a:chExt cx="1285" cy="561"/>
            </a:xfrm>
          </p:grpSpPr>
          <p:sp>
            <p:nvSpPr>
              <p:cNvPr id="40968" name="Rectangle 9"/>
              <p:cNvSpPr>
                <a:spLocks noChangeArrowheads="1"/>
              </p:cNvSpPr>
              <p:nvPr/>
            </p:nvSpPr>
            <p:spPr bwMode="auto">
              <a:xfrm>
                <a:off x="4500" y="2016"/>
                <a:ext cx="39" cy="273"/>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69" name="Rectangle 10"/>
              <p:cNvSpPr>
                <a:spLocks noChangeArrowheads="1"/>
              </p:cNvSpPr>
              <p:nvPr/>
            </p:nvSpPr>
            <p:spPr bwMode="auto">
              <a:xfrm>
                <a:off x="4500" y="2316"/>
                <a:ext cx="39" cy="258"/>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70" name="Rectangle 11"/>
              <p:cNvSpPr>
                <a:spLocks noChangeArrowheads="1"/>
              </p:cNvSpPr>
              <p:nvPr/>
            </p:nvSpPr>
            <p:spPr bwMode="auto">
              <a:xfrm>
                <a:off x="4281" y="2316"/>
                <a:ext cx="39" cy="25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71" name="Rectangle 12"/>
              <p:cNvSpPr>
                <a:spLocks noChangeArrowheads="1"/>
              </p:cNvSpPr>
              <p:nvPr/>
            </p:nvSpPr>
            <p:spPr bwMode="auto">
              <a:xfrm>
                <a:off x="4329" y="2538"/>
                <a:ext cx="159" cy="36"/>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72" name="Rectangle 13"/>
              <p:cNvSpPr>
                <a:spLocks noChangeArrowheads="1"/>
              </p:cNvSpPr>
              <p:nvPr/>
            </p:nvSpPr>
            <p:spPr bwMode="auto">
              <a:xfrm>
                <a:off x="4329" y="2286"/>
                <a:ext cx="159" cy="36"/>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73" name="Rectangle 14"/>
              <p:cNvSpPr>
                <a:spLocks noChangeArrowheads="1"/>
              </p:cNvSpPr>
              <p:nvPr/>
            </p:nvSpPr>
            <p:spPr bwMode="auto">
              <a:xfrm>
                <a:off x="4281" y="2022"/>
                <a:ext cx="39" cy="264"/>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74" name="Rectangle 15"/>
              <p:cNvSpPr>
                <a:spLocks noChangeArrowheads="1"/>
              </p:cNvSpPr>
              <p:nvPr/>
            </p:nvSpPr>
            <p:spPr bwMode="auto">
              <a:xfrm>
                <a:off x="4332" y="2019"/>
                <a:ext cx="159" cy="36"/>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75" name="Rectangle 16"/>
              <p:cNvSpPr>
                <a:spLocks noChangeArrowheads="1"/>
              </p:cNvSpPr>
              <p:nvPr/>
            </p:nvSpPr>
            <p:spPr bwMode="auto">
              <a:xfrm>
                <a:off x="4825" y="2013"/>
                <a:ext cx="39" cy="273"/>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76" name="Rectangle 17"/>
              <p:cNvSpPr>
                <a:spLocks noChangeArrowheads="1"/>
              </p:cNvSpPr>
              <p:nvPr/>
            </p:nvSpPr>
            <p:spPr bwMode="auto">
              <a:xfrm>
                <a:off x="4825" y="2313"/>
                <a:ext cx="39" cy="258"/>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77" name="Rectangle 18"/>
              <p:cNvSpPr>
                <a:spLocks noChangeArrowheads="1"/>
              </p:cNvSpPr>
              <p:nvPr/>
            </p:nvSpPr>
            <p:spPr bwMode="auto">
              <a:xfrm>
                <a:off x="4606" y="2313"/>
                <a:ext cx="39" cy="25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78" name="Rectangle 19"/>
              <p:cNvSpPr>
                <a:spLocks noChangeArrowheads="1"/>
              </p:cNvSpPr>
              <p:nvPr/>
            </p:nvSpPr>
            <p:spPr bwMode="auto">
              <a:xfrm>
                <a:off x="4654" y="2535"/>
                <a:ext cx="159"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79" name="Rectangle 20"/>
              <p:cNvSpPr>
                <a:spLocks noChangeArrowheads="1"/>
              </p:cNvSpPr>
              <p:nvPr/>
            </p:nvSpPr>
            <p:spPr bwMode="auto">
              <a:xfrm>
                <a:off x="4654" y="2283"/>
                <a:ext cx="159"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80" name="Rectangle 21"/>
              <p:cNvSpPr>
                <a:spLocks noChangeArrowheads="1"/>
              </p:cNvSpPr>
              <p:nvPr/>
            </p:nvSpPr>
            <p:spPr bwMode="auto">
              <a:xfrm>
                <a:off x="4606" y="2019"/>
                <a:ext cx="39" cy="264"/>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81" name="Rectangle 22"/>
              <p:cNvSpPr>
                <a:spLocks noChangeArrowheads="1"/>
              </p:cNvSpPr>
              <p:nvPr/>
            </p:nvSpPr>
            <p:spPr bwMode="auto">
              <a:xfrm>
                <a:off x="4657" y="2016"/>
                <a:ext cx="159"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82" name="Rectangle 23"/>
              <p:cNvSpPr>
                <a:spLocks noChangeArrowheads="1"/>
              </p:cNvSpPr>
              <p:nvPr/>
            </p:nvSpPr>
            <p:spPr bwMode="auto">
              <a:xfrm>
                <a:off x="4902" y="2535"/>
                <a:ext cx="36"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83" name="Rectangle 24"/>
              <p:cNvSpPr>
                <a:spLocks noChangeArrowheads="1"/>
              </p:cNvSpPr>
              <p:nvPr/>
            </p:nvSpPr>
            <p:spPr bwMode="auto">
              <a:xfrm>
                <a:off x="5190" y="2313"/>
                <a:ext cx="39" cy="258"/>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84" name="Rectangle 25"/>
              <p:cNvSpPr>
                <a:spLocks noChangeArrowheads="1"/>
              </p:cNvSpPr>
              <p:nvPr/>
            </p:nvSpPr>
            <p:spPr bwMode="auto">
              <a:xfrm>
                <a:off x="4971" y="2313"/>
                <a:ext cx="39" cy="25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85" name="Rectangle 26"/>
              <p:cNvSpPr>
                <a:spLocks noChangeArrowheads="1"/>
              </p:cNvSpPr>
              <p:nvPr/>
            </p:nvSpPr>
            <p:spPr bwMode="auto">
              <a:xfrm>
                <a:off x="5019" y="2535"/>
                <a:ext cx="159"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86" name="Rectangle 27"/>
              <p:cNvSpPr>
                <a:spLocks noChangeArrowheads="1"/>
              </p:cNvSpPr>
              <p:nvPr/>
            </p:nvSpPr>
            <p:spPr bwMode="auto">
              <a:xfrm>
                <a:off x="5019" y="2283"/>
                <a:ext cx="159"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87" name="Rectangle 28"/>
              <p:cNvSpPr>
                <a:spLocks noChangeArrowheads="1"/>
              </p:cNvSpPr>
              <p:nvPr/>
            </p:nvSpPr>
            <p:spPr bwMode="auto">
              <a:xfrm>
                <a:off x="4971" y="2019"/>
                <a:ext cx="39" cy="264"/>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88" name="Rectangle 29"/>
              <p:cNvSpPr>
                <a:spLocks noChangeArrowheads="1"/>
              </p:cNvSpPr>
              <p:nvPr/>
            </p:nvSpPr>
            <p:spPr bwMode="auto">
              <a:xfrm>
                <a:off x="5022" y="2016"/>
                <a:ext cx="159"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89" name="Rectangle 30"/>
              <p:cNvSpPr>
                <a:spLocks noChangeArrowheads="1"/>
              </p:cNvSpPr>
              <p:nvPr/>
            </p:nvSpPr>
            <p:spPr bwMode="auto">
              <a:xfrm>
                <a:off x="5190" y="2016"/>
                <a:ext cx="39" cy="264"/>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90" name="Oval 31"/>
              <p:cNvSpPr>
                <a:spLocks noChangeArrowheads="1"/>
              </p:cNvSpPr>
              <p:nvPr/>
            </p:nvSpPr>
            <p:spPr bwMode="auto">
              <a:xfrm>
                <a:off x="5413" y="2334"/>
                <a:ext cx="153" cy="156"/>
              </a:xfrm>
              <a:prstGeom prst="ellipse">
                <a:avLst/>
              </a:prstGeom>
              <a:noFill/>
              <a:ln w="28575">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0991" name="Line 32"/>
              <p:cNvSpPr>
                <a:spLocks noChangeShapeType="1"/>
              </p:cNvSpPr>
              <p:nvPr/>
            </p:nvSpPr>
            <p:spPr bwMode="auto">
              <a:xfrm flipH="1">
                <a:off x="5293" y="2160"/>
                <a:ext cx="273" cy="28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0992" name="Oval 33"/>
              <p:cNvSpPr>
                <a:spLocks noChangeArrowheads="1"/>
              </p:cNvSpPr>
              <p:nvPr/>
            </p:nvSpPr>
            <p:spPr bwMode="auto">
              <a:xfrm>
                <a:off x="5281" y="2094"/>
                <a:ext cx="153" cy="156"/>
              </a:xfrm>
              <a:prstGeom prst="ellipse">
                <a:avLst/>
              </a:prstGeom>
              <a:noFill/>
              <a:ln w="28575">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Lucida Sans Unicode" panose="020B0602030504020204" pitchFamily="34" charset="0"/>
                </a:endParaRPr>
              </a:p>
            </p:txBody>
          </p: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2075" tIns="46038" rIns="92075" bIns="46038"/>
          <a:lstStyle/>
          <a:p>
            <a:pPr algn="ctr" eaLnBrk="1" hangingPunct="1"/>
            <a:r>
              <a:rPr lang="en-US" altLang="en-US" sz="4400" smtClean="0">
                <a:latin typeface="Calibri" panose="020F0502020204030204" pitchFamily="34" charset="0"/>
              </a:rPr>
              <a:t>Causes of Oxygen Deficiency</a:t>
            </a:r>
          </a:p>
        </p:txBody>
      </p:sp>
      <p:sp>
        <p:nvSpPr>
          <p:cNvPr id="41987" name="Rectangle 3"/>
          <p:cNvSpPr>
            <a:spLocks noGrp="1" noChangeArrowheads="1"/>
          </p:cNvSpPr>
          <p:nvPr>
            <p:ph idx="1"/>
          </p:nvPr>
        </p:nvSpPr>
        <p:spPr>
          <a:xfrm>
            <a:off x="914400" y="1481138"/>
            <a:ext cx="4343400" cy="4525962"/>
          </a:xfrm>
        </p:spPr>
        <p:txBody>
          <a:bodyPr lIns="92075" tIns="46038" rIns="92075" bIns="46038"/>
          <a:lstStyle/>
          <a:p>
            <a:pPr eaLnBrk="1" hangingPunct="1">
              <a:buFontTx/>
              <a:buNone/>
            </a:pPr>
            <a:endParaRPr lang="en-US" altLang="en-US" smtClean="0"/>
          </a:p>
          <a:p>
            <a:pPr lvl="1" eaLnBrk="1" hangingPunct="1">
              <a:lnSpc>
                <a:spcPct val="110000"/>
              </a:lnSpc>
              <a:buClr>
                <a:srgbClr val="002060"/>
              </a:buClr>
              <a:buFontTx/>
              <a:buChar char="•"/>
            </a:pPr>
            <a:r>
              <a:rPr lang="en-US" altLang="en-US" sz="2400" smtClean="0">
                <a:solidFill>
                  <a:srgbClr val="002060"/>
                </a:solidFill>
              </a:rPr>
              <a:t>Displacement</a:t>
            </a:r>
          </a:p>
          <a:p>
            <a:pPr lvl="1" eaLnBrk="1" hangingPunct="1">
              <a:lnSpc>
                <a:spcPct val="110000"/>
              </a:lnSpc>
              <a:buClr>
                <a:srgbClr val="002060"/>
              </a:buClr>
              <a:buFontTx/>
              <a:buChar char="•"/>
            </a:pPr>
            <a:r>
              <a:rPr lang="en-US" altLang="en-US" sz="2400" smtClean="0">
                <a:solidFill>
                  <a:srgbClr val="002060"/>
                </a:solidFill>
              </a:rPr>
              <a:t>Bacteria (decay/rot)</a:t>
            </a:r>
          </a:p>
          <a:p>
            <a:pPr lvl="1" eaLnBrk="1" hangingPunct="1">
              <a:lnSpc>
                <a:spcPct val="110000"/>
              </a:lnSpc>
              <a:buClr>
                <a:srgbClr val="002060"/>
              </a:buClr>
              <a:buFontTx/>
              <a:buChar char="•"/>
            </a:pPr>
            <a:r>
              <a:rPr lang="en-US" altLang="en-US" sz="2400" smtClean="0">
                <a:solidFill>
                  <a:srgbClr val="002060"/>
                </a:solidFill>
              </a:rPr>
              <a:t>Oxidation (rust)</a:t>
            </a:r>
          </a:p>
          <a:p>
            <a:pPr lvl="1" eaLnBrk="1" hangingPunct="1">
              <a:lnSpc>
                <a:spcPct val="110000"/>
              </a:lnSpc>
              <a:buClr>
                <a:srgbClr val="002060"/>
              </a:buClr>
              <a:buFontTx/>
              <a:buChar char="•"/>
            </a:pPr>
            <a:r>
              <a:rPr lang="en-US" altLang="en-US" sz="2400" smtClean="0">
                <a:solidFill>
                  <a:srgbClr val="002060"/>
                </a:solidFill>
              </a:rPr>
              <a:t>Combustion</a:t>
            </a:r>
          </a:p>
          <a:p>
            <a:pPr lvl="1" eaLnBrk="1" hangingPunct="1">
              <a:lnSpc>
                <a:spcPct val="110000"/>
              </a:lnSpc>
              <a:buClr>
                <a:srgbClr val="002060"/>
              </a:buClr>
              <a:buFontTx/>
              <a:buChar char="•"/>
            </a:pPr>
            <a:r>
              <a:rPr lang="en-US" altLang="en-US" sz="2400" smtClean="0">
                <a:solidFill>
                  <a:srgbClr val="002060"/>
                </a:solidFill>
              </a:rPr>
              <a:t>Absorption</a:t>
            </a:r>
          </a:p>
        </p:txBody>
      </p:sp>
      <p:sp>
        <p:nvSpPr>
          <p:cNvPr id="41988" name="AutoShape 12"/>
          <p:cNvSpPr>
            <a:spLocks noChangeArrowheads="1"/>
          </p:cNvSpPr>
          <p:nvPr/>
        </p:nvSpPr>
        <p:spPr bwMode="auto">
          <a:xfrm>
            <a:off x="5308600" y="2438400"/>
            <a:ext cx="2849563" cy="2286000"/>
          </a:xfrm>
          <a:prstGeom prst="bevel">
            <a:avLst>
              <a:gd name="adj" fmla="val 7500"/>
            </a:avLst>
          </a:prstGeom>
          <a:solidFill>
            <a:schemeClr val="bg1"/>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Lucida Sans Unicode" panose="020B0602030504020204" pitchFamily="34" charset="0"/>
            </a:endParaRPr>
          </a:p>
        </p:txBody>
      </p:sp>
      <p:grpSp>
        <p:nvGrpSpPr>
          <p:cNvPr id="41989" name="Group 43"/>
          <p:cNvGrpSpPr>
            <a:grpSpLocks/>
          </p:cNvGrpSpPr>
          <p:nvPr/>
        </p:nvGrpSpPr>
        <p:grpSpPr bwMode="auto">
          <a:xfrm>
            <a:off x="5854700" y="2743200"/>
            <a:ext cx="1814513" cy="1511300"/>
            <a:chOff x="4217" y="1814"/>
            <a:chExt cx="1285" cy="952"/>
          </a:xfrm>
        </p:grpSpPr>
        <p:sp>
          <p:nvSpPr>
            <p:cNvPr id="41990" name="Rectangle 14"/>
            <p:cNvSpPr>
              <a:spLocks noChangeArrowheads="1"/>
            </p:cNvSpPr>
            <p:nvPr/>
          </p:nvSpPr>
          <p:spPr bwMode="auto">
            <a:xfrm>
              <a:off x="4436" y="2208"/>
              <a:ext cx="39" cy="273"/>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1991" name="Rectangle 15"/>
            <p:cNvSpPr>
              <a:spLocks noChangeArrowheads="1"/>
            </p:cNvSpPr>
            <p:nvPr/>
          </p:nvSpPr>
          <p:spPr bwMode="auto">
            <a:xfrm>
              <a:off x="4436" y="2508"/>
              <a:ext cx="39" cy="258"/>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1992" name="Rectangle 16"/>
            <p:cNvSpPr>
              <a:spLocks noChangeArrowheads="1"/>
            </p:cNvSpPr>
            <p:nvPr/>
          </p:nvSpPr>
          <p:spPr bwMode="auto">
            <a:xfrm>
              <a:off x="4217" y="2508"/>
              <a:ext cx="39" cy="25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1993" name="Rectangle 17"/>
            <p:cNvSpPr>
              <a:spLocks noChangeArrowheads="1"/>
            </p:cNvSpPr>
            <p:nvPr/>
          </p:nvSpPr>
          <p:spPr bwMode="auto">
            <a:xfrm>
              <a:off x="4265" y="2730"/>
              <a:ext cx="159" cy="36"/>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1994" name="Rectangle 18"/>
            <p:cNvSpPr>
              <a:spLocks noChangeArrowheads="1"/>
            </p:cNvSpPr>
            <p:nvPr/>
          </p:nvSpPr>
          <p:spPr bwMode="auto">
            <a:xfrm>
              <a:off x="4265" y="2478"/>
              <a:ext cx="159" cy="36"/>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1995" name="Rectangle 19"/>
            <p:cNvSpPr>
              <a:spLocks noChangeArrowheads="1"/>
            </p:cNvSpPr>
            <p:nvPr/>
          </p:nvSpPr>
          <p:spPr bwMode="auto">
            <a:xfrm>
              <a:off x="4217" y="2214"/>
              <a:ext cx="39" cy="264"/>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1996" name="Rectangle 20"/>
            <p:cNvSpPr>
              <a:spLocks noChangeArrowheads="1"/>
            </p:cNvSpPr>
            <p:nvPr/>
          </p:nvSpPr>
          <p:spPr bwMode="auto">
            <a:xfrm>
              <a:off x="4268" y="2211"/>
              <a:ext cx="159" cy="36"/>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1997" name="Rectangle 21"/>
            <p:cNvSpPr>
              <a:spLocks noChangeArrowheads="1"/>
            </p:cNvSpPr>
            <p:nvPr/>
          </p:nvSpPr>
          <p:spPr bwMode="auto">
            <a:xfrm>
              <a:off x="4761" y="2205"/>
              <a:ext cx="39" cy="273"/>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1998" name="Rectangle 22"/>
            <p:cNvSpPr>
              <a:spLocks noChangeArrowheads="1"/>
            </p:cNvSpPr>
            <p:nvPr/>
          </p:nvSpPr>
          <p:spPr bwMode="auto">
            <a:xfrm>
              <a:off x="4761" y="2505"/>
              <a:ext cx="39" cy="258"/>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1999" name="Rectangle 23"/>
            <p:cNvSpPr>
              <a:spLocks noChangeArrowheads="1"/>
            </p:cNvSpPr>
            <p:nvPr/>
          </p:nvSpPr>
          <p:spPr bwMode="auto">
            <a:xfrm>
              <a:off x="4542" y="2505"/>
              <a:ext cx="39" cy="258"/>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00" name="Rectangle 24"/>
            <p:cNvSpPr>
              <a:spLocks noChangeArrowheads="1"/>
            </p:cNvSpPr>
            <p:nvPr/>
          </p:nvSpPr>
          <p:spPr bwMode="auto">
            <a:xfrm>
              <a:off x="4590" y="2727"/>
              <a:ext cx="159"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01" name="Rectangle 25"/>
            <p:cNvSpPr>
              <a:spLocks noChangeArrowheads="1"/>
            </p:cNvSpPr>
            <p:nvPr/>
          </p:nvSpPr>
          <p:spPr bwMode="auto">
            <a:xfrm>
              <a:off x="4590" y="2475"/>
              <a:ext cx="159"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02" name="Rectangle 26"/>
            <p:cNvSpPr>
              <a:spLocks noChangeArrowheads="1"/>
            </p:cNvSpPr>
            <p:nvPr/>
          </p:nvSpPr>
          <p:spPr bwMode="auto">
            <a:xfrm>
              <a:off x="4542" y="2211"/>
              <a:ext cx="39" cy="264"/>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03" name="Rectangle 27"/>
            <p:cNvSpPr>
              <a:spLocks noChangeArrowheads="1"/>
            </p:cNvSpPr>
            <p:nvPr/>
          </p:nvSpPr>
          <p:spPr bwMode="auto">
            <a:xfrm>
              <a:off x="4593" y="2208"/>
              <a:ext cx="159"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04" name="Rectangle 28"/>
            <p:cNvSpPr>
              <a:spLocks noChangeArrowheads="1"/>
            </p:cNvSpPr>
            <p:nvPr/>
          </p:nvSpPr>
          <p:spPr bwMode="auto">
            <a:xfrm>
              <a:off x="4838" y="2727"/>
              <a:ext cx="36"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05" name="Rectangle 30"/>
            <p:cNvSpPr>
              <a:spLocks noChangeArrowheads="1"/>
            </p:cNvSpPr>
            <p:nvPr/>
          </p:nvSpPr>
          <p:spPr bwMode="auto">
            <a:xfrm>
              <a:off x="5126" y="2505"/>
              <a:ext cx="39" cy="258"/>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06" name="Rectangle 31"/>
            <p:cNvSpPr>
              <a:spLocks noChangeArrowheads="1"/>
            </p:cNvSpPr>
            <p:nvPr/>
          </p:nvSpPr>
          <p:spPr bwMode="auto">
            <a:xfrm>
              <a:off x="4907" y="2505"/>
              <a:ext cx="39" cy="25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07" name="Rectangle 32"/>
            <p:cNvSpPr>
              <a:spLocks noChangeArrowheads="1"/>
            </p:cNvSpPr>
            <p:nvPr/>
          </p:nvSpPr>
          <p:spPr bwMode="auto">
            <a:xfrm>
              <a:off x="4955" y="2727"/>
              <a:ext cx="159"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08" name="Rectangle 33"/>
            <p:cNvSpPr>
              <a:spLocks noChangeArrowheads="1"/>
            </p:cNvSpPr>
            <p:nvPr/>
          </p:nvSpPr>
          <p:spPr bwMode="auto">
            <a:xfrm>
              <a:off x="4955" y="2475"/>
              <a:ext cx="159"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09" name="Rectangle 34"/>
            <p:cNvSpPr>
              <a:spLocks noChangeArrowheads="1"/>
            </p:cNvSpPr>
            <p:nvPr/>
          </p:nvSpPr>
          <p:spPr bwMode="auto">
            <a:xfrm>
              <a:off x="4907" y="2211"/>
              <a:ext cx="39" cy="264"/>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10" name="Rectangle 35"/>
            <p:cNvSpPr>
              <a:spLocks noChangeArrowheads="1"/>
            </p:cNvSpPr>
            <p:nvPr/>
          </p:nvSpPr>
          <p:spPr bwMode="auto">
            <a:xfrm>
              <a:off x="4958" y="2208"/>
              <a:ext cx="159" cy="36"/>
            </a:xfrm>
            <a:prstGeom prst="rect">
              <a:avLst/>
            </a:prstGeom>
            <a:solidFill>
              <a:srgbClr val="FF33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11" name="Rectangle 36"/>
            <p:cNvSpPr>
              <a:spLocks noChangeArrowheads="1"/>
            </p:cNvSpPr>
            <p:nvPr/>
          </p:nvSpPr>
          <p:spPr bwMode="auto">
            <a:xfrm>
              <a:off x="5126" y="2208"/>
              <a:ext cx="39" cy="264"/>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12" name="Oval 38"/>
            <p:cNvSpPr>
              <a:spLocks noChangeArrowheads="1"/>
            </p:cNvSpPr>
            <p:nvPr/>
          </p:nvSpPr>
          <p:spPr bwMode="auto">
            <a:xfrm>
              <a:off x="5349" y="2526"/>
              <a:ext cx="153" cy="156"/>
            </a:xfrm>
            <a:prstGeom prst="ellipse">
              <a:avLst/>
            </a:prstGeom>
            <a:noFill/>
            <a:ln w="28575">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2013" name="Line 39"/>
            <p:cNvSpPr>
              <a:spLocks noChangeShapeType="1"/>
            </p:cNvSpPr>
            <p:nvPr/>
          </p:nvSpPr>
          <p:spPr bwMode="auto">
            <a:xfrm flipH="1">
              <a:off x="5229" y="2352"/>
              <a:ext cx="273" cy="285"/>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2014" name="Oval 40"/>
            <p:cNvSpPr>
              <a:spLocks noChangeArrowheads="1"/>
            </p:cNvSpPr>
            <p:nvPr/>
          </p:nvSpPr>
          <p:spPr bwMode="auto">
            <a:xfrm>
              <a:off x="5217" y="2286"/>
              <a:ext cx="153" cy="156"/>
            </a:xfrm>
            <a:prstGeom prst="ellipse">
              <a:avLst/>
            </a:prstGeom>
            <a:noFill/>
            <a:ln w="28575">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Lucida Sans Unicode" panose="020B0602030504020204" pitchFamily="34" charset="0"/>
              </a:endParaRPr>
            </a:p>
          </p:txBody>
        </p:sp>
        <p:sp>
          <p:nvSpPr>
            <p:cNvPr id="42015" name="Text Box 42"/>
            <p:cNvSpPr txBox="1">
              <a:spLocks noChangeArrowheads="1"/>
            </p:cNvSpPr>
            <p:nvPr/>
          </p:nvSpPr>
          <p:spPr bwMode="auto">
            <a:xfrm>
              <a:off x="4280" y="1814"/>
              <a:ext cx="11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002060"/>
                  </a:solidFill>
                  <a:latin typeface="Calibri" panose="020F0502020204030204" pitchFamily="34" charset="0"/>
                </a:rPr>
                <a:t>OXYGEN</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a:latin typeface="Calibri" panose="020F0502020204030204" pitchFamily="34" charset="0"/>
              </a:rPr>
              <a:t>Symptoms of O</a:t>
            </a:r>
            <a:r>
              <a:rPr lang="en-US" altLang="en-US" sz="4000" b="1" baseline="-25000" dirty="0">
                <a:latin typeface="Calibri" panose="020F0502020204030204" pitchFamily="34" charset="0"/>
              </a:rPr>
              <a:t>2</a:t>
            </a:r>
            <a:r>
              <a:rPr lang="en-US" altLang="en-US" sz="4000" b="1" dirty="0">
                <a:latin typeface="Calibri" panose="020F0502020204030204" pitchFamily="34" charset="0"/>
              </a:rPr>
              <a:t> Deficiency</a:t>
            </a:r>
          </a:p>
        </p:txBody>
      </p:sp>
      <p:grpSp>
        <p:nvGrpSpPr>
          <p:cNvPr id="43011" name="Group 5"/>
          <p:cNvGrpSpPr>
            <a:grpSpLocks/>
          </p:cNvGrpSpPr>
          <p:nvPr/>
        </p:nvGrpSpPr>
        <p:grpSpPr bwMode="auto">
          <a:xfrm>
            <a:off x="1295400" y="990600"/>
            <a:ext cx="6781800" cy="4495800"/>
            <a:chOff x="1346200" y="1541463"/>
            <a:chExt cx="6781800" cy="4495800"/>
          </a:xfrm>
        </p:grpSpPr>
        <p:sp>
          <p:nvSpPr>
            <p:cNvPr id="43012" name="Rectangle 16"/>
            <p:cNvSpPr>
              <a:spLocks noChangeArrowheads="1"/>
            </p:cNvSpPr>
            <p:nvPr/>
          </p:nvSpPr>
          <p:spPr bwMode="auto">
            <a:xfrm>
              <a:off x="1365250" y="1541463"/>
              <a:ext cx="1966913" cy="4495800"/>
            </a:xfrm>
            <a:prstGeom prst="rect">
              <a:avLst/>
            </a:prstGeom>
            <a:solidFill>
              <a:srgbClr val="DDDDDD"/>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43013" name="Text Box 4"/>
            <p:cNvSpPr txBox="1">
              <a:spLocks noChangeArrowheads="1"/>
            </p:cNvSpPr>
            <p:nvPr/>
          </p:nvSpPr>
          <p:spPr bwMode="auto">
            <a:xfrm>
              <a:off x="1436688" y="1555750"/>
              <a:ext cx="1885950" cy="461963"/>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latin typeface="Calibri" panose="020F0502020204030204" pitchFamily="34" charset="0"/>
                </a:rPr>
                <a:t>Oxygen Level</a:t>
              </a:r>
            </a:p>
          </p:txBody>
        </p:sp>
        <p:sp>
          <p:nvSpPr>
            <p:cNvPr id="43014" name="Text Box 5"/>
            <p:cNvSpPr txBox="1">
              <a:spLocks noChangeArrowheads="1"/>
            </p:cNvSpPr>
            <p:nvPr/>
          </p:nvSpPr>
          <p:spPr bwMode="auto">
            <a:xfrm>
              <a:off x="3446463" y="1547813"/>
              <a:ext cx="1509712" cy="4619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latin typeface="Calibri" panose="020F0502020204030204" pitchFamily="34" charset="0"/>
                </a:rPr>
                <a:t>Symptoms</a:t>
              </a:r>
            </a:p>
          </p:txBody>
        </p:sp>
        <p:sp>
          <p:nvSpPr>
            <p:cNvPr id="43015" name="Text Box 6"/>
            <p:cNvSpPr txBox="1">
              <a:spLocks noChangeArrowheads="1"/>
            </p:cNvSpPr>
            <p:nvPr/>
          </p:nvSpPr>
          <p:spPr bwMode="auto">
            <a:xfrm>
              <a:off x="3443288" y="1905000"/>
              <a:ext cx="4684712"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pPr>
              <a:r>
                <a:rPr lang="en-US" altLang="en-US" sz="2000" b="1">
                  <a:solidFill>
                    <a:srgbClr val="002060"/>
                  </a:solidFill>
                  <a:latin typeface="Calibri" panose="020F0502020204030204" pitchFamily="34" charset="0"/>
                </a:rPr>
                <a:t>Minimum permissible level</a:t>
              </a:r>
            </a:p>
            <a:p>
              <a:pPr eaLnBrk="1" hangingPunct="1">
                <a:lnSpc>
                  <a:spcPct val="130000"/>
                </a:lnSpc>
              </a:pPr>
              <a:r>
                <a:rPr lang="en-US" altLang="en-US" sz="2000" b="1">
                  <a:solidFill>
                    <a:srgbClr val="002060"/>
                  </a:solidFill>
                  <a:latin typeface="Calibri" panose="020F0502020204030204" pitchFamily="34" charset="0"/>
                </a:rPr>
                <a:t>Possibly impaired coordination</a:t>
              </a:r>
            </a:p>
            <a:p>
              <a:pPr eaLnBrk="1" hangingPunct="1">
                <a:lnSpc>
                  <a:spcPct val="130000"/>
                </a:lnSpc>
              </a:pPr>
              <a:r>
                <a:rPr lang="en-US" altLang="en-US" sz="2000" b="1">
                  <a:solidFill>
                    <a:srgbClr val="002060"/>
                  </a:solidFill>
                  <a:latin typeface="Calibri" panose="020F0502020204030204" pitchFamily="34" charset="0"/>
                </a:rPr>
                <a:t>Respiratory/pulse increase, impaired judgment/coordination</a:t>
              </a:r>
            </a:p>
            <a:p>
              <a:pPr eaLnBrk="1" hangingPunct="1">
                <a:lnSpc>
                  <a:spcPct val="130000"/>
                </a:lnSpc>
              </a:pPr>
              <a:r>
                <a:rPr lang="en-US" altLang="en-US" sz="2000" b="1">
                  <a:solidFill>
                    <a:srgbClr val="002060"/>
                  </a:solidFill>
                  <a:latin typeface="Calibri" panose="020F0502020204030204" pitchFamily="34" charset="0"/>
                </a:rPr>
                <a:t>Further increase in respiration, pulse</a:t>
              </a:r>
            </a:p>
            <a:p>
              <a:pPr eaLnBrk="1" hangingPunct="1">
                <a:lnSpc>
                  <a:spcPct val="130000"/>
                </a:lnSpc>
              </a:pPr>
              <a:r>
                <a:rPr lang="en-US" altLang="en-US" sz="2000" b="1">
                  <a:solidFill>
                    <a:srgbClr val="002060"/>
                  </a:solidFill>
                  <a:latin typeface="Calibri" panose="020F0502020204030204" pitchFamily="34" charset="0"/>
                </a:rPr>
                <a:t>Fainting, nausea, vomiting, blue lips</a:t>
              </a:r>
            </a:p>
            <a:p>
              <a:pPr eaLnBrk="1" hangingPunct="1">
                <a:lnSpc>
                  <a:spcPct val="130000"/>
                </a:lnSpc>
              </a:pPr>
              <a:r>
                <a:rPr lang="en-US" altLang="en-US" sz="2000" b="1">
                  <a:solidFill>
                    <a:srgbClr val="002060"/>
                  </a:solidFill>
                  <a:latin typeface="Calibri" panose="020F0502020204030204" pitchFamily="34" charset="0"/>
                </a:rPr>
                <a:t>4 – 5 minutes: Recovery with treatment</a:t>
              </a:r>
            </a:p>
            <a:p>
              <a:pPr eaLnBrk="1" hangingPunct="1">
                <a:lnSpc>
                  <a:spcPct val="130000"/>
                </a:lnSpc>
              </a:pPr>
              <a:r>
                <a:rPr lang="en-US" altLang="en-US" sz="2000" b="1">
                  <a:solidFill>
                    <a:srgbClr val="002060"/>
                  </a:solidFill>
                  <a:latin typeface="Calibri" panose="020F0502020204030204" pitchFamily="34" charset="0"/>
                </a:rPr>
                <a:t>6 minutes: 50% mortality</a:t>
              </a:r>
            </a:p>
            <a:p>
              <a:pPr eaLnBrk="1" hangingPunct="1">
                <a:lnSpc>
                  <a:spcPct val="130000"/>
                </a:lnSpc>
              </a:pPr>
              <a:r>
                <a:rPr lang="en-US" altLang="en-US" sz="2000" b="1">
                  <a:solidFill>
                    <a:srgbClr val="002060"/>
                  </a:solidFill>
                  <a:latin typeface="Calibri" panose="020F0502020204030204" pitchFamily="34" charset="0"/>
                </a:rPr>
                <a:t>8 minutes: 100% mortality</a:t>
              </a:r>
            </a:p>
            <a:p>
              <a:pPr eaLnBrk="1" hangingPunct="1">
                <a:lnSpc>
                  <a:spcPct val="130000"/>
                </a:lnSpc>
              </a:pPr>
              <a:r>
                <a:rPr lang="en-US" altLang="en-US" sz="2000" b="1">
                  <a:solidFill>
                    <a:srgbClr val="002060"/>
                  </a:solidFill>
                  <a:latin typeface="Calibri" panose="020F0502020204030204" pitchFamily="34" charset="0"/>
                </a:rPr>
                <a:t>Coma in 40 seconds or less</a:t>
              </a:r>
            </a:p>
          </p:txBody>
        </p:sp>
        <p:sp>
          <p:nvSpPr>
            <p:cNvPr id="43016" name="Text Box 8"/>
            <p:cNvSpPr txBox="1">
              <a:spLocks noChangeArrowheads="1"/>
            </p:cNvSpPr>
            <p:nvPr/>
          </p:nvSpPr>
          <p:spPr bwMode="auto">
            <a:xfrm>
              <a:off x="1841500" y="1916113"/>
              <a:ext cx="1354138"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130000"/>
                </a:lnSpc>
              </a:pPr>
              <a:r>
                <a:rPr lang="en-US" altLang="en-US" sz="2000" b="1">
                  <a:solidFill>
                    <a:srgbClr val="FF0000"/>
                  </a:solidFill>
                </a:rPr>
                <a:t>19.5%</a:t>
              </a:r>
            </a:p>
            <a:p>
              <a:pPr algn="r" eaLnBrk="1" hangingPunct="1">
                <a:lnSpc>
                  <a:spcPct val="130000"/>
                </a:lnSpc>
              </a:pPr>
              <a:r>
                <a:rPr lang="en-US" altLang="en-US" sz="2000" b="1">
                  <a:solidFill>
                    <a:srgbClr val="FF0000"/>
                  </a:solidFill>
                </a:rPr>
                <a:t>15 – 19%</a:t>
              </a:r>
            </a:p>
            <a:p>
              <a:pPr algn="r" eaLnBrk="1" hangingPunct="1">
                <a:lnSpc>
                  <a:spcPct val="130000"/>
                </a:lnSpc>
              </a:pPr>
              <a:r>
                <a:rPr lang="en-US" altLang="en-US" sz="2000" b="1">
                  <a:solidFill>
                    <a:srgbClr val="FF0000"/>
                  </a:solidFill>
                </a:rPr>
                <a:t>12 – 14%</a:t>
              </a:r>
            </a:p>
            <a:p>
              <a:pPr algn="r" eaLnBrk="1" hangingPunct="1">
                <a:lnSpc>
                  <a:spcPct val="130000"/>
                </a:lnSpc>
              </a:pPr>
              <a:endParaRPr lang="en-US" altLang="en-US" sz="2000" b="1">
                <a:solidFill>
                  <a:srgbClr val="FF0000"/>
                </a:solidFill>
              </a:endParaRPr>
            </a:p>
            <a:p>
              <a:pPr algn="r" eaLnBrk="1" hangingPunct="1">
                <a:lnSpc>
                  <a:spcPct val="130000"/>
                </a:lnSpc>
              </a:pPr>
              <a:r>
                <a:rPr lang="en-US" altLang="en-US" sz="2000" b="1">
                  <a:solidFill>
                    <a:srgbClr val="FF0000"/>
                  </a:solidFill>
                </a:rPr>
                <a:t>10 – 12%</a:t>
              </a:r>
            </a:p>
            <a:p>
              <a:pPr algn="r" eaLnBrk="1" hangingPunct="1">
                <a:lnSpc>
                  <a:spcPct val="130000"/>
                </a:lnSpc>
              </a:pPr>
              <a:r>
                <a:rPr lang="en-US" altLang="en-US" sz="2000" b="1">
                  <a:solidFill>
                    <a:srgbClr val="FF0000"/>
                  </a:solidFill>
                </a:rPr>
                <a:t>8 – 10%</a:t>
              </a:r>
            </a:p>
            <a:p>
              <a:pPr algn="r" eaLnBrk="1" hangingPunct="1">
                <a:lnSpc>
                  <a:spcPct val="130000"/>
                </a:lnSpc>
              </a:pPr>
              <a:r>
                <a:rPr lang="en-US" altLang="en-US" sz="2000" b="1">
                  <a:solidFill>
                    <a:srgbClr val="FF0000"/>
                  </a:solidFill>
                </a:rPr>
                <a:t>6 – 8%</a:t>
              </a:r>
            </a:p>
            <a:p>
              <a:pPr algn="r" eaLnBrk="1" hangingPunct="1">
                <a:lnSpc>
                  <a:spcPct val="130000"/>
                </a:lnSpc>
              </a:pPr>
              <a:endParaRPr lang="en-US" altLang="en-US" sz="2000" b="1">
                <a:solidFill>
                  <a:srgbClr val="FF0000"/>
                </a:solidFill>
              </a:endParaRPr>
            </a:p>
            <a:p>
              <a:pPr algn="r" eaLnBrk="1" hangingPunct="1">
                <a:lnSpc>
                  <a:spcPct val="130000"/>
                </a:lnSpc>
              </a:pPr>
              <a:endParaRPr lang="en-US" altLang="en-US" sz="2000" b="1">
                <a:solidFill>
                  <a:srgbClr val="FF0000"/>
                </a:solidFill>
              </a:endParaRPr>
            </a:p>
            <a:p>
              <a:pPr algn="r" eaLnBrk="1" hangingPunct="1">
                <a:lnSpc>
                  <a:spcPct val="130000"/>
                </a:lnSpc>
              </a:pPr>
              <a:r>
                <a:rPr lang="en-US" altLang="en-US" sz="2000" b="1">
                  <a:solidFill>
                    <a:srgbClr val="FF0000"/>
                  </a:solidFill>
                </a:rPr>
                <a:t>0 – 6%</a:t>
              </a:r>
            </a:p>
          </p:txBody>
        </p:sp>
        <p:sp>
          <p:nvSpPr>
            <p:cNvPr id="43017" name="Line 9"/>
            <p:cNvSpPr>
              <a:spLocks noChangeShapeType="1"/>
            </p:cNvSpPr>
            <p:nvPr/>
          </p:nvSpPr>
          <p:spPr bwMode="auto">
            <a:xfrm>
              <a:off x="1365250" y="2368550"/>
              <a:ext cx="662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018" name="Line 10"/>
            <p:cNvSpPr>
              <a:spLocks noChangeShapeType="1"/>
            </p:cNvSpPr>
            <p:nvPr/>
          </p:nvSpPr>
          <p:spPr bwMode="auto">
            <a:xfrm>
              <a:off x="1355725" y="2771775"/>
              <a:ext cx="662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019" name="Line 11"/>
            <p:cNvSpPr>
              <a:spLocks noChangeShapeType="1"/>
            </p:cNvSpPr>
            <p:nvPr/>
          </p:nvSpPr>
          <p:spPr bwMode="auto">
            <a:xfrm>
              <a:off x="1354138" y="3987800"/>
              <a:ext cx="662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020" name="Line 12"/>
            <p:cNvSpPr>
              <a:spLocks noChangeShapeType="1"/>
            </p:cNvSpPr>
            <p:nvPr/>
          </p:nvSpPr>
          <p:spPr bwMode="auto">
            <a:xfrm>
              <a:off x="1357313" y="3589338"/>
              <a:ext cx="662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021" name="Line 13"/>
            <p:cNvSpPr>
              <a:spLocks noChangeShapeType="1"/>
            </p:cNvSpPr>
            <p:nvPr/>
          </p:nvSpPr>
          <p:spPr bwMode="auto">
            <a:xfrm>
              <a:off x="1354138" y="4375150"/>
              <a:ext cx="662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022" name="Line 14"/>
            <p:cNvSpPr>
              <a:spLocks noChangeShapeType="1"/>
            </p:cNvSpPr>
            <p:nvPr/>
          </p:nvSpPr>
          <p:spPr bwMode="auto">
            <a:xfrm>
              <a:off x="1346200" y="5567363"/>
              <a:ext cx="662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3023" name="Line 17"/>
            <p:cNvSpPr>
              <a:spLocks noChangeShapeType="1"/>
            </p:cNvSpPr>
            <p:nvPr/>
          </p:nvSpPr>
          <p:spPr bwMode="auto">
            <a:xfrm>
              <a:off x="1354138" y="1982788"/>
              <a:ext cx="6626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28650" y="152400"/>
            <a:ext cx="7886700" cy="1325563"/>
          </a:xfrm>
        </p:spPr>
        <p:txBody>
          <a:bodyPr lIns="92075" tIns="46038" rIns="92075" bIns="46038"/>
          <a:lstStyle/>
          <a:p>
            <a:pPr algn="ctr" eaLnBrk="1" hangingPunct="1"/>
            <a:r>
              <a:rPr lang="en-US" altLang="en-US" sz="4400" dirty="0" smtClean="0">
                <a:latin typeface="Calibri" panose="020F0502020204030204" pitchFamily="34" charset="0"/>
              </a:rPr>
              <a:t>Oxygen Hazards</a:t>
            </a:r>
          </a:p>
        </p:txBody>
      </p:sp>
      <p:sp>
        <p:nvSpPr>
          <p:cNvPr id="45059" name="Text Box 4"/>
          <p:cNvSpPr>
            <a:spLocks noGrp="1" noChangeArrowheads="1"/>
          </p:cNvSpPr>
          <p:nvPr>
            <p:ph idx="1"/>
          </p:nvPr>
        </p:nvSpPr>
        <p:spPr>
          <a:xfrm>
            <a:off x="304800" y="1295400"/>
            <a:ext cx="8610600" cy="757130"/>
          </a:xfrm>
        </p:spPr>
        <p:txBody>
          <a:bodyPr wrap="square">
            <a:spAutoFit/>
          </a:bodyPr>
          <a:lstStyle/>
          <a:p>
            <a:pPr marL="0" indent="0" eaLnBrk="1" hangingPunct="1">
              <a:buClr>
                <a:srgbClr val="FF0000"/>
              </a:buClr>
              <a:buFont typeface="Arial" panose="020B0604020202020204" pitchFamily="34" charset="0"/>
              <a:buNone/>
            </a:pPr>
            <a:r>
              <a:rPr lang="en-US" altLang="en-US" sz="2400" dirty="0" smtClean="0">
                <a:solidFill>
                  <a:srgbClr val="002060"/>
                </a:solidFill>
                <a:cs typeface="Times New Roman" panose="02020603050405020304" pitchFamily="18" charset="0"/>
              </a:rPr>
              <a:t>Never ventilate a space with pure oxygen because oxygen levels higher than 23.5 % increase the fire hazard in and around the space. </a:t>
            </a:r>
          </a:p>
        </p:txBody>
      </p:sp>
      <p:pic>
        <p:nvPicPr>
          <p:cNvPr id="45060" name="Picture 2" descr="http://www.safetyvideos.gov/assets/news/image/fire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38400"/>
            <a:ext cx="4873625" cy="2743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Grp="1" noChangeArrowheads="1"/>
          </p:cNvSpPr>
          <p:nvPr>
            <p:ph type="title"/>
          </p:nvPr>
        </p:nvSpPr>
        <p:spPr>
          <a:xfrm>
            <a:off x="628650" y="304800"/>
            <a:ext cx="7886700" cy="1325563"/>
          </a:xfrm>
        </p:spPr>
        <p:txBody>
          <a:bodyPr/>
          <a:lstStyle/>
          <a:p>
            <a:pPr algn="ctr" eaLnBrk="1" hangingPunct="1"/>
            <a:r>
              <a:rPr lang="en-US" altLang="en-US" sz="4400" dirty="0" smtClean="0">
                <a:latin typeface="Calibri" panose="020F0502020204030204" pitchFamily="34" charset="0"/>
              </a:rPr>
              <a:t>Combustible Atmospheres</a:t>
            </a:r>
          </a:p>
        </p:txBody>
      </p:sp>
      <p:sp>
        <p:nvSpPr>
          <p:cNvPr id="46083" name="Rectangle 2"/>
          <p:cNvSpPr>
            <a:spLocks noGrp="1" noChangeArrowheads="1"/>
          </p:cNvSpPr>
          <p:nvPr>
            <p:ph idx="1"/>
          </p:nvPr>
        </p:nvSpPr>
        <p:spPr>
          <a:xfrm>
            <a:off x="914400" y="1828800"/>
            <a:ext cx="4114800" cy="3721100"/>
          </a:xfrm>
        </p:spPr>
        <p:txBody>
          <a:bodyPr lIns="92075" tIns="46038" rIns="92075" bIns="46038"/>
          <a:lstStyle/>
          <a:p>
            <a:pPr eaLnBrk="1" hangingPunct="1">
              <a:buClr>
                <a:srgbClr val="002060"/>
              </a:buClr>
            </a:pPr>
            <a:r>
              <a:rPr lang="en-US" altLang="en-US" sz="2400" dirty="0" smtClean="0">
                <a:solidFill>
                  <a:srgbClr val="002060"/>
                </a:solidFill>
              </a:rPr>
              <a:t>Sufficient oxygen</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Sufficient fuel</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Ignition source (flame, spark, hot surface)</a:t>
            </a:r>
          </a:p>
        </p:txBody>
      </p:sp>
      <p:pic>
        <p:nvPicPr>
          <p:cNvPr id="46084" name="Picture 2" descr="http://upload.wikimedia.org/wikipedia/commons/thumb/2/20/Fire_triangle.svg/220px-Fire_triangl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4000"/>
            <a:ext cx="3230563" cy="2819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7"/>
          <p:cNvSpPr txBox="1">
            <a:spLocks noChangeArrowheads="1"/>
          </p:cNvSpPr>
          <p:nvPr/>
        </p:nvSpPr>
        <p:spPr bwMode="auto">
          <a:xfrm>
            <a:off x="5334000" y="4648200"/>
            <a:ext cx="26670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2060"/>
                </a:solidFill>
                <a:latin typeface="Calibri" panose="020F0502020204030204" pitchFamily="34" charset="0"/>
              </a:rPr>
              <a:t>The Fire Triangle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algn="ctr" eaLnBrk="1" hangingPunct="1"/>
            <a:r>
              <a:rPr lang="en-US" altLang="en-US" sz="4400" dirty="0" smtClean="0">
                <a:latin typeface="Calibri" panose="020F0502020204030204" pitchFamily="34" charset="0"/>
              </a:rPr>
              <a:t>Enabling Learning Objectives</a:t>
            </a:r>
          </a:p>
        </p:txBody>
      </p:sp>
      <p:sp>
        <p:nvSpPr>
          <p:cNvPr id="9219" name="Text Box 7"/>
          <p:cNvSpPr>
            <a:spLocks noGrp="1" noChangeArrowheads="1"/>
          </p:cNvSpPr>
          <p:nvPr>
            <p:ph idx="1"/>
          </p:nvPr>
        </p:nvSpPr>
        <p:spPr>
          <a:xfrm>
            <a:off x="914400" y="1371600"/>
            <a:ext cx="7315200" cy="2403475"/>
          </a:xfrm>
        </p:spPr>
        <p:txBody>
          <a:bodyPr>
            <a:spAutoFit/>
          </a:bodyPr>
          <a:lstStyle/>
          <a:p>
            <a:pPr defTabSz="577850" eaLnBrk="1" hangingPunct="1">
              <a:lnSpc>
                <a:spcPct val="140000"/>
              </a:lnSpc>
              <a:buClr>
                <a:srgbClr val="002060"/>
              </a:buClr>
              <a:buFont typeface="Wingdings 3" panose="05040102010807070707" pitchFamily="18" charset="2"/>
              <a:buNone/>
            </a:pPr>
            <a:r>
              <a:rPr lang="en-US" altLang="en-US" sz="2800" b="1" smtClean="0">
                <a:solidFill>
                  <a:srgbClr val="002060"/>
                </a:solidFill>
              </a:rPr>
              <a:t>In this module, we will:</a:t>
            </a:r>
          </a:p>
          <a:p>
            <a:pPr defTabSz="577850" eaLnBrk="1" hangingPunct="1">
              <a:lnSpc>
                <a:spcPct val="140000"/>
              </a:lnSpc>
              <a:buClr>
                <a:srgbClr val="002060"/>
              </a:buClr>
            </a:pPr>
            <a:r>
              <a:rPr lang="en-US" altLang="en-US" sz="2400" b="1" smtClean="0">
                <a:solidFill>
                  <a:srgbClr val="002060"/>
                </a:solidFill>
              </a:rPr>
              <a:t>List the elements of the Entry Permit</a:t>
            </a:r>
          </a:p>
          <a:p>
            <a:pPr defTabSz="577850" eaLnBrk="1" hangingPunct="1">
              <a:lnSpc>
                <a:spcPct val="140000"/>
              </a:lnSpc>
              <a:buClr>
                <a:srgbClr val="002060"/>
              </a:buClr>
            </a:pPr>
            <a:r>
              <a:rPr lang="en-US" altLang="en-US" sz="2400" b="1" smtClean="0">
                <a:solidFill>
                  <a:srgbClr val="002060"/>
                </a:solidFill>
              </a:rPr>
              <a:t>Discuss how the hazards are managed, including atmospheric testing and ventilation</a:t>
            </a:r>
          </a:p>
        </p:txBody>
      </p:sp>
      <p:pic>
        <p:nvPicPr>
          <p:cNvPr id="9220" name="Picture 3" descr="Image of man craw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43400"/>
            <a:ext cx="25447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0"/>
          <p:cNvSpPr>
            <a:spLocks noGrp="1" noChangeArrowheads="1"/>
          </p:cNvSpPr>
          <p:nvPr>
            <p:ph type="title"/>
          </p:nvPr>
        </p:nvSpPr>
        <p:spPr>
          <a:xfrm>
            <a:off x="628650" y="304800"/>
            <a:ext cx="7886700" cy="1325563"/>
          </a:xfrm>
        </p:spPr>
        <p:txBody>
          <a:bodyPr lIns="92075" tIns="46038" rIns="92075" bIns="46038"/>
          <a:lstStyle/>
          <a:p>
            <a:pPr algn="ctr" eaLnBrk="1" hangingPunct="1"/>
            <a:r>
              <a:rPr lang="en-US" altLang="en-US" sz="4400" dirty="0" smtClean="0">
                <a:latin typeface="Calibri" panose="020F0502020204030204" pitchFamily="34" charset="0"/>
              </a:rPr>
              <a:t>Combustible Particulate Atmospheres</a:t>
            </a:r>
          </a:p>
        </p:txBody>
      </p:sp>
      <p:sp>
        <p:nvSpPr>
          <p:cNvPr id="47107" name="Rectangle 2051"/>
          <p:cNvSpPr>
            <a:spLocks noGrp="1" noChangeArrowheads="1"/>
          </p:cNvSpPr>
          <p:nvPr>
            <p:ph idx="1"/>
          </p:nvPr>
        </p:nvSpPr>
        <p:spPr>
          <a:xfrm>
            <a:off x="914400" y="1600200"/>
            <a:ext cx="7315200" cy="3732213"/>
          </a:xfrm>
        </p:spPr>
        <p:txBody>
          <a:bodyPr lIns="92075" tIns="46038" rIns="92075" bIns="46038"/>
          <a:lstStyle/>
          <a:p>
            <a:pPr eaLnBrk="1" hangingPunct="1">
              <a:lnSpc>
                <a:spcPct val="120000"/>
              </a:lnSpc>
              <a:buClr>
                <a:srgbClr val="002060"/>
              </a:buClr>
            </a:pPr>
            <a:r>
              <a:rPr lang="en-US" altLang="en-US" sz="2400" smtClean="0">
                <a:solidFill>
                  <a:srgbClr val="002060"/>
                </a:solidFill>
              </a:rPr>
              <a:t>If vision is obscured by combustible dusts or mists at a distance of five feet, a hazard exists.</a:t>
            </a:r>
          </a:p>
          <a:p>
            <a:pPr eaLnBrk="1" hangingPunct="1">
              <a:lnSpc>
                <a:spcPct val="120000"/>
              </a:lnSpc>
              <a:buClr>
                <a:srgbClr val="002060"/>
              </a:buClr>
            </a:pPr>
            <a:r>
              <a:rPr lang="en-US" altLang="en-US" sz="2400" smtClean="0">
                <a:solidFill>
                  <a:srgbClr val="002060"/>
                </a:solidFill>
              </a:rPr>
              <a:t>Some particulates may pose a hazard at lower concentrations.</a:t>
            </a:r>
          </a:p>
          <a:p>
            <a:pPr eaLnBrk="1" hangingPunct="1">
              <a:lnSpc>
                <a:spcPct val="120000"/>
              </a:lnSpc>
              <a:buClr>
                <a:srgbClr val="002060"/>
              </a:buClr>
            </a:pPr>
            <a:r>
              <a:rPr lang="en-US" altLang="en-US" sz="2400" smtClean="0">
                <a:solidFill>
                  <a:srgbClr val="002060"/>
                </a:solidFill>
              </a:rPr>
              <a:t>Examples include:  coal dust, grain dust, saw (wood) dust, and sugar.</a:t>
            </a:r>
          </a:p>
        </p:txBody>
      </p:sp>
      <p:pic>
        <p:nvPicPr>
          <p:cNvPr id="47108" name="Picture 2" descr="http://media.kansas.com/smedia/2010/05/19/14/052310debruce17.embedded.prod_affiliate.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25" y="4114800"/>
            <a:ext cx="2378075" cy="1498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158"/>
          <p:cNvSpPr>
            <a:spLocks noChangeArrowheads="1"/>
          </p:cNvSpPr>
          <p:nvPr/>
        </p:nvSpPr>
        <p:spPr bwMode="auto">
          <a:xfrm>
            <a:off x="449263" y="57308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latin typeface="Calibri" panose="020F0502020204030204" pitchFamily="34" charset="0"/>
              </a:rPr>
              <a:t>Flammable Range, UEL, LEL</a:t>
            </a:r>
          </a:p>
        </p:txBody>
      </p:sp>
      <p:sp>
        <p:nvSpPr>
          <p:cNvPr id="48131" name="Text Box 4165"/>
          <p:cNvSpPr txBox="1">
            <a:spLocks noChangeArrowheads="1"/>
          </p:cNvSpPr>
          <p:nvPr/>
        </p:nvSpPr>
        <p:spPr bwMode="auto">
          <a:xfrm>
            <a:off x="908050" y="2066925"/>
            <a:ext cx="7708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		</a:t>
            </a:r>
          </a:p>
          <a:p>
            <a:pPr eaLnBrk="1" hangingPunct="1"/>
            <a:endParaRPr lang="en-US" altLang="en-US" sz="2400">
              <a:latin typeface="Lucida Sans Unicode" panose="020B0602030504020204" pitchFamily="34" charset="0"/>
            </a:endParaRPr>
          </a:p>
        </p:txBody>
      </p:sp>
      <p:sp>
        <p:nvSpPr>
          <p:cNvPr id="48132" name="Rectangle 8"/>
          <p:cNvSpPr>
            <a:spLocks noChangeArrowheads="1"/>
          </p:cNvSpPr>
          <p:nvPr/>
        </p:nvSpPr>
        <p:spPr bwMode="auto">
          <a:xfrm>
            <a:off x="914400" y="2090738"/>
            <a:ext cx="73152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latin typeface="Calibri" panose="020F0502020204030204" pitchFamily="34" charset="0"/>
              </a:rPr>
              <a:t>Flammable (Explosive) Range. </a:t>
            </a:r>
          </a:p>
          <a:p>
            <a:pPr eaLnBrk="1" hangingPunct="1"/>
            <a:endParaRPr lang="en-US" altLang="en-US" sz="2800" b="1">
              <a:solidFill>
                <a:srgbClr val="002060"/>
              </a:solidFill>
              <a:latin typeface="Calibri" panose="020F0502020204030204" pitchFamily="34" charset="0"/>
            </a:endParaRPr>
          </a:p>
          <a:p>
            <a:pPr eaLnBrk="1" hangingPunct="1"/>
            <a:r>
              <a:rPr lang="en-US" altLang="en-US" sz="2400">
                <a:solidFill>
                  <a:srgbClr val="002060"/>
                </a:solidFill>
                <a:latin typeface="Calibri" panose="020F0502020204030204" pitchFamily="34" charset="0"/>
              </a:rPr>
              <a:t>The range of flammable vapor or gas-air mixture between the upper and lower flammable limits is known as the "flammable range", also often referred to as the "explosive range".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158"/>
          <p:cNvSpPr>
            <a:spLocks noGrp="1" noChangeArrowheads="1"/>
          </p:cNvSpPr>
          <p:nvPr>
            <p:ph type="title"/>
          </p:nvPr>
        </p:nvSpPr>
        <p:spPr>
          <a:xfrm>
            <a:off x="628650" y="228600"/>
            <a:ext cx="7886700" cy="1325563"/>
          </a:xfrm>
        </p:spPr>
        <p:txBody>
          <a:bodyPr lIns="92075" tIns="46038" rIns="92075" bIns="46038"/>
          <a:lstStyle/>
          <a:p>
            <a:pPr algn="ctr" eaLnBrk="1" hangingPunct="1"/>
            <a:r>
              <a:rPr lang="en-US" altLang="en-US" sz="4400" dirty="0" smtClean="0">
                <a:latin typeface="Calibri" panose="020F0502020204030204" pitchFamily="34" charset="0"/>
              </a:rPr>
              <a:t>Flammable</a:t>
            </a:r>
            <a:r>
              <a:rPr lang="en-US" altLang="en-US" sz="4000" dirty="0" smtClean="0">
                <a:latin typeface="Calibri" panose="020F0502020204030204" pitchFamily="34" charset="0"/>
              </a:rPr>
              <a:t> Range, UEL, LEL</a:t>
            </a:r>
          </a:p>
        </p:txBody>
      </p:sp>
      <p:sp>
        <p:nvSpPr>
          <p:cNvPr id="43011" name="Content Placeholder 1"/>
          <p:cNvSpPr>
            <a:spLocks noGrp="1"/>
          </p:cNvSpPr>
          <p:nvPr>
            <p:ph idx="1"/>
          </p:nvPr>
        </p:nvSpPr>
        <p:spPr>
          <a:xfrm>
            <a:off x="914400" y="1447800"/>
            <a:ext cx="7315200" cy="4351338"/>
          </a:xfrm>
        </p:spPr>
        <p:txBody>
          <a:bodyPr rtlCol="0">
            <a:normAutofit/>
          </a:bodyPr>
          <a:lstStyle/>
          <a:p>
            <a:pPr eaLnBrk="1" hangingPunct="1">
              <a:buFont typeface="Wingdings 3" pitchFamily="18" charset="2"/>
              <a:buNone/>
              <a:defRPr/>
            </a:pPr>
            <a:r>
              <a:rPr lang="en-US" altLang="en-US" sz="2800" b="1" dirty="0" smtClean="0">
                <a:solidFill>
                  <a:srgbClr val="FF0000"/>
                </a:solidFill>
              </a:rPr>
              <a:t>Lower Explosive Limit (LEL)  </a:t>
            </a:r>
          </a:p>
          <a:p>
            <a:pPr eaLnBrk="1" hangingPunct="1">
              <a:buFont typeface="Wingdings 3" pitchFamily="18" charset="2"/>
              <a:buNone/>
              <a:defRPr/>
            </a:pPr>
            <a:r>
              <a:rPr lang="en-US" altLang="en-US" sz="2800" b="1" dirty="0">
                <a:solidFill>
                  <a:srgbClr val="FF0000"/>
                </a:solidFill>
              </a:rPr>
              <a:t>	</a:t>
            </a:r>
            <a:r>
              <a:rPr lang="en-US" altLang="en-US" sz="2800" b="1" dirty="0" smtClean="0">
                <a:solidFill>
                  <a:srgbClr val="FF0000"/>
                </a:solidFill>
              </a:rPr>
              <a:t>	-or Lower Flammable Limit (LFL)</a:t>
            </a:r>
          </a:p>
          <a:p>
            <a:pPr marL="0" indent="0" eaLnBrk="1" hangingPunct="1">
              <a:buFont typeface="Arial" charset="0"/>
              <a:buNone/>
              <a:defRPr/>
            </a:pPr>
            <a:r>
              <a:rPr lang="en-US" altLang="en-US" sz="2400" dirty="0" smtClean="0">
                <a:solidFill>
                  <a:srgbClr val="002060"/>
                </a:solidFill>
              </a:rPr>
              <a:t>The lower explosive limit (LEL) or lower flammable limit (LFL) of a combustible gas is defined as the smallest amount of the gas that will support a self-propagating flame when mixed with air (or oxygen) and ignited. </a:t>
            </a:r>
          </a:p>
          <a:p>
            <a:pPr eaLnBrk="1" hangingPunct="1">
              <a:buFont typeface="Wingdings 3" pitchFamily="18" charset="2"/>
              <a:buNone/>
              <a:defRPr/>
            </a:pPr>
            <a:endParaRPr lang="en-US" altLang="en-US" sz="2400" dirty="0" smtClean="0">
              <a:solidFill>
                <a:srgbClr val="002060"/>
              </a:solidFill>
            </a:endParaRPr>
          </a:p>
          <a:p>
            <a:pPr marL="0" indent="0" eaLnBrk="1" hangingPunct="1">
              <a:buFont typeface="Wingdings 3" pitchFamily="18" charset="2"/>
              <a:buNone/>
              <a:defRPr/>
            </a:pPr>
            <a:r>
              <a:rPr lang="en-US" altLang="en-US" sz="2400" dirty="0" smtClean="0">
                <a:solidFill>
                  <a:srgbClr val="002060"/>
                </a:solidFill>
              </a:rPr>
              <a:t>Below the LEL/LFL, the mixture is said to be too “lean” </a:t>
            </a:r>
            <a:r>
              <a:rPr lang="en-US" altLang="en-US" sz="2400" dirty="0" smtClean="0">
                <a:solidFill>
                  <a:srgbClr val="002060"/>
                </a:solidFill>
              </a:rPr>
              <a:t>to burn</a:t>
            </a:r>
            <a:r>
              <a:rPr lang="en-US" altLang="en-US" sz="2400" dirty="0" smtClean="0">
                <a:solidFill>
                  <a:srgbClr val="002060"/>
                </a:solidFill>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158"/>
          <p:cNvSpPr>
            <a:spLocks noGrp="1" noChangeArrowheads="1"/>
          </p:cNvSpPr>
          <p:nvPr>
            <p:ph type="title"/>
          </p:nvPr>
        </p:nvSpPr>
        <p:spPr>
          <a:xfrm>
            <a:off x="628650" y="76200"/>
            <a:ext cx="7886700" cy="1325563"/>
          </a:xfrm>
        </p:spPr>
        <p:txBody>
          <a:bodyPr lIns="92075" tIns="46038" rIns="92075" bIns="46038"/>
          <a:lstStyle/>
          <a:p>
            <a:pPr algn="ctr" eaLnBrk="1" hangingPunct="1"/>
            <a:r>
              <a:rPr lang="en-US" altLang="en-US" sz="4400" dirty="0" smtClean="0">
                <a:latin typeface="Calibri" panose="020F0502020204030204" pitchFamily="34" charset="0"/>
              </a:rPr>
              <a:t>Flammable Range, UEL, LEL</a:t>
            </a:r>
          </a:p>
        </p:txBody>
      </p:sp>
      <p:sp>
        <p:nvSpPr>
          <p:cNvPr id="44035" name="Content Placeholder 1"/>
          <p:cNvSpPr>
            <a:spLocks noGrp="1"/>
          </p:cNvSpPr>
          <p:nvPr>
            <p:ph idx="1"/>
          </p:nvPr>
        </p:nvSpPr>
        <p:spPr>
          <a:xfrm>
            <a:off x="914400" y="1143000"/>
            <a:ext cx="7315200" cy="4351338"/>
          </a:xfrm>
        </p:spPr>
        <p:txBody>
          <a:bodyPr rtlCol="0">
            <a:normAutofit/>
          </a:bodyPr>
          <a:lstStyle/>
          <a:p>
            <a:pPr eaLnBrk="1" hangingPunct="1">
              <a:buFont typeface="Wingdings 3" pitchFamily="18" charset="2"/>
              <a:buNone/>
              <a:defRPr/>
            </a:pPr>
            <a:r>
              <a:rPr lang="en-US" altLang="en-US" sz="2800" b="1" dirty="0" smtClean="0">
                <a:solidFill>
                  <a:srgbClr val="FF0000"/>
                </a:solidFill>
              </a:rPr>
              <a:t>Upper Explosive Limit (LEL) </a:t>
            </a:r>
          </a:p>
          <a:p>
            <a:pPr eaLnBrk="1" hangingPunct="1">
              <a:buFont typeface="Wingdings 3" pitchFamily="18" charset="2"/>
              <a:buNone/>
              <a:defRPr/>
            </a:pPr>
            <a:r>
              <a:rPr lang="en-US" altLang="en-US" sz="2800" b="1" dirty="0" smtClean="0">
                <a:solidFill>
                  <a:srgbClr val="FF0000"/>
                </a:solidFill>
              </a:rPr>
              <a:t>		-or Upper Flammable Limit (LFL)</a:t>
            </a:r>
          </a:p>
          <a:p>
            <a:pPr marL="0" indent="0" eaLnBrk="1" hangingPunct="1">
              <a:buFont typeface="Arial" charset="0"/>
              <a:buNone/>
              <a:defRPr/>
            </a:pPr>
            <a:r>
              <a:rPr lang="en-US" altLang="en-US" sz="2400" b="1" dirty="0" smtClean="0">
                <a:solidFill>
                  <a:srgbClr val="002060"/>
                </a:solidFill>
              </a:rPr>
              <a:t/>
            </a:r>
            <a:br>
              <a:rPr lang="en-US" altLang="en-US" sz="2400" b="1" dirty="0" smtClean="0">
                <a:solidFill>
                  <a:srgbClr val="002060"/>
                </a:solidFill>
              </a:rPr>
            </a:br>
            <a:r>
              <a:rPr lang="en-US" altLang="en-US" sz="2400" b="1" dirty="0" smtClean="0">
                <a:solidFill>
                  <a:srgbClr val="002060"/>
                </a:solidFill>
              </a:rPr>
              <a:t>The upper explosive limit (LEL) or upper flammable limit (LFL) of a combustible gas is defined as the maximum amount of the gas that will support a self-propagating flame when mixed with air (or oxygen) and ignited. </a:t>
            </a:r>
          </a:p>
          <a:p>
            <a:pPr marL="0" indent="0" eaLnBrk="1" hangingPunct="1">
              <a:buFont typeface="Arial" charset="0"/>
              <a:buNone/>
              <a:defRPr/>
            </a:pPr>
            <a:endParaRPr lang="en-US" altLang="en-US" sz="2400" b="1" dirty="0" smtClean="0">
              <a:solidFill>
                <a:srgbClr val="002060"/>
              </a:solidFill>
            </a:endParaRPr>
          </a:p>
          <a:p>
            <a:pPr marL="0" indent="0" eaLnBrk="1" hangingPunct="1">
              <a:buFont typeface="Arial" charset="0"/>
              <a:buNone/>
              <a:defRPr/>
            </a:pPr>
            <a:r>
              <a:rPr lang="en-US" altLang="en-US" sz="2400" b="1" dirty="0" smtClean="0">
                <a:solidFill>
                  <a:srgbClr val="002060"/>
                </a:solidFill>
              </a:rPr>
              <a:t>Above the UEL/UFL, the mixture is said to be too “rich” to burn.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lIns="92075" tIns="46038" rIns="92075" bIns="46038"/>
          <a:lstStyle/>
          <a:p>
            <a:pPr algn="ctr" eaLnBrk="1" hangingPunct="1"/>
            <a:r>
              <a:rPr lang="en-US" altLang="en-US" sz="4400" dirty="0" smtClean="0">
                <a:latin typeface="Calibri" panose="020F0502020204030204" pitchFamily="34" charset="0"/>
              </a:rPr>
              <a:t>Toxic Atmospheres</a:t>
            </a:r>
          </a:p>
        </p:txBody>
      </p:sp>
      <p:sp>
        <p:nvSpPr>
          <p:cNvPr id="51203" name="Rectangle 3"/>
          <p:cNvSpPr>
            <a:spLocks noGrp="1" noChangeArrowheads="1"/>
          </p:cNvSpPr>
          <p:nvPr>
            <p:ph idx="1"/>
          </p:nvPr>
        </p:nvSpPr>
        <p:spPr>
          <a:xfrm>
            <a:off x="914400" y="1481138"/>
            <a:ext cx="7315200" cy="4525962"/>
          </a:xfrm>
        </p:spPr>
        <p:txBody>
          <a:bodyPr lIns="92075" tIns="46038" rIns="92075" bIns="46038"/>
          <a:lstStyle/>
          <a:p>
            <a:pPr eaLnBrk="1" hangingPunct="1">
              <a:lnSpc>
                <a:spcPct val="130000"/>
              </a:lnSpc>
              <a:buClr>
                <a:srgbClr val="002060"/>
              </a:buClr>
            </a:pPr>
            <a:r>
              <a:rPr lang="en-US" altLang="en-US" sz="2800" smtClean="0">
                <a:solidFill>
                  <a:srgbClr val="002060"/>
                </a:solidFill>
              </a:rPr>
              <a:t>Sources:</a:t>
            </a:r>
          </a:p>
          <a:p>
            <a:pPr lvl="1" eaLnBrk="1" hangingPunct="1">
              <a:lnSpc>
                <a:spcPct val="130000"/>
              </a:lnSpc>
              <a:buClr>
                <a:srgbClr val="002060"/>
              </a:buClr>
            </a:pPr>
            <a:r>
              <a:rPr lang="en-US" altLang="en-US" sz="2500" smtClean="0">
                <a:solidFill>
                  <a:srgbClr val="002060"/>
                </a:solidFill>
              </a:rPr>
              <a:t>Bacteria</a:t>
            </a:r>
          </a:p>
          <a:p>
            <a:pPr lvl="1" eaLnBrk="1" hangingPunct="1">
              <a:lnSpc>
                <a:spcPct val="130000"/>
              </a:lnSpc>
              <a:buClr>
                <a:srgbClr val="002060"/>
              </a:buClr>
            </a:pPr>
            <a:r>
              <a:rPr lang="en-US" altLang="en-US" sz="2500" smtClean="0">
                <a:solidFill>
                  <a:srgbClr val="002060"/>
                </a:solidFill>
              </a:rPr>
              <a:t>Toxins stored (or once stored) in the space</a:t>
            </a:r>
          </a:p>
          <a:p>
            <a:pPr lvl="1" eaLnBrk="1" hangingPunct="1">
              <a:lnSpc>
                <a:spcPct val="130000"/>
              </a:lnSpc>
              <a:buClr>
                <a:srgbClr val="002060"/>
              </a:buClr>
            </a:pPr>
            <a:r>
              <a:rPr lang="en-US" altLang="en-US" sz="2500" smtClean="0">
                <a:solidFill>
                  <a:srgbClr val="002060"/>
                </a:solidFill>
              </a:rPr>
              <a:t>Substances brought into space</a:t>
            </a:r>
          </a:p>
          <a:p>
            <a:pPr lvl="1" eaLnBrk="1" hangingPunct="1">
              <a:lnSpc>
                <a:spcPct val="130000"/>
              </a:lnSpc>
              <a:buClr>
                <a:srgbClr val="002060"/>
              </a:buClr>
            </a:pPr>
            <a:r>
              <a:rPr lang="en-US" altLang="en-US" sz="2500" smtClean="0">
                <a:solidFill>
                  <a:srgbClr val="002060"/>
                </a:solidFill>
              </a:rPr>
              <a:t>Work being done in or near space</a:t>
            </a:r>
          </a:p>
          <a:p>
            <a:pPr lvl="1" eaLnBrk="1" hangingPunct="1">
              <a:lnSpc>
                <a:spcPct val="130000"/>
              </a:lnSpc>
              <a:buClr>
                <a:srgbClr val="002060"/>
              </a:buClr>
            </a:pPr>
            <a:r>
              <a:rPr lang="en-US" altLang="en-US" sz="2500" smtClean="0">
                <a:solidFill>
                  <a:srgbClr val="002060"/>
                </a:solidFill>
              </a:rPr>
              <a:t>Engine exhaust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28650" y="228600"/>
            <a:ext cx="7886700" cy="1325563"/>
          </a:xfrm>
        </p:spPr>
        <p:txBody>
          <a:bodyPr lIns="92075" tIns="46038" rIns="92075" bIns="46038"/>
          <a:lstStyle/>
          <a:p>
            <a:pPr algn="ctr" eaLnBrk="1" hangingPunct="1"/>
            <a:r>
              <a:rPr lang="en-US" altLang="en-US" sz="4400" dirty="0" smtClean="0">
                <a:latin typeface="Calibri" panose="020F0502020204030204" pitchFamily="34" charset="0"/>
              </a:rPr>
              <a:t>Toxic Atmospheres (cont.)</a:t>
            </a:r>
          </a:p>
        </p:txBody>
      </p:sp>
      <p:sp>
        <p:nvSpPr>
          <p:cNvPr id="52227" name="Text Box 5"/>
          <p:cNvSpPr>
            <a:spLocks noGrp="1" noChangeArrowheads="1"/>
          </p:cNvSpPr>
          <p:nvPr>
            <p:ph idx="1"/>
          </p:nvPr>
        </p:nvSpPr>
        <p:spPr>
          <a:xfrm>
            <a:off x="914400" y="1295400"/>
            <a:ext cx="7315200" cy="1255712"/>
          </a:xfrm>
        </p:spPr>
        <p:txBody>
          <a:bodyPr>
            <a:spAutoFit/>
          </a:bodyPr>
          <a:lstStyle/>
          <a:p>
            <a:pPr marL="0" indent="0" eaLnBrk="1" hangingPunct="1">
              <a:buFont typeface="Arial" panose="020B0604020202020204" pitchFamily="34" charset="0"/>
              <a:buNone/>
            </a:pPr>
            <a:r>
              <a:rPr lang="en-US" altLang="en-US" sz="2800" dirty="0" smtClean="0">
                <a:solidFill>
                  <a:srgbClr val="002060"/>
                </a:solidFill>
                <a:cs typeface="Times New Roman" panose="02020603050405020304" pitchFamily="18" charset="0"/>
              </a:rPr>
              <a:t>A toxic atmosphere is present whenever gases, dusts, mists, or vapors exist in concentrations that can cause illness or injury. </a:t>
            </a:r>
          </a:p>
        </p:txBody>
      </p:sp>
      <p:pic>
        <p:nvPicPr>
          <p:cNvPr id="52228" name="Picture 2" descr="http://us.123rf.com/400wm/400/400/joebelanger/joebelanger1206/joebelanger120600022/13998401-a-rescue-worker-wears-a-respirator-in-a-smokey-toxic-atmosphere--image-show-the-importance-of-prot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43200"/>
            <a:ext cx="3810000" cy="25431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28650" y="76200"/>
            <a:ext cx="7886700" cy="1325563"/>
          </a:xfrm>
        </p:spPr>
        <p:txBody>
          <a:bodyPr/>
          <a:lstStyle/>
          <a:p>
            <a:pPr algn="ctr" eaLnBrk="1" hangingPunct="1"/>
            <a:r>
              <a:rPr lang="en-US" altLang="en-US" sz="4400" dirty="0" smtClean="0">
                <a:latin typeface="Calibri" panose="020F0502020204030204" pitchFamily="34" charset="0"/>
              </a:rPr>
              <a:t>Carbon Dioxide (CO</a:t>
            </a:r>
            <a:r>
              <a:rPr lang="en-US" altLang="en-US" sz="4400" baseline="-25000" dirty="0" smtClean="0">
                <a:latin typeface="Calibri" panose="020F0502020204030204" pitchFamily="34" charset="0"/>
              </a:rPr>
              <a:t>2</a:t>
            </a:r>
            <a:r>
              <a:rPr lang="en-US" altLang="en-US" sz="4400" dirty="0" smtClean="0">
                <a:latin typeface="Calibri" panose="020F0502020204030204" pitchFamily="34" charset="0"/>
              </a:rPr>
              <a:t>)</a:t>
            </a:r>
          </a:p>
        </p:txBody>
      </p:sp>
      <p:sp>
        <p:nvSpPr>
          <p:cNvPr id="53251" name="Rectangle 3"/>
          <p:cNvSpPr>
            <a:spLocks noGrp="1" noChangeArrowheads="1"/>
          </p:cNvSpPr>
          <p:nvPr>
            <p:ph idx="1"/>
          </p:nvPr>
        </p:nvSpPr>
        <p:spPr>
          <a:xfrm>
            <a:off x="838200" y="1066800"/>
            <a:ext cx="7391400" cy="4525963"/>
          </a:xfrm>
        </p:spPr>
        <p:txBody>
          <a:bodyPr/>
          <a:lstStyle/>
          <a:p>
            <a:pPr marL="342900" indent="-342900" eaLnBrk="1" hangingPunct="1">
              <a:lnSpc>
                <a:spcPct val="130000"/>
              </a:lnSpc>
              <a:spcBef>
                <a:spcPct val="20000"/>
              </a:spcBef>
              <a:buClr>
                <a:srgbClr val="002060"/>
              </a:buClr>
              <a:buFontTx/>
              <a:buChar char="•"/>
            </a:pPr>
            <a:r>
              <a:rPr lang="en-US" altLang="en-US" sz="2400" dirty="0" smtClean="0">
                <a:solidFill>
                  <a:srgbClr val="002060"/>
                </a:solidFill>
              </a:rPr>
              <a:t>Odorless </a:t>
            </a:r>
          </a:p>
          <a:p>
            <a:pPr marL="342900" indent="-342900" eaLnBrk="1" hangingPunct="1">
              <a:lnSpc>
                <a:spcPct val="130000"/>
              </a:lnSpc>
              <a:spcBef>
                <a:spcPct val="20000"/>
              </a:spcBef>
              <a:buClr>
                <a:srgbClr val="002060"/>
              </a:buClr>
              <a:buFontTx/>
              <a:buChar char="•"/>
            </a:pPr>
            <a:r>
              <a:rPr lang="en-US" altLang="en-US" sz="2400" dirty="0" smtClean="0">
                <a:solidFill>
                  <a:srgbClr val="002060"/>
                </a:solidFill>
              </a:rPr>
              <a:t>Colorless</a:t>
            </a:r>
          </a:p>
          <a:p>
            <a:pPr marL="342900" indent="-342900" eaLnBrk="1" hangingPunct="1">
              <a:lnSpc>
                <a:spcPct val="130000"/>
              </a:lnSpc>
              <a:spcBef>
                <a:spcPct val="20000"/>
              </a:spcBef>
              <a:buClr>
                <a:srgbClr val="002060"/>
              </a:buClr>
              <a:buFontTx/>
              <a:buChar char="•"/>
            </a:pPr>
            <a:r>
              <a:rPr lang="en-US" altLang="en-US" sz="2400" dirty="0" smtClean="0">
                <a:solidFill>
                  <a:srgbClr val="002060"/>
                </a:solidFill>
              </a:rPr>
              <a:t>Component of normal air (which                           contains  about 370 ppm of CO</a:t>
            </a:r>
            <a:r>
              <a:rPr lang="en-US" altLang="en-US" sz="2400" baseline="-25000" dirty="0" smtClean="0">
                <a:solidFill>
                  <a:srgbClr val="002060"/>
                </a:solidFill>
              </a:rPr>
              <a:t>2</a:t>
            </a:r>
            <a:r>
              <a:rPr lang="en-US" altLang="en-US" sz="2400" dirty="0" smtClean="0">
                <a:solidFill>
                  <a:srgbClr val="002060"/>
                </a:solidFill>
              </a:rPr>
              <a:t>). </a:t>
            </a:r>
          </a:p>
          <a:p>
            <a:pPr marL="342900" indent="-342900" eaLnBrk="1" hangingPunct="1">
              <a:lnSpc>
                <a:spcPct val="130000"/>
              </a:lnSpc>
              <a:spcBef>
                <a:spcPct val="20000"/>
              </a:spcBef>
              <a:buClr>
                <a:srgbClr val="002060"/>
              </a:buClr>
              <a:buFontTx/>
              <a:buChar char="•"/>
            </a:pPr>
            <a:r>
              <a:rPr lang="en-US" altLang="en-US" sz="2400" dirty="0" smtClean="0">
                <a:solidFill>
                  <a:srgbClr val="002060"/>
                </a:solidFill>
              </a:rPr>
              <a:t>Heavier than air</a:t>
            </a:r>
          </a:p>
          <a:p>
            <a:pPr marL="342900" indent="-342900" eaLnBrk="1" hangingPunct="1">
              <a:lnSpc>
                <a:spcPct val="130000"/>
              </a:lnSpc>
              <a:spcBef>
                <a:spcPct val="20000"/>
              </a:spcBef>
              <a:buClr>
                <a:srgbClr val="002060"/>
              </a:buClr>
              <a:buFontTx/>
              <a:buChar char="•"/>
            </a:pPr>
            <a:r>
              <a:rPr lang="en-US" altLang="en-US" sz="2400" dirty="0" smtClean="0">
                <a:solidFill>
                  <a:srgbClr val="002060"/>
                </a:solidFill>
              </a:rPr>
              <a:t>Common as dry ice or compressed liquid</a:t>
            </a:r>
          </a:p>
          <a:p>
            <a:pPr marL="342900" indent="-342900" eaLnBrk="1" hangingPunct="1">
              <a:lnSpc>
                <a:spcPct val="130000"/>
              </a:lnSpc>
              <a:spcBef>
                <a:spcPct val="20000"/>
              </a:spcBef>
              <a:buClr>
                <a:srgbClr val="002060"/>
              </a:buClr>
              <a:buFontTx/>
              <a:buChar char="•"/>
            </a:pPr>
            <a:r>
              <a:rPr lang="en-US" altLang="en-US" sz="2400" dirty="0" smtClean="0">
                <a:solidFill>
                  <a:srgbClr val="002060"/>
                </a:solidFill>
              </a:rPr>
              <a:t>Product of organic decay</a:t>
            </a:r>
          </a:p>
          <a:p>
            <a:pPr marL="342900" indent="-342900" eaLnBrk="1" hangingPunct="1">
              <a:lnSpc>
                <a:spcPct val="130000"/>
              </a:lnSpc>
              <a:spcBef>
                <a:spcPct val="20000"/>
              </a:spcBef>
              <a:buClr>
                <a:srgbClr val="002060"/>
              </a:buClr>
              <a:buFontTx/>
              <a:buChar char="•"/>
            </a:pPr>
            <a:r>
              <a:rPr lang="en-US" altLang="en-US" sz="2400" dirty="0" smtClean="0">
                <a:solidFill>
                  <a:srgbClr val="002060"/>
                </a:solidFill>
              </a:rPr>
              <a:t>Byproduct of fermentation</a:t>
            </a:r>
          </a:p>
        </p:txBody>
      </p:sp>
      <p:sp>
        <p:nvSpPr>
          <p:cNvPr id="53252" name="Rectangle 3076"/>
          <p:cNvSpPr>
            <a:spLocks noChangeArrowheads="1"/>
          </p:cNvSpPr>
          <p:nvPr/>
        </p:nvSpPr>
        <p:spPr bwMode="auto">
          <a:xfrm>
            <a:off x="838200" y="4267200"/>
            <a:ext cx="7721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spcBef>
                <a:spcPct val="20000"/>
              </a:spcBef>
              <a:buFontTx/>
              <a:buChar char="•"/>
            </a:pPr>
            <a:endParaRPr lang="en-US" altLang="en-US" b="1"/>
          </a:p>
        </p:txBody>
      </p:sp>
      <p:pic>
        <p:nvPicPr>
          <p:cNvPr id="53253" name="Picture 2" descr="http://scienceforkids.kidipede.com/chemistry/atoms/pictures/carbondiox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588" y="1524000"/>
            <a:ext cx="2735262" cy="2133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n-US" altLang="en-US" sz="4400" smtClean="0">
                <a:latin typeface="Calibri" panose="020F0502020204030204" pitchFamily="34" charset="0"/>
              </a:rPr>
              <a:t>Carbon Dioxide: </a:t>
            </a:r>
            <a:br>
              <a:rPr lang="en-US" altLang="en-US" sz="4400" smtClean="0">
                <a:latin typeface="Calibri" panose="020F0502020204030204" pitchFamily="34" charset="0"/>
              </a:rPr>
            </a:br>
            <a:r>
              <a:rPr lang="en-US" altLang="en-US" sz="4400" smtClean="0">
                <a:latin typeface="Calibri" panose="020F0502020204030204" pitchFamily="34" charset="0"/>
              </a:rPr>
              <a:t>Symptoms of Overexposure</a:t>
            </a:r>
          </a:p>
        </p:txBody>
      </p:sp>
      <p:sp>
        <p:nvSpPr>
          <p:cNvPr id="54275" name="Content Placeholder 4"/>
          <p:cNvSpPr>
            <a:spLocks noGrp="1" noChangeArrowheads="1"/>
          </p:cNvSpPr>
          <p:nvPr>
            <p:ph idx="1"/>
          </p:nvPr>
        </p:nvSpPr>
        <p:spPr>
          <a:xfrm>
            <a:off x="457200" y="1905000"/>
            <a:ext cx="8229600" cy="4102100"/>
          </a:xfrm>
        </p:spPr>
        <p:txBody>
          <a:bodyPr/>
          <a:lstStyle/>
          <a:p>
            <a:pPr marL="342900" indent="-342900" eaLnBrk="1" hangingPunct="1">
              <a:lnSpc>
                <a:spcPct val="130000"/>
              </a:lnSpc>
              <a:spcBef>
                <a:spcPct val="20000"/>
              </a:spcBef>
              <a:buClr>
                <a:srgbClr val="002060"/>
              </a:buClr>
              <a:buFontTx/>
              <a:buChar char="•"/>
            </a:pPr>
            <a:r>
              <a:rPr lang="en-US" altLang="en-US" sz="2400" smtClean="0">
                <a:solidFill>
                  <a:srgbClr val="002060"/>
                </a:solidFill>
              </a:rPr>
              <a:t>Headache and dizziness</a:t>
            </a:r>
          </a:p>
          <a:p>
            <a:pPr marL="342900" indent="-342900" eaLnBrk="1" hangingPunct="1">
              <a:lnSpc>
                <a:spcPct val="130000"/>
              </a:lnSpc>
              <a:spcBef>
                <a:spcPct val="20000"/>
              </a:spcBef>
              <a:buClr>
                <a:srgbClr val="002060"/>
              </a:buClr>
              <a:buFontTx/>
              <a:buChar char="•"/>
            </a:pPr>
            <a:r>
              <a:rPr lang="en-US" altLang="en-US" sz="2400" smtClean="0">
                <a:solidFill>
                  <a:srgbClr val="002060"/>
                </a:solidFill>
              </a:rPr>
              <a:t>Prickling or burning skin sensations</a:t>
            </a:r>
          </a:p>
          <a:p>
            <a:pPr marL="342900" indent="-342900" eaLnBrk="1" hangingPunct="1">
              <a:lnSpc>
                <a:spcPct val="130000"/>
              </a:lnSpc>
              <a:spcBef>
                <a:spcPct val="20000"/>
              </a:spcBef>
              <a:buClr>
                <a:srgbClr val="002060"/>
              </a:buClr>
              <a:buFontTx/>
              <a:buChar char="•"/>
            </a:pPr>
            <a:r>
              <a:rPr lang="en-US" altLang="en-US" sz="2400" smtClean="0">
                <a:solidFill>
                  <a:srgbClr val="002060"/>
                </a:solidFill>
              </a:rPr>
              <a:t>Breathing difficulty or painful breathing</a:t>
            </a:r>
          </a:p>
          <a:p>
            <a:pPr marL="342900" indent="-342900" eaLnBrk="1" hangingPunct="1">
              <a:lnSpc>
                <a:spcPct val="130000"/>
              </a:lnSpc>
              <a:spcBef>
                <a:spcPct val="20000"/>
              </a:spcBef>
              <a:buClr>
                <a:srgbClr val="002060"/>
              </a:buClr>
              <a:buFontTx/>
              <a:buChar char="•"/>
            </a:pPr>
            <a:r>
              <a:rPr lang="en-US" altLang="en-US" sz="2400" smtClean="0">
                <a:solidFill>
                  <a:srgbClr val="002060"/>
                </a:solidFill>
              </a:rPr>
              <a:t>Sweating and a sense of malaise</a:t>
            </a:r>
          </a:p>
        </p:txBody>
      </p:sp>
      <p:pic>
        <p:nvPicPr>
          <p:cNvPr id="54276" name="Picture 2" descr="http://www.buzzle.com/img/articleImages/295624-1612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52800"/>
            <a:ext cx="27051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28650" y="304800"/>
            <a:ext cx="7886700" cy="1325563"/>
          </a:xfrm>
        </p:spPr>
        <p:txBody>
          <a:bodyPr/>
          <a:lstStyle/>
          <a:p>
            <a:pPr algn="ctr" eaLnBrk="1" hangingPunct="1"/>
            <a:r>
              <a:rPr lang="en-US" altLang="en-US" sz="4400" dirty="0" smtClean="0">
                <a:latin typeface="Calibri" panose="020F0502020204030204" pitchFamily="34" charset="0"/>
              </a:rPr>
              <a:t>Carbon Monoxide (CO)</a:t>
            </a:r>
          </a:p>
        </p:txBody>
      </p:sp>
      <p:sp>
        <p:nvSpPr>
          <p:cNvPr id="55299" name="Rectangle 3"/>
          <p:cNvSpPr>
            <a:spLocks noGrp="1" noChangeArrowheads="1"/>
          </p:cNvSpPr>
          <p:nvPr>
            <p:ph idx="1"/>
          </p:nvPr>
        </p:nvSpPr>
        <p:spPr>
          <a:xfrm>
            <a:off x="457200" y="1481138"/>
            <a:ext cx="5334000" cy="4525962"/>
          </a:xfrm>
        </p:spPr>
        <p:txBody>
          <a:bodyPr/>
          <a:lstStyle/>
          <a:p>
            <a:pPr marL="342900" indent="-342900" eaLnBrk="1" hangingPunct="1">
              <a:lnSpc>
                <a:spcPct val="130000"/>
              </a:lnSpc>
              <a:spcBef>
                <a:spcPct val="20000"/>
              </a:spcBef>
              <a:buClr>
                <a:srgbClr val="002060"/>
              </a:buClr>
              <a:buFontTx/>
              <a:buChar char="•"/>
            </a:pPr>
            <a:r>
              <a:rPr lang="en-US" altLang="en-US" sz="2400" smtClean="0">
                <a:solidFill>
                  <a:srgbClr val="002060"/>
                </a:solidFill>
              </a:rPr>
              <a:t>Component of engine exhaust; product of incomplete combustion</a:t>
            </a:r>
          </a:p>
          <a:p>
            <a:pPr marL="342900" indent="-342900" eaLnBrk="1" hangingPunct="1">
              <a:lnSpc>
                <a:spcPct val="130000"/>
              </a:lnSpc>
              <a:spcBef>
                <a:spcPct val="20000"/>
              </a:spcBef>
              <a:buClr>
                <a:srgbClr val="002060"/>
              </a:buClr>
              <a:buFontTx/>
              <a:buChar char="•"/>
            </a:pPr>
            <a:r>
              <a:rPr lang="en-US" altLang="en-US" sz="2400" smtClean="0">
                <a:solidFill>
                  <a:srgbClr val="002060"/>
                </a:solidFill>
              </a:rPr>
              <a:t>Odorless and colorless</a:t>
            </a:r>
          </a:p>
          <a:p>
            <a:pPr marL="342900" indent="-342900" eaLnBrk="1" hangingPunct="1">
              <a:lnSpc>
                <a:spcPct val="130000"/>
              </a:lnSpc>
              <a:spcBef>
                <a:spcPct val="20000"/>
              </a:spcBef>
              <a:buClr>
                <a:srgbClr val="002060"/>
              </a:buClr>
              <a:buFontTx/>
              <a:buChar char="•"/>
            </a:pPr>
            <a:r>
              <a:rPr lang="en-US" altLang="en-US" sz="2400" smtClean="0">
                <a:solidFill>
                  <a:srgbClr val="002060"/>
                </a:solidFill>
              </a:rPr>
              <a:t>Interferes with blood’s ability to transport oxygen</a:t>
            </a:r>
          </a:p>
        </p:txBody>
      </p:sp>
      <p:pic>
        <p:nvPicPr>
          <p:cNvPr id="55300" name="Picture 2" descr="http://modernmedicalguide.com/wp-content/uploads/2010/01/Carbon-monoxide-poison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5025" y="1905000"/>
            <a:ext cx="2619375" cy="29813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noChangeAspect="1"/>
          </p:cNvGrpSpPr>
          <p:nvPr/>
        </p:nvGrpSpPr>
        <p:grpSpPr bwMode="auto">
          <a:xfrm>
            <a:off x="827088" y="1295400"/>
            <a:ext cx="7620000" cy="4102100"/>
            <a:chOff x="827088" y="1620838"/>
            <a:chExt cx="7620000" cy="4102100"/>
          </a:xfrm>
        </p:grpSpPr>
        <p:sp>
          <p:nvSpPr>
            <p:cNvPr id="56324" name="Rectangle 19"/>
            <p:cNvSpPr>
              <a:spLocks noChangeArrowheads="1"/>
            </p:cNvSpPr>
            <p:nvPr/>
          </p:nvSpPr>
          <p:spPr bwMode="auto">
            <a:xfrm>
              <a:off x="6364288" y="1666875"/>
              <a:ext cx="2066925" cy="40449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56325" name="Text Box 20"/>
            <p:cNvSpPr txBox="1">
              <a:spLocks noChangeArrowheads="1"/>
            </p:cNvSpPr>
            <p:nvPr/>
          </p:nvSpPr>
          <p:spPr bwMode="auto">
            <a:xfrm>
              <a:off x="6400800" y="1693863"/>
              <a:ext cx="2005013" cy="4000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i="1">
                  <a:solidFill>
                    <a:schemeClr val="accent2"/>
                  </a:solidFill>
                </a:rPr>
                <a:t>Exposure Time</a:t>
              </a:r>
            </a:p>
          </p:txBody>
        </p:sp>
        <p:sp>
          <p:nvSpPr>
            <p:cNvPr id="56326" name="Text Box 21"/>
            <p:cNvSpPr txBox="1">
              <a:spLocks noChangeArrowheads="1"/>
            </p:cNvSpPr>
            <p:nvPr/>
          </p:nvSpPr>
          <p:spPr bwMode="auto">
            <a:xfrm>
              <a:off x="6578600" y="2054225"/>
              <a:ext cx="1655763" cy="366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pPr>
              <a:r>
                <a:rPr lang="en-US" altLang="en-US" sz="2000" b="1">
                  <a:solidFill>
                    <a:srgbClr val="FF0000"/>
                  </a:solidFill>
                  <a:latin typeface="Calibri" panose="020F0502020204030204" pitchFamily="34" charset="0"/>
                </a:rPr>
                <a:t>8 hours</a:t>
              </a:r>
            </a:p>
            <a:p>
              <a:pPr eaLnBrk="1" hangingPunct="1">
                <a:lnSpc>
                  <a:spcPct val="130000"/>
                </a:lnSpc>
              </a:pPr>
              <a:r>
                <a:rPr lang="en-US" altLang="en-US" sz="2000" b="1">
                  <a:solidFill>
                    <a:srgbClr val="FF0000"/>
                  </a:solidFill>
                  <a:latin typeface="Calibri" panose="020F0502020204030204" pitchFamily="34" charset="0"/>
                </a:rPr>
                <a:t>3 hours</a:t>
              </a:r>
            </a:p>
            <a:p>
              <a:pPr eaLnBrk="1" hangingPunct="1">
                <a:lnSpc>
                  <a:spcPct val="130000"/>
                </a:lnSpc>
              </a:pPr>
              <a:endParaRPr lang="en-US" altLang="en-US" sz="2000" b="1">
                <a:solidFill>
                  <a:srgbClr val="FF0000"/>
                </a:solidFill>
                <a:latin typeface="Calibri" panose="020F0502020204030204" pitchFamily="34" charset="0"/>
              </a:endParaRPr>
            </a:p>
            <a:p>
              <a:pPr eaLnBrk="1" hangingPunct="1">
                <a:lnSpc>
                  <a:spcPct val="130000"/>
                </a:lnSpc>
              </a:pPr>
              <a:r>
                <a:rPr lang="en-US" altLang="en-US" sz="2000" b="1">
                  <a:solidFill>
                    <a:srgbClr val="FF0000"/>
                  </a:solidFill>
                  <a:latin typeface="Calibri" panose="020F0502020204030204" pitchFamily="34" charset="0"/>
                </a:rPr>
                <a:t>1 – 2 hours</a:t>
              </a:r>
            </a:p>
            <a:p>
              <a:pPr eaLnBrk="1" hangingPunct="1">
                <a:lnSpc>
                  <a:spcPct val="130000"/>
                </a:lnSpc>
              </a:pPr>
              <a:endParaRPr lang="en-US" altLang="en-US" sz="2000" b="1">
                <a:solidFill>
                  <a:srgbClr val="FF0000"/>
                </a:solidFill>
                <a:latin typeface="Calibri" panose="020F0502020204030204" pitchFamily="34" charset="0"/>
              </a:endParaRPr>
            </a:p>
            <a:p>
              <a:pPr eaLnBrk="1" hangingPunct="1">
                <a:lnSpc>
                  <a:spcPct val="130000"/>
                </a:lnSpc>
              </a:pPr>
              <a:r>
                <a:rPr lang="en-US" altLang="en-US" sz="2000" b="1">
                  <a:solidFill>
                    <a:srgbClr val="FF0000"/>
                  </a:solidFill>
                  <a:latin typeface="Calibri" panose="020F0502020204030204" pitchFamily="34" charset="0"/>
                </a:rPr>
                <a:t>½ - 2 hours</a:t>
              </a:r>
            </a:p>
            <a:p>
              <a:pPr eaLnBrk="1" hangingPunct="1">
                <a:lnSpc>
                  <a:spcPct val="130000"/>
                </a:lnSpc>
              </a:pPr>
              <a:endParaRPr lang="en-US" altLang="en-US" sz="2000" b="1">
                <a:solidFill>
                  <a:srgbClr val="FF0000"/>
                </a:solidFill>
                <a:latin typeface="Calibri" panose="020F0502020204030204" pitchFamily="34" charset="0"/>
              </a:endParaRPr>
            </a:p>
            <a:p>
              <a:pPr eaLnBrk="1" hangingPunct="1">
                <a:lnSpc>
                  <a:spcPct val="130000"/>
                </a:lnSpc>
              </a:pPr>
              <a:endParaRPr lang="en-US" altLang="en-US" sz="2000" b="1">
                <a:solidFill>
                  <a:srgbClr val="FF0000"/>
                </a:solidFill>
                <a:latin typeface="Calibri" panose="020F0502020204030204" pitchFamily="34" charset="0"/>
              </a:endParaRPr>
            </a:p>
            <a:p>
              <a:pPr eaLnBrk="1" hangingPunct="1">
                <a:lnSpc>
                  <a:spcPct val="130000"/>
                </a:lnSpc>
              </a:pPr>
              <a:r>
                <a:rPr lang="en-US" altLang="en-US" sz="2000" b="1">
                  <a:solidFill>
                    <a:srgbClr val="FF0000"/>
                  </a:solidFill>
                  <a:latin typeface="Calibri" panose="020F0502020204030204" pitchFamily="34" charset="0"/>
                </a:rPr>
                <a:t>Minutes</a:t>
              </a:r>
            </a:p>
          </p:txBody>
        </p:sp>
        <p:sp>
          <p:nvSpPr>
            <p:cNvPr id="56327" name="Rectangle 4"/>
            <p:cNvSpPr>
              <a:spLocks noChangeArrowheads="1"/>
            </p:cNvSpPr>
            <p:nvPr/>
          </p:nvSpPr>
          <p:spPr bwMode="auto">
            <a:xfrm>
              <a:off x="914400" y="1677988"/>
              <a:ext cx="1765300" cy="40322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56328" name="Text Box 5"/>
            <p:cNvSpPr txBox="1">
              <a:spLocks noChangeArrowheads="1"/>
            </p:cNvSpPr>
            <p:nvPr/>
          </p:nvSpPr>
          <p:spPr bwMode="auto">
            <a:xfrm>
              <a:off x="1066801" y="1704974"/>
              <a:ext cx="1490663" cy="4000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i="1">
                  <a:solidFill>
                    <a:schemeClr val="accent2"/>
                  </a:solidFill>
                </a:rPr>
                <a:t>CO Level</a:t>
              </a:r>
            </a:p>
          </p:txBody>
        </p:sp>
        <p:sp>
          <p:nvSpPr>
            <p:cNvPr id="56329" name="Text Box 6"/>
            <p:cNvSpPr txBox="1">
              <a:spLocks noChangeArrowheads="1"/>
            </p:cNvSpPr>
            <p:nvPr/>
          </p:nvSpPr>
          <p:spPr bwMode="auto">
            <a:xfrm>
              <a:off x="3594100" y="1620838"/>
              <a:ext cx="1758949" cy="46196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chemeClr val="accent2"/>
                  </a:solidFill>
                </a:rPr>
                <a:t>Symptoms</a:t>
              </a:r>
            </a:p>
          </p:txBody>
        </p:sp>
        <p:sp>
          <p:nvSpPr>
            <p:cNvPr id="56330" name="Text Box 7"/>
            <p:cNvSpPr txBox="1">
              <a:spLocks noChangeArrowheads="1"/>
            </p:cNvSpPr>
            <p:nvPr/>
          </p:nvSpPr>
          <p:spPr bwMode="auto">
            <a:xfrm>
              <a:off x="2740025" y="2028825"/>
              <a:ext cx="36195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pPr>
              <a:r>
                <a:rPr lang="en-US" altLang="en-US" sz="2000" b="1">
                  <a:solidFill>
                    <a:srgbClr val="002060"/>
                  </a:solidFill>
                  <a:latin typeface="Calibri" panose="020F0502020204030204" pitchFamily="34" charset="0"/>
                </a:rPr>
                <a:t>Permissible Exposure Level</a:t>
              </a:r>
            </a:p>
            <a:p>
              <a:pPr eaLnBrk="1" hangingPunct="1">
                <a:lnSpc>
                  <a:spcPct val="130000"/>
                </a:lnSpc>
              </a:pPr>
              <a:r>
                <a:rPr lang="en-US" altLang="en-US" sz="2000" b="1">
                  <a:solidFill>
                    <a:srgbClr val="002060"/>
                  </a:solidFill>
                  <a:latin typeface="Calibri" panose="020F0502020204030204" pitchFamily="34" charset="0"/>
                </a:rPr>
                <a:t>Slight headache, other discomfort</a:t>
              </a:r>
            </a:p>
            <a:p>
              <a:pPr eaLnBrk="1" hangingPunct="1">
                <a:lnSpc>
                  <a:spcPct val="130000"/>
                </a:lnSpc>
              </a:pPr>
              <a:r>
                <a:rPr lang="en-US" altLang="en-US" sz="2000" b="1">
                  <a:solidFill>
                    <a:srgbClr val="002060"/>
                  </a:solidFill>
                  <a:latin typeface="Calibri" panose="020F0502020204030204" pitchFamily="34" charset="0"/>
                </a:rPr>
                <a:t>Headache, discomfort, irritation</a:t>
              </a:r>
            </a:p>
            <a:p>
              <a:pPr eaLnBrk="1" hangingPunct="1">
                <a:lnSpc>
                  <a:spcPct val="130000"/>
                </a:lnSpc>
              </a:pPr>
              <a:endParaRPr lang="en-US" altLang="en-US" sz="2000" b="1">
                <a:solidFill>
                  <a:srgbClr val="002060"/>
                </a:solidFill>
                <a:latin typeface="Calibri" panose="020F0502020204030204" pitchFamily="34" charset="0"/>
              </a:endParaRPr>
            </a:p>
            <a:p>
              <a:pPr eaLnBrk="1" hangingPunct="1">
                <a:lnSpc>
                  <a:spcPct val="130000"/>
                </a:lnSpc>
              </a:pPr>
              <a:r>
                <a:rPr lang="en-US" altLang="en-US" sz="2000" b="1">
                  <a:solidFill>
                    <a:srgbClr val="002060"/>
                  </a:solidFill>
                  <a:latin typeface="Calibri" panose="020F0502020204030204" pitchFamily="34" charset="0"/>
                </a:rPr>
                <a:t>Confusion, headache, nausea, tendency to stagger, slight heart palpitations</a:t>
              </a:r>
            </a:p>
            <a:p>
              <a:pPr eaLnBrk="1" hangingPunct="1">
                <a:lnSpc>
                  <a:spcPct val="130000"/>
                </a:lnSpc>
              </a:pPr>
              <a:r>
                <a:rPr lang="en-US" altLang="en-US" sz="2000" b="1">
                  <a:solidFill>
                    <a:srgbClr val="002060"/>
                  </a:solidFill>
                  <a:latin typeface="Calibri" panose="020F0502020204030204" pitchFamily="34" charset="0"/>
                </a:rPr>
                <a:t>Unconsciousness</a:t>
              </a:r>
            </a:p>
          </p:txBody>
        </p:sp>
        <p:sp>
          <p:nvSpPr>
            <p:cNvPr id="56331" name="Text Box 8"/>
            <p:cNvSpPr txBox="1">
              <a:spLocks noChangeArrowheads="1"/>
            </p:cNvSpPr>
            <p:nvPr/>
          </p:nvSpPr>
          <p:spPr bwMode="auto">
            <a:xfrm>
              <a:off x="827088" y="2052638"/>
              <a:ext cx="1830387" cy="366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130000"/>
                </a:lnSpc>
              </a:pPr>
              <a:r>
                <a:rPr lang="en-US" altLang="en-US" sz="2000" b="1">
                  <a:solidFill>
                    <a:srgbClr val="FF0000"/>
                  </a:solidFill>
                  <a:latin typeface="Calibri" panose="020F0502020204030204" pitchFamily="34" charset="0"/>
                </a:rPr>
                <a:t>35</a:t>
              </a:r>
            </a:p>
            <a:p>
              <a:pPr algn="r" eaLnBrk="1" hangingPunct="1">
                <a:lnSpc>
                  <a:spcPct val="130000"/>
                </a:lnSpc>
              </a:pPr>
              <a:r>
                <a:rPr lang="en-US" altLang="en-US" sz="2000" b="1">
                  <a:solidFill>
                    <a:srgbClr val="FF0000"/>
                  </a:solidFill>
                  <a:latin typeface="Calibri" panose="020F0502020204030204" pitchFamily="34" charset="0"/>
                </a:rPr>
                <a:t>200</a:t>
              </a:r>
            </a:p>
            <a:p>
              <a:pPr algn="r" eaLnBrk="1" hangingPunct="1">
                <a:lnSpc>
                  <a:spcPct val="130000"/>
                </a:lnSpc>
              </a:pPr>
              <a:endParaRPr lang="en-US" altLang="en-US" sz="2000" b="1">
                <a:solidFill>
                  <a:srgbClr val="FF0000"/>
                </a:solidFill>
                <a:latin typeface="Calibri" panose="020F0502020204030204" pitchFamily="34" charset="0"/>
              </a:endParaRPr>
            </a:p>
            <a:p>
              <a:pPr algn="r" eaLnBrk="1" hangingPunct="1">
                <a:lnSpc>
                  <a:spcPct val="130000"/>
                </a:lnSpc>
              </a:pPr>
              <a:r>
                <a:rPr lang="en-US" altLang="en-US" sz="2000" b="1">
                  <a:solidFill>
                    <a:srgbClr val="FF0000"/>
                  </a:solidFill>
                  <a:latin typeface="Calibri" panose="020F0502020204030204" pitchFamily="34" charset="0"/>
                </a:rPr>
                <a:t>400 – 600</a:t>
              </a:r>
            </a:p>
            <a:p>
              <a:pPr algn="r" eaLnBrk="1" hangingPunct="1">
                <a:lnSpc>
                  <a:spcPct val="130000"/>
                </a:lnSpc>
              </a:pPr>
              <a:endParaRPr lang="en-US" altLang="en-US" sz="2000" b="1">
                <a:solidFill>
                  <a:srgbClr val="FF0000"/>
                </a:solidFill>
                <a:latin typeface="Calibri" panose="020F0502020204030204" pitchFamily="34" charset="0"/>
              </a:endParaRPr>
            </a:p>
            <a:p>
              <a:pPr algn="r" eaLnBrk="1" hangingPunct="1">
                <a:lnSpc>
                  <a:spcPct val="130000"/>
                </a:lnSpc>
              </a:pPr>
              <a:r>
                <a:rPr lang="en-US" altLang="en-US" sz="2000" b="1">
                  <a:solidFill>
                    <a:srgbClr val="FF0000"/>
                  </a:solidFill>
                  <a:latin typeface="Calibri" panose="020F0502020204030204" pitchFamily="34" charset="0"/>
                </a:rPr>
                <a:t>1000 – 2000</a:t>
              </a:r>
            </a:p>
            <a:p>
              <a:pPr algn="r" eaLnBrk="1" hangingPunct="1">
                <a:lnSpc>
                  <a:spcPct val="130000"/>
                </a:lnSpc>
              </a:pPr>
              <a:endParaRPr lang="en-US" altLang="en-US" sz="2000" b="1">
                <a:solidFill>
                  <a:srgbClr val="FF0000"/>
                </a:solidFill>
                <a:latin typeface="Calibri" panose="020F0502020204030204" pitchFamily="34" charset="0"/>
              </a:endParaRPr>
            </a:p>
            <a:p>
              <a:pPr algn="r" eaLnBrk="1" hangingPunct="1">
                <a:lnSpc>
                  <a:spcPct val="130000"/>
                </a:lnSpc>
              </a:pPr>
              <a:endParaRPr lang="en-US" altLang="en-US" sz="2000" b="1">
                <a:solidFill>
                  <a:srgbClr val="FF0000"/>
                </a:solidFill>
                <a:latin typeface="Calibri" panose="020F0502020204030204" pitchFamily="34" charset="0"/>
              </a:endParaRPr>
            </a:p>
            <a:p>
              <a:pPr algn="r" eaLnBrk="1" hangingPunct="1">
                <a:lnSpc>
                  <a:spcPct val="130000"/>
                </a:lnSpc>
              </a:pPr>
              <a:r>
                <a:rPr lang="en-US" altLang="en-US" sz="2000" b="1">
                  <a:solidFill>
                    <a:srgbClr val="FF0000"/>
                  </a:solidFill>
                  <a:latin typeface="Calibri" panose="020F0502020204030204" pitchFamily="34" charset="0"/>
                </a:rPr>
                <a:t>2000 - 5000</a:t>
              </a:r>
            </a:p>
          </p:txBody>
        </p:sp>
        <p:sp>
          <p:nvSpPr>
            <p:cNvPr id="56332" name="Line 9"/>
            <p:cNvSpPr>
              <a:spLocks noChangeShapeType="1"/>
            </p:cNvSpPr>
            <p:nvPr/>
          </p:nvSpPr>
          <p:spPr bwMode="auto">
            <a:xfrm>
              <a:off x="915988" y="2505075"/>
              <a:ext cx="7515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3" name="Line 11"/>
            <p:cNvSpPr>
              <a:spLocks noChangeShapeType="1"/>
            </p:cNvSpPr>
            <p:nvPr/>
          </p:nvSpPr>
          <p:spPr bwMode="auto">
            <a:xfrm>
              <a:off x="904875" y="4124325"/>
              <a:ext cx="7515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4" name="Line 12"/>
            <p:cNvSpPr>
              <a:spLocks noChangeShapeType="1"/>
            </p:cNvSpPr>
            <p:nvPr/>
          </p:nvSpPr>
          <p:spPr bwMode="auto">
            <a:xfrm>
              <a:off x="933450" y="3313113"/>
              <a:ext cx="75025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5" name="Line 14"/>
            <p:cNvSpPr>
              <a:spLocks noChangeShapeType="1"/>
            </p:cNvSpPr>
            <p:nvPr/>
          </p:nvSpPr>
          <p:spPr bwMode="auto">
            <a:xfrm>
              <a:off x="909638" y="5703888"/>
              <a:ext cx="7527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6" name="Line 15"/>
            <p:cNvSpPr>
              <a:spLocks noChangeShapeType="1"/>
            </p:cNvSpPr>
            <p:nvPr/>
          </p:nvSpPr>
          <p:spPr bwMode="auto">
            <a:xfrm>
              <a:off x="904875" y="2119313"/>
              <a:ext cx="75406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7" name="Line 22"/>
            <p:cNvSpPr>
              <a:spLocks noChangeShapeType="1"/>
            </p:cNvSpPr>
            <p:nvPr/>
          </p:nvSpPr>
          <p:spPr bwMode="auto">
            <a:xfrm>
              <a:off x="931863" y="5291138"/>
              <a:ext cx="7515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8" name="Rectangle 2"/>
          <p:cNvSpPr txBox="1">
            <a:spLocks noChangeArrowheads="1"/>
          </p:cNvSpPr>
          <p:nvPr/>
        </p:nvSpPr>
        <p:spPr bwMode="auto">
          <a:xfrm>
            <a:off x="457200" y="76200"/>
            <a:ext cx="8229600" cy="1143000"/>
          </a:xfrm>
          <a:prstGeom prst="rect">
            <a:avLst/>
          </a:prstGeom>
          <a:noFill/>
          <a:ln w="9525">
            <a:noFill/>
            <a:miter lim="800000"/>
            <a:headEnd/>
            <a:tailEnd/>
          </a:ln>
          <a:effectLst/>
        </p:spPr>
        <p:txBody>
          <a:bodyPr anchor="ctr"/>
          <a:lstStyle/>
          <a:p>
            <a:pPr algn="ctr" eaLnBrk="1" fontAlgn="auto" hangingPunct="1">
              <a:spcAft>
                <a:spcPts val="0"/>
              </a:spcAft>
              <a:defRPr/>
            </a:pPr>
            <a:r>
              <a:rPr lang="en-US" sz="3600" dirty="0">
                <a:latin typeface="Calibri" pitchFamily="34" charset="0"/>
                <a:ea typeface="+mj-ea"/>
                <a:cs typeface="+mj-cs"/>
              </a:rPr>
              <a:t>Carbon Monoxide: </a:t>
            </a:r>
            <a:br>
              <a:rPr lang="en-US" sz="3600" dirty="0">
                <a:latin typeface="Calibri" pitchFamily="34" charset="0"/>
                <a:ea typeface="+mj-ea"/>
                <a:cs typeface="+mj-cs"/>
              </a:rPr>
            </a:br>
            <a:r>
              <a:rPr lang="en-US" sz="3600" dirty="0">
                <a:latin typeface="Calibri" pitchFamily="34" charset="0"/>
                <a:ea typeface="+mj-ea"/>
                <a:cs typeface="+mj-cs"/>
              </a:rPr>
              <a:t>Symptoms of Overexposure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pPr algn="ctr" eaLnBrk="1" hangingPunct="1"/>
            <a:r>
              <a:rPr lang="en-US" altLang="en-US" sz="4400" dirty="0" smtClean="0">
                <a:latin typeface="Calibri" panose="020F0502020204030204" pitchFamily="34" charset="0"/>
              </a:rPr>
              <a:t>Enabling Learning Objectives</a:t>
            </a:r>
            <a:endParaRPr lang="en-US" altLang="en-US" sz="2700" dirty="0" smtClean="0">
              <a:latin typeface="Calibri" panose="020F0502020204030204" pitchFamily="34" charset="0"/>
            </a:endParaRPr>
          </a:p>
        </p:txBody>
      </p:sp>
      <p:sp>
        <p:nvSpPr>
          <p:cNvPr id="10243" name="Text Box 7"/>
          <p:cNvSpPr>
            <a:spLocks noGrp="1" noChangeArrowheads="1"/>
          </p:cNvSpPr>
          <p:nvPr>
            <p:ph idx="1"/>
          </p:nvPr>
        </p:nvSpPr>
        <p:spPr>
          <a:xfrm>
            <a:off x="914400" y="1447800"/>
            <a:ext cx="7315200" cy="2882900"/>
          </a:xfrm>
        </p:spPr>
        <p:txBody>
          <a:bodyPr>
            <a:spAutoFit/>
          </a:bodyPr>
          <a:lstStyle/>
          <a:p>
            <a:pPr defTabSz="577850" eaLnBrk="1" hangingPunct="1">
              <a:lnSpc>
                <a:spcPct val="140000"/>
              </a:lnSpc>
              <a:buClr>
                <a:srgbClr val="002060"/>
              </a:buClr>
            </a:pPr>
            <a:r>
              <a:rPr lang="en-US" altLang="en-US" sz="2400" b="1" dirty="0" smtClean="0">
                <a:solidFill>
                  <a:srgbClr val="002060"/>
                </a:solidFill>
              </a:rPr>
              <a:t>Describe the responsibilities of the entry supervisor, attendant, and entrant</a:t>
            </a:r>
          </a:p>
          <a:p>
            <a:pPr defTabSz="577850" eaLnBrk="1" hangingPunct="1">
              <a:lnSpc>
                <a:spcPct val="140000"/>
              </a:lnSpc>
              <a:buClr>
                <a:srgbClr val="002060"/>
              </a:buClr>
              <a:buFont typeface="Wingdings 3" panose="05040102010807070707" pitchFamily="18" charset="2"/>
              <a:buNone/>
            </a:pPr>
            <a:r>
              <a:rPr lang="en-US" altLang="en-US" sz="2400" b="1" dirty="0" smtClean="0">
                <a:solidFill>
                  <a:srgbClr val="002060"/>
                </a:solidFill>
              </a:rPr>
              <a:t>and</a:t>
            </a:r>
          </a:p>
          <a:p>
            <a:pPr defTabSz="577850" eaLnBrk="1" hangingPunct="1">
              <a:lnSpc>
                <a:spcPct val="140000"/>
              </a:lnSpc>
              <a:buClr>
                <a:srgbClr val="002060"/>
              </a:buClr>
            </a:pPr>
            <a:r>
              <a:rPr lang="en-US" altLang="en-US" sz="2400" b="1" dirty="0" smtClean="0">
                <a:solidFill>
                  <a:srgbClr val="002060"/>
                </a:solidFill>
              </a:rPr>
              <a:t>Define and discuss the three types of rescue scenarios:  self-rescue, non-entry rescue, and entry </a:t>
            </a:r>
            <a:r>
              <a:rPr lang="en-US" altLang="en-US" sz="2400" b="1" dirty="0" smtClean="0">
                <a:solidFill>
                  <a:srgbClr val="002060"/>
                </a:solidFill>
              </a:rPr>
              <a:t>rescue</a:t>
            </a:r>
            <a:endParaRPr lang="en-US" altLang="en-US" sz="2400" b="1" dirty="0" smtClean="0">
              <a:solidFill>
                <a:srgbClr val="002060"/>
              </a:solidFill>
            </a:endParaRPr>
          </a:p>
        </p:txBody>
      </p:sp>
      <p:pic>
        <p:nvPicPr>
          <p:cNvPr id="10244" name="Picture 3" descr="Image of man craw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43400"/>
            <a:ext cx="25447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28650" y="76200"/>
            <a:ext cx="7886700" cy="1325563"/>
          </a:xfrm>
        </p:spPr>
        <p:txBody>
          <a:bodyPr/>
          <a:lstStyle/>
          <a:p>
            <a:pPr algn="ctr" eaLnBrk="1" hangingPunct="1"/>
            <a:r>
              <a:rPr lang="en-US" altLang="en-US" sz="4400" dirty="0" smtClean="0">
                <a:latin typeface="Calibri" panose="020F0502020204030204" pitchFamily="34" charset="0"/>
              </a:rPr>
              <a:t>Hydrogen Sulfide (H</a:t>
            </a:r>
            <a:r>
              <a:rPr lang="en-US" altLang="en-US" sz="4400" baseline="-25000" dirty="0" smtClean="0">
                <a:latin typeface="Calibri" panose="020F0502020204030204" pitchFamily="34" charset="0"/>
              </a:rPr>
              <a:t>2</a:t>
            </a:r>
            <a:r>
              <a:rPr lang="en-US" altLang="en-US" sz="4400" dirty="0" smtClean="0">
                <a:latin typeface="Calibri" panose="020F0502020204030204" pitchFamily="34" charset="0"/>
              </a:rPr>
              <a:t>S)</a:t>
            </a:r>
          </a:p>
        </p:txBody>
      </p:sp>
      <p:sp>
        <p:nvSpPr>
          <p:cNvPr id="58371" name="Text Box 4"/>
          <p:cNvSpPr>
            <a:spLocks noGrp="1" noChangeArrowheads="1"/>
          </p:cNvSpPr>
          <p:nvPr>
            <p:ph idx="1"/>
          </p:nvPr>
        </p:nvSpPr>
        <p:spPr>
          <a:xfrm>
            <a:off x="914400" y="1219200"/>
            <a:ext cx="7315200" cy="868362"/>
          </a:xfrm>
        </p:spPr>
        <p:txBody>
          <a:bodyPr>
            <a:spAutoFit/>
          </a:bodyPr>
          <a:lstStyle/>
          <a:p>
            <a:pPr eaLnBrk="1" hangingPunct="1">
              <a:buFont typeface="Wingdings 3" panose="05040102010807070707" pitchFamily="18" charset="2"/>
              <a:buNone/>
            </a:pPr>
            <a:r>
              <a:rPr lang="en-US" altLang="en-US" sz="2800" b="1" dirty="0" smtClean="0">
                <a:solidFill>
                  <a:srgbClr val="002060"/>
                </a:solidFill>
              </a:rPr>
              <a:t>	</a:t>
            </a:r>
            <a:r>
              <a:rPr lang="en-US" altLang="en-US" sz="2800" dirty="0" smtClean="0">
                <a:solidFill>
                  <a:srgbClr val="002060"/>
                </a:solidFill>
              </a:rPr>
              <a:t>Associated with sewers, the oil and gas industry, and organic decay</a:t>
            </a:r>
          </a:p>
        </p:txBody>
      </p:sp>
      <p:sp>
        <p:nvSpPr>
          <p:cNvPr id="7" name="Rectangle 3"/>
          <p:cNvSpPr txBox="1">
            <a:spLocks noChangeArrowheads="1"/>
          </p:cNvSpPr>
          <p:nvPr/>
        </p:nvSpPr>
        <p:spPr>
          <a:xfrm>
            <a:off x="1204913" y="2057400"/>
            <a:ext cx="4883150" cy="3733800"/>
          </a:xfrm>
          <a:prstGeom prst="rect">
            <a:avLst/>
          </a:prstGeom>
        </p:spPr>
        <p:txBody>
          <a:bodyPr>
            <a:normAutofit/>
          </a:bodyPr>
          <a:lstStyle/>
          <a:p>
            <a:pPr marL="365760" indent="-256032" eaLnBrk="1" fontAlgn="auto" hangingPunct="1">
              <a:lnSpc>
                <a:spcPct val="130000"/>
              </a:lnSpc>
              <a:spcBef>
                <a:spcPts val="400"/>
              </a:spcBef>
              <a:spcAft>
                <a:spcPts val="0"/>
              </a:spcAft>
              <a:buClr>
                <a:srgbClr val="002060"/>
              </a:buClr>
              <a:buSzPct val="100000"/>
              <a:buFont typeface="Arial" pitchFamily="34" charset="0"/>
              <a:buChar char="•"/>
              <a:defRPr/>
            </a:pPr>
            <a:r>
              <a:rPr lang="en-US" sz="2400" dirty="0">
                <a:solidFill>
                  <a:srgbClr val="002060"/>
                </a:solidFill>
                <a:latin typeface="Calibri" pitchFamily="34" charset="0"/>
                <a:cs typeface="+mn-cs"/>
              </a:rPr>
              <a:t>Irritant of the mucous membranes</a:t>
            </a:r>
          </a:p>
          <a:p>
            <a:pPr marL="365760" indent="-256032" eaLnBrk="1" fontAlgn="auto" hangingPunct="1">
              <a:lnSpc>
                <a:spcPct val="130000"/>
              </a:lnSpc>
              <a:spcBef>
                <a:spcPts val="400"/>
              </a:spcBef>
              <a:spcAft>
                <a:spcPts val="0"/>
              </a:spcAft>
              <a:buClr>
                <a:srgbClr val="002060"/>
              </a:buClr>
              <a:buSzPct val="100000"/>
              <a:buFont typeface="Arial" pitchFamily="34" charset="0"/>
              <a:buChar char="•"/>
              <a:defRPr/>
            </a:pPr>
            <a:r>
              <a:rPr lang="en-US" sz="2400" dirty="0">
                <a:solidFill>
                  <a:srgbClr val="002060"/>
                </a:solidFill>
                <a:latin typeface="Calibri" pitchFamily="34" charset="0"/>
                <a:cs typeface="+mn-cs"/>
              </a:rPr>
              <a:t>Highly toxic </a:t>
            </a:r>
          </a:p>
          <a:p>
            <a:pPr marL="365760" indent="-256032" eaLnBrk="1" fontAlgn="auto" hangingPunct="1">
              <a:lnSpc>
                <a:spcPct val="130000"/>
              </a:lnSpc>
              <a:spcBef>
                <a:spcPts val="400"/>
              </a:spcBef>
              <a:spcAft>
                <a:spcPts val="0"/>
              </a:spcAft>
              <a:buClr>
                <a:srgbClr val="002060"/>
              </a:buClr>
              <a:buSzPct val="100000"/>
              <a:buFont typeface="Arial" pitchFamily="34" charset="0"/>
              <a:buChar char="•"/>
              <a:defRPr/>
            </a:pPr>
            <a:r>
              <a:rPr lang="en-US" sz="2400" dirty="0">
                <a:solidFill>
                  <a:srgbClr val="002060"/>
                </a:solidFill>
                <a:latin typeface="Calibri" pitchFamily="34" charset="0"/>
                <a:cs typeface="+mn-cs"/>
              </a:rPr>
              <a:t>Flammable (LEL = 4% by volume)</a:t>
            </a:r>
          </a:p>
          <a:p>
            <a:pPr marL="365760" indent="-256032" eaLnBrk="1" fontAlgn="auto" hangingPunct="1">
              <a:lnSpc>
                <a:spcPct val="130000"/>
              </a:lnSpc>
              <a:spcBef>
                <a:spcPts val="400"/>
              </a:spcBef>
              <a:spcAft>
                <a:spcPts val="0"/>
              </a:spcAft>
              <a:buClr>
                <a:srgbClr val="002060"/>
              </a:buClr>
              <a:buSzPct val="100000"/>
              <a:buFont typeface="Arial" pitchFamily="34" charset="0"/>
              <a:buChar char="•"/>
              <a:defRPr/>
            </a:pPr>
            <a:r>
              <a:rPr lang="en-US" sz="2400" dirty="0">
                <a:solidFill>
                  <a:srgbClr val="002060"/>
                </a:solidFill>
                <a:latin typeface="Calibri" pitchFamily="34" charset="0"/>
                <a:cs typeface="+mn-cs"/>
              </a:rPr>
              <a:t>Heavier than air; rotten egg odor</a:t>
            </a:r>
          </a:p>
          <a:p>
            <a:pPr marL="365760" indent="-256032" eaLnBrk="1" fontAlgn="auto" hangingPunct="1">
              <a:lnSpc>
                <a:spcPct val="130000"/>
              </a:lnSpc>
              <a:spcBef>
                <a:spcPts val="400"/>
              </a:spcBef>
              <a:spcAft>
                <a:spcPts val="0"/>
              </a:spcAft>
              <a:buClr>
                <a:srgbClr val="002060"/>
              </a:buClr>
              <a:buSzPct val="100000"/>
              <a:buFont typeface="Arial" pitchFamily="34" charset="0"/>
              <a:buChar char="•"/>
              <a:defRPr/>
            </a:pPr>
            <a:r>
              <a:rPr lang="en-US" sz="2400" dirty="0">
                <a:solidFill>
                  <a:srgbClr val="002060"/>
                </a:solidFill>
                <a:latin typeface="Calibri" pitchFamily="34" charset="0"/>
                <a:cs typeface="+mn-cs"/>
              </a:rPr>
              <a:t>Diminishes a person’s ability to smell</a:t>
            </a:r>
          </a:p>
        </p:txBody>
      </p:sp>
      <p:pic>
        <p:nvPicPr>
          <p:cNvPr id="58373" name="Picture 4" descr="http://www.mysafetysign.com/img/lg/S/H2S-Present-Danger-Sign-S-055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063" y="1828800"/>
            <a:ext cx="2447925" cy="33877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1117600" y="1752600"/>
            <a:ext cx="6908800" cy="3810000"/>
          </a:xfrm>
        </p:spPr>
        <p:txBody>
          <a:bodyPr/>
          <a:lstStyle/>
          <a:p>
            <a:pPr eaLnBrk="1" hangingPunct="1">
              <a:lnSpc>
                <a:spcPct val="130000"/>
              </a:lnSpc>
              <a:buClr>
                <a:srgbClr val="002060"/>
              </a:buClr>
            </a:pPr>
            <a:r>
              <a:rPr lang="en-US" altLang="en-US" sz="2400" smtClean="0">
                <a:solidFill>
                  <a:srgbClr val="002060"/>
                </a:solidFill>
              </a:rPr>
              <a:t>Irritation of the eyes and respiratory tract</a:t>
            </a:r>
          </a:p>
          <a:p>
            <a:pPr eaLnBrk="1" hangingPunct="1">
              <a:lnSpc>
                <a:spcPct val="130000"/>
              </a:lnSpc>
              <a:buClr>
                <a:srgbClr val="002060"/>
              </a:buClr>
            </a:pPr>
            <a:r>
              <a:rPr lang="en-US" altLang="en-US" sz="2400" smtClean="0">
                <a:solidFill>
                  <a:srgbClr val="002060"/>
                </a:solidFill>
              </a:rPr>
              <a:t>Temporary suspension of breathing (apnea)</a:t>
            </a:r>
          </a:p>
          <a:p>
            <a:pPr eaLnBrk="1" hangingPunct="1">
              <a:lnSpc>
                <a:spcPct val="130000"/>
              </a:lnSpc>
              <a:buClr>
                <a:srgbClr val="002060"/>
              </a:buClr>
            </a:pPr>
            <a:r>
              <a:rPr lang="en-US" altLang="en-US" sz="2400" smtClean="0">
                <a:solidFill>
                  <a:srgbClr val="002060"/>
                </a:solidFill>
              </a:rPr>
              <a:t>Dizziness and headache</a:t>
            </a:r>
          </a:p>
          <a:p>
            <a:pPr eaLnBrk="1" hangingPunct="1">
              <a:lnSpc>
                <a:spcPct val="130000"/>
              </a:lnSpc>
              <a:buClr>
                <a:srgbClr val="002060"/>
              </a:buClr>
            </a:pPr>
            <a:r>
              <a:rPr lang="en-US" altLang="en-US" sz="2400" smtClean="0">
                <a:solidFill>
                  <a:srgbClr val="002060"/>
                </a:solidFill>
              </a:rPr>
              <a:t>Fatigue</a:t>
            </a:r>
          </a:p>
          <a:p>
            <a:pPr eaLnBrk="1" hangingPunct="1">
              <a:lnSpc>
                <a:spcPct val="130000"/>
              </a:lnSpc>
              <a:buFontTx/>
              <a:buNone/>
            </a:pPr>
            <a:endParaRPr lang="en-US" altLang="en-US" smtClean="0"/>
          </a:p>
        </p:txBody>
      </p:sp>
      <p:sp>
        <p:nvSpPr>
          <p:cNvPr id="6" name="Rectangle 2"/>
          <p:cNvSpPr txBox="1">
            <a:spLocks noChangeArrowheads="1"/>
          </p:cNvSpPr>
          <p:nvPr/>
        </p:nvSpPr>
        <p:spPr>
          <a:xfrm>
            <a:off x="609600" y="427038"/>
            <a:ext cx="8229600" cy="1143000"/>
          </a:xfrm>
          <a:prstGeom prst="rect">
            <a:avLst/>
          </a:prstGeom>
        </p:spPr>
        <p:txBody>
          <a:bodyPr anchor="ctr">
            <a:scene3d>
              <a:camera prst="orthographicFront"/>
              <a:lightRig rig="soft" dir="t"/>
            </a:scene3d>
            <a:sp3d prstMaterial="softEdge">
              <a:bevelT w="25400" h="25400"/>
            </a:sp3d>
          </a:bodyPr>
          <a:lstStyle/>
          <a:p>
            <a:pPr algn="ctr" eaLnBrk="1" fontAlgn="auto" hangingPunct="1">
              <a:spcAft>
                <a:spcPts val="0"/>
              </a:spcAft>
              <a:defRPr/>
            </a:pPr>
            <a:r>
              <a:rPr lang="en-US" sz="4400" dirty="0">
                <a:latin typeface="Calibri" pitchFamily="34" charset="0"/>
                <a:ea typeface="+mj-ea"/>
                <a:cs typeface="+mj-cs"/>
              </a:rPr>
              <a:t>Hydrogen Sulfide:</a:t>
            </a:r>
          </a:p>
          <a:p>
            <a:pPr algn="ctr" eaLnBrk="1" fontAlgn="auto" hangingPunct="1">
              <a:spcAft>
                <a:spcPts val="0"/>
              </a:spcAft>
              <a:defRPr/>
            </a:pPr>
            <a:r>
              <a:rPr lang="en-US" sz="4400" dirty="0">
                <a:latin typeface="Calibri" pitchFamily="34" charset="0"/>
                <a:ea typeface="+mj-ea"/>
                <a:cs typeface="+mj-cs"/>
              </a:rPr>
              <a:t> Symptoms of Overexposure</a:t>
            </a:r>
          </a:p>
        </p:txBody>
      </p:sp>
      <p:pic>
        <p:nvPicPr>
          <p:cNvPr id="59396" name="Picture 2" descr="http://mastery.com/res/shared/img/moxi/moxih2ss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133725"/>
            <a:ext cx="3028950" cy="22669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dirty="0">
                <a:latin typeface="Calibri" panose="020F0502020204030204" pitchFamily="34" charset="0"/>
              </a:rPr>
              <a:t>Hydrogen Sulfide Exposure</a:t>
            </a:r>
          </a:p>
        </p:txBody>
      </p:sp>
      <p:sp>
        <p:nvSpPr>
          <p:cNvPr id="60419" name="Rectangle 4"/>
          <p:cNvSpPr>
            <a:spLocks noChangeArrowheads="1"/>
          </p:cNvSpPr>
          <p:nvPr/>
        </p:nvSpPr>
        <p:spPr bwMode="auto">
          <a:xfrm>
            <a:off x="6251575" y="1604963"/>
            <a:ext cx="2066925" cy="3319462"/>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60420" name="Text Box 5"/>
          <p:cNvSpPr txBox="1">
            <a:spLocks noChangeArrowheads="1"/>
          </p:cNvSpPr>
          <p:nvPr/>
        </p:nvSpPr>
        <p:spPr bwMode="auto">
          <a:xfrm>
            <a:off x="6248400" y="1631950"/>
            <a:ext cx="2044700" cy="461963"/>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dirty="0">
                <a:solidFill>
                  <a:schemeClr val="accent2"/>
                </a:solidFill>
                <a:latin typeface="Calibri" panose="020F0502020204030204" pitchFamily="34" charset="0"/>
              </a:rPr>
              <a:t>Exposure Time</a:t>
            </a:r>
          </a:p>
        </p:txBody>
      </p:sp>
      <p:sp>
        <p:nvSpPr>
          <p:cNvPr id="60421" name="Text Box 6"/>
          <p:cNvSpPr txBox="1">
            <a:spLocks noChangeArrowheads="1"/>
          </p:cNvSpPr>
          <p:nvPr/>
        </p:nvSpPr>
        <p:spPr bwMode="auto">
          <a:xfrm>
            <a:off x="6415088" y="1992313"/>
            <a:ext cx="165576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pPr>
            <a:r>
              <a:rPr lang="en-US" altLang="en-US" sz="2000" b="1">
                <a:solidFill>
                  <a:srgbClr val="FF0000"/>
                </a:solidFill>
                <a:latin typeface="Calibri" panose="020F0502020204030204" pitchFamily="34" charset="0"/>
              </a:rPr>
              <a:t>Ceiling Limit</a:t>
            </a:r>
          </a:p>
          <a:p>
            <a:pPr eaLnBrk="1" hangingPunct="1">
              <a:lnSpc>
                <a:spcPct val="130000"/>
              </a:lnSpc>
            </a:pPr>
            <a:r>
              <a:rPr lang="en-US" altLang="en-US" sz="2000" b="1">
                <a:solidFill>
                  <a:srgbClr val="FF0000"/>
                </a:solidFill>
                <a:latin typeface="Calibri" panose="020F0502020204030204" pitchFamily="34" charset="0"/>
              </a:rPr>
              <a:t>1 hour</a:t>
            </a:r>
          </a:p>
          <a:p>
            <a:pPr eaLnBrk="1" hangingPunct="1">
              <a:lnSpc>
                <a:spcPct val="130000"/>
              </a:lnSpc>
            </a:pPr>
            <a:endParaRPr lang="en-US" altLang="en-US" sz="2000" b="1">
              <a:solidFill>
                <a:srgbClr val="FF0000"/>
              </a:solidFill>
              <a:latin typeface="Calibri" panose="020F0502020204030204" pitchFamily="34" charset="0"/>
            </a:endParaRPr>
          </a:p>
          <a:p>
            <a:pPr eaLnBrk="1" hangingPunct="1">
              <a:lnSpc>
                <a:spcPct val="130000"/>
              </a:lnSpc>
            </a:pPr>
            <a:r>
              <a:rPr lang="en-US" altLang="en-US" sz="2000" b="1">
                <a:solidFill>
                  <a:srgbClr val="FF0000"/>
                </a:solidFill>
                <a:latin typeface="Calibri" panose="020F0502020204030204" pitchFamily="34" charset="0"/>
              </a:rPr>
              <a:t>1 hour</a:t>
            </a:r>
          </a:p>
          <a:p>
            <a:pPr eaLnBrk="1" hangingPunct="1">
              <a:lnSpc>
                <a:spcPct val="130000"/>
              </a:lnSpc>
            </a:pPr>
            <a:endParaRPr lang="en-US" altLang="en-US" sz="2000" b="1">
              <a:solidFill>
                <a:srgbClr val="FF0000"/>
              </a:solidFill>
              <a:latin typeface="Calibri" panose="020F0502020204030204" pitchFamily="34" charset="0"/>
            </a:endParaRPr>
          </a:p>
          <a:p>
            <a:pPr eaLnBrk="1" hangingPunct="1">
              <a:lnSpc>
                <a:spcPct val="130000"/>
              </a:lnSpc>
            </a:pPr>
            <a:r>
              <a:rPr lang="en-US" altLang="en-US" sz="2000" b="1">
                <a:solidFill>
                  <a:srgbClr val="FF0000"/>
                </a:solidFill>
                <a:latin typeface="Calibri" panose="020F0502020204030204" pitchFamily="34" charset="0"/>
              </a:rPr>
              <a:t>½ - 1 hour</a:t>
            </a:r>
          </a:p>
          <a:p>
            <a:pPr eaLnBrk="1" hangingPunct="1">
              <a:lnSpc>
                <a:spcPct val="130000"/>
              </a:lnSpc>
            </a:pPr>
            <a:r>
              <a:rPr lang="en-US" altLang="en-US" sz="2000" b="1">
                <a:solidFill>
                  <a:srgbClr val="FF0000"/>
                </a:solidFill>
                <a:latin typeface="Calibri" panose="020F0502020204030204" pitchFamily="34" charset="0"/>
              </a:rPr>
              <a:t>Minutes</a:t>
            </a:r>
          </a:p>
        </p:txBody>
      </p:sp>
      <p:sp>
        <p:nvSpPr>
          <p:cNvPr id="60422" name="Rectangle 7"/>
          <p:cNvSpPr>
            <a:spLocks noChangeArrowheads="1"/>
          </p:cNvSpPr>
          <p:nvPr/>
        </p:nvSpPr>
        <p:spPr bwMode="auto">
          <a:xfrm>
            <a:off x="801688" y="1616075"/>
            <a:ext cx="1765300" cy="33432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60423" name="Text Box 8"/>
          <p:cNvSpPr txBox="1">
            <a:spLocks noChangeArrowheads="1"/>
          </p:cNvSpPr>
          <p:nvPr/>
        </p:nvSpPr>
        <p:spPr bwMode="auto">
          <a:xfrm>
            <a:off x="996950" y="1631950"/>
            <a:ext cx="1522413" cy="461963"/>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chemeClr val="accent2"/>
                </a:solidFill>
                <a:latin typeface="Calibri" panose="020F0502020204030204" pitchFamily="34" charset="0"/>
              </a:rPr>
              <a:t>H</a:t>
            </a:r>
            <a:r>
              <a:rPr lang="en-US" altLang="en-US" sz="2400" b="1" i="1" baseline="-25000">
                <a:solidFill>
                  <a:schemeClr val="accent2"/>
                </a:solidFill>
                <a:latin typeface="Calibri" panose="020F0502020204030204" pitchFamily="34" charset="0"/>
              </a:rPr>
              <a:t>2</a:t>
            </a:r>
            <a:r>
              <a:rPr lang="en-US" altLang="en-US" sz="2400" b="1" i="1">
                <a:solidFill>
                  <a:schemeClr val="accent2"/>
                </a:solidFill>
                <a:latin typeface="Calibri" panose="020F0502020204030204" pitchFamily="34" charset="0"/>
              </a:rPr>
              <a:t>S Level</a:t>
            </a:r>
          </a:p>
        </p:txBody>
      </p:sp>
      <p:sp>
        <p:nvSpPr>
          <p:cNvPr id="60424" name="Text Box 9"/>
          <p:cNvSpPr txBox="1">
            <a:spLocks noChangeArrowheads="1"/>
          </p:cNvSpPr>
          <p:nvPr/>
        </p:nvSpPr>
        <p:spPr bwMode="auto">
          <a:xfrm>
            <a:off x="3481388" y="1558925"/>
            <a:ext cx="1509712" cy="46196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i="1">
                <a:solidFill>
                  <a:schemeClr val="accent2"/>
                </a:solidFill>
                <a:latin typeface="Calibri" panose="020F0502020204030204" pitchFamily="34" charset="0"/>
              </a:rPr>
              <a:t>Symptoms</a:t>
            </a:r>
          </a:p>
        </p:txBody>
      </p:sp>
      <p:sp>
        <p:nvSpPr>
          <p:cNvPr id="60425" name="Text Box 10"/>
          <p:cNvSpPr txBox="1">
            <a:spLocks noChangeArrowheads="1"/>
          </p:cNvSpPr>
          <p:nvPr/>
        </p:nvSpPr>
        <p:spPr bwMode="auto">
          <a:xfrm>
            <a:off x="2767013" y="1992313"/>
            <a:ext cx="36195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pPr>
            <a:r>
              <a:rPr lang="en-US" altLang="en-US" sz="2000" b="1">
                <a:solidFill>
                  <a:srgbClr val="002060"/>
                </a:solidFill>
                <a:latin typeface="Calibri" panose="020F0502020204030204" pitchFamily="34" charset="0"/>
              </a:rPr>
              <a:t>Permissible Exposure Level</a:t>
            </a:r>
          </a:p>
          <a:p>
            <a:pPr eaLnBrk="1" hangingPunct="1">
              <a:lnSpc>
                <a:spcPct val="130000"/>
              </a:lnSpc>
            </a:pPr>
            <a:r>
              <a:rPr lang="en-US" altLang="en-US" sz="2000" b="1">
                <a:solidFill>
                  <a:srgbClr val="002060"/>
                </a:solidFill>
                <a:latin typeface="Calibri" panose="020F0502020204030204" pitchFamily="34" charset="0"/>
              </a:rPr>
              <a:t>Mild eye and respiratory irritation</a:t>
            </a:r>
          </a:p>
          <a:p>
            <a:pPr eaLnBrk="1" hangingPunct="1">
              <a:lnSpc>
                <a:spcPct val="130000"/>
              </a:lnSpc>
            </a:pPr>
            <a:r>
              <a:rPr lang="en-US" altLang="en-US" sz="2000" b="1">
                <a:solidFill>
                  <a:srgbClr val="002060"/>
                </a:solidFill>
                <a:latin typeface="Calibri" panose="020F0502020204030204" pitchFamily="34" charset="0"/>
              </a:rPr>
              <a:t>Marked eye and respiratory irritation</a:t>
            </a:r>
          </a:p>
          <a:p>
            <a:pPr eaLnBrk="1" hangingPunct="1">
              <a:lnSpc>
                <a:spcPct val="130000"/>
              </a:lnSpc>
            </a:pPr>
            <a:r>
              <a:rPr lang="en-US" altLang="en-US" sz="2000" b="1">
                <a:solidFill>
                  <a:srgbClr val="002060"/>
                </a:solidFill>
                <a:latin typeface="Calibri" panose="020F0502020204030204" pitchFamily="34" charset="0"/>
              </a:rPr>
              <a:t>Unconsciousness, death</a:t>
            </a:r>
          </a:p>
          <a:p>
            <a:pPr eaLnBrk="1" hangingPunct="1">
              <a:lnSpc>
                <a:spcPct val="130000"/>
              </a:lnSpc>
            </a:pPr>
            <a:r>
              <a:rPr lang="en-US" altLang="en-US" sz="2000" b="1">
                <a:solidFill>
                  <a:srgbClr val="002060"/>
                </a:solidFill>
                <a:latin typeface="Calibri" panose="020F0502020204030204" pitchFamily="34" charset="0"/>
              </a:rPr>
              <a:t>Unconsciousness, death</a:t>
            </a:r>
            <a:endParaRPr lang="en-US" altLang="en-US" b="1">
              <a:solidFill>
                <a:srgbClr val="002060"/>
              </a:solidFill>
              <a:latin typeface="Calibri" panose="020F0502020204030204" pitchFamily="34" charset="0"/>
            </a:endParaRPr>
          </a:p>
        </p:txBody>
      </p:sp>
      <p:sp>
        <p:nvSpPr>
          <p:cNvPr id="60426" name="Text Box 11"/>
          <p:cNvSpPr txBox="1">
            <a:spLocks noChangeArrowheads="1"/>
          </p:cNvSpPr>
          <p:nvPr/>
        </p:nvSpPr>
        <p:spPr bwMode="auto">
          <a:xfrm>
            <a:off x="714375" y="1990725"/>
            <a:ext cx="1830388"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130000"/>
              </a:lnSpc>
            </a:pPr>
            <a:r>
              <a:rPr lang="en-US" altLang="en-US" sz="2000" b="1">
                <a:solidFill>
                  <a:srgbClr val="FF0000"/>
                </a:solidFill>
                <a:latin typeface="Calibri" panose="020F0502020204030204" pitchFamily="34" charset="0"/>
              </a:rPr>
              <a:t>10</a:t>
            </a:r>
          </a:p>
          <a:p>
            <a:pPr algn="r" eaLnBrk="1" hangingPunct="1">
              <a:lnSpc>
                <a:spcPct val="130000"/>
              </a:lnSpc>
            </a:pPr>
            <a:r>
              <a:rPr lang="en-US" altLang="en-US" sz="2000" b="1">
                <a:solidFill>
                  <a:srgbClr val="FF0000"/>
                </a:solidFill>
                <a:latin typeface="Calibri" panose="020F0502020204030204" pitchFamily="34" charset="0"/>
              </a:rPr>
              <a:t>50 – 100</a:t>
            </a:r>
          </a:p>
          <a:p>
            <a:pPr algn="r" eaLnBrk="1" hangingPunct="1">
              <a:lnSpc>
                <a:spcPct val="130000"/>
              </a:lnSpc>
            </a:pPr>
            <a:endParaRPr lang="en-US" altLang="en-US" sz="2000" b="1">
              <a:solidFill>
                <a:srgbClr val="FF0000"/>
              </a:solidFill>
              <a:latin typeface="Calibri" panose="020F0502020204030204" pitchFamily="34" charset="0"/>
            </a:endParaRPr>
          </a:p>
          <a:p>
            <a:pPr algn="r" eaLnBrk="1" hangingPunct="1">
              <a:lnSpc>
                <a:spcPct val="130000"/>
              </a:lnSpc>
            </a:pPr>
            <a:r>
              <a:rPr lang="en-US" altLang="en-US" sz="2000" b="1">
                <a:solidFill>
                  <a:srgbClr val="FF0000"/>
                </a:solidFill>
                <a:latin typeface="Calibri" panose="020F0502020204030204" pitchFamily="34" charset="0"/>
              </a:rPr>
              <a:t>200 – 300</a:t>
            </a:r>
          </a:p>
          <a:p>
            <a:pPr algn="r" eaLnBrk="1" hangingPunct="1">
              <a:lnSpc>
                <a:spcPct val="130000"/>
              </a:lnSpc>
            </a:pPr>
            <a:endParaRPr lang="en-US" altLang="en-US" sz="2000" b="1">
              <a:solidFill>
                <a:srgbClr val="FF0000"/>
              </a:solidFill>
              <a:latin typeface="Calibri" panose="020F0502020204030204" pitchFamily="34" charset="0"/>
            </a:endParaRPr>
          </a:p>
          <a:p>
            <a:pPr algn="r" eaLnBrk="1" hangingPunct="1">
              <a:lnSpc>
                <a:spcPct val="130000"/>
              </a:lnSpc>
            </a:pPr>
            <a:r>
              <a:rPr lang="en-US" altLang="en-US" sz="2000" b="1">
                <a:solidFill>
                  <a:srgbClr val="FF0000"/>
                </a:solidFill>
                <a:latin typeface="Calibri" panose="020F0502020204030204" pitchFamily="34" charset="0"/>
              </a:rPr>
              <a:t>500 – 700</a:t>
            </a:r>
          </a:p>
          <a:p>
            <a:pPr algn="r" eaLnBrk="1" hangingPunct="1">
              <a:lnSpc>
                <a:spcPct val="130000"/>
              </a:lnSpc>
            </a:pPr>
            <a:r>
              <a:rPr lang="en-US" altLang="en-US" sz="2000" b="1">
                <a:solidFill>
                  <a:srgbClr val="FF0000"/>
                </a:solidFill>
                <a:latin typeface="Calibri" panose="020F0502020204030204" pitchFamily="34" charset="0"/>
              </a:rPr>
              <a:t>1000</a:t>
            </a:r>
            <a:br>
              <a:rPr lang="en-US" altLang="en-US" sz="2000" b="1">
                <a:solidFill>
                  <a:srgbClr val="FF0000"/>
                </a:solidFill>
                <a:latin typeface="Calibri" panose="020F0502020204030204" pitchFamily="34" charset="0"/>
              </a:rPr>
            </a:br>
            <a:endParaRPr lang="en-US" altLang="en-US" sz="2000" b="1">
              <a:solidFill>
                <a:srgbClr val="FF0000"/>
              </a:solidFill>
              <a:latin typeface="Calibri" panose="020F0502020204030204" pitchFamily="34" charset="0"/>
            </a:endParaRPr>
          </a:p>
        </p:txBody>
      </p:sp>
      <p:sp>
        <p:nvSpPr>
          <p:cNvPr id="60427" name="Line 12"/>
          <p:cNvSpPr>
            <a:spLocks noChangeShapeType="1"/>
          </p:cNvSpPr>
          <p:nvPr/>
        </p:nvSpPr>
        <p:spPr bwMode="auto">
          <a:xfrm>
            <a:off x="803275" y="2438400"/>
            <a:ext cx="7515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428" name="Line 13"/>
          <p:cNvSpPr>
            <a:spLocks noChangeShapeType="1"/>
          </p:cNvSpPr>
          <p:nvPr/>
        </p:nvSpPr>
        <p:spPr bwMode="auto">
          <a:xfrm>
            <a:off x="792163" y="4038600"/>
            <a:ext cx="7515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429" name="Line 14"/>
          <p:cNvSpPr>
            <a:spLocks noChangeShapeType="1"/>
          </p:cNvSpPr>
          <p:nvPr/>
        </p:nvSpPr>
        <p:spPr bwMode="auto">
          <a:xfrm>
            <a:off x="820738" y="3276600"/>
            <a:ext cx="75025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430" name="Line 16"/>
          <p:cNvSpPr>
            <a:spLocks noChangeShapeType="1"/>
          </p:cNvSpPr>
          <p:nvPr/>
        </p:nvSpPr>
        <p:spPr bwMode="auto">
          <a:xfrm>
            <a:off x="792163" y="2057400"/>
            <a:ext cx="75406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431" name="Line 17"/>
          <p:cNvSpPr>
            <a:spLocks noChangeShapeType="1"/>
          </p:cNvSpPr>
          <p:nvPr/>
        </p:nvSpPr>
        <p:spPr bwMode="auto">
          <a:xfrm>
            <a:off x="806450" y="4419600"/>
            <a:ext cx="75152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28650" y="76200"/>
            <a:ext cx="7886700" cy="1325563"/>
          </a:xfrm>
        </p:spPr>
        <p:txBody>
          <a:bodyPr lIns="92075" tIns="46038" rIns="92075" bIns="46038"/>
          <a:lstStyle/>
          <a:p>
            <a:pPr algn="ctr" eaLnBrk="1" hangingPunct="1"/>
            <a:r>
              <a:rPr lang="en-US" altLang="en-US" sz="4400" dirty="0" smtClean="0">
                <a:latin typeface="Calibri" panose="020F0502020204030204" pitchFamily="34" charset="0"/>
              </a:rPr>
              <a:t>Module 3 – Making Safe Entries</a:t>
            </a:r>
          </a:p>
        </p:txBody>
      </p:sp>
      <p:sp>
        <p:nvSpPr>
          <p:cNvPr id="62467" name="Rectangle 3"/>
          <p:cNvSpPr>
            <a:spLocks noGrp="1" noChangeArrowheads="1"/>
          </p:cNvSpPr>
          <p:nvPr>
            <p:ph idx="1"/>
          </p:nvPr>
        </p:nvSpPr>
        <p:spPr>
          <a:xfrm>
            <a:off x="914400" y="1447800"/>
            <a:ext cx="3657600" cy="4102100"/>
          </a:xfrm>
        </p:spPr>
        <p:txBody>
          <a:bodyPr lIns="92075" tIns="46038" rIns="92075" bIns="46038"/>
          <a:lstStyle/>
          <a:p>
            <a:pPr eaLnBrk="1" hangingPunct="1">
              <a:lnSpc>
                <a:spcPct val="70000"/>
              </a:lnSpc>
              <a:buClr>
                <a:srgbClr val="002060"/>
              </a:buClr>
            </a:pPr>
            <a:r>
              <a:rPr lang="en-US" altLang="en-US" sz="2400" dirty="0" smtClean="0">
                <a:solidFill>
                  <a:srgbClr val="002060"/>
                </a:solidFill>
              </a:rPr>
              <a:t>Monitors</a:t>
            </a:r>
          </a:p>
          <a:p>
            <a:pPr eaLnBrk="1" hangingPunct="1">
              <a:lnSpc>
                <a:spcPct val="70000"/>
              </a:lnSpc>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Ventilators and other equipment</a:t>
            </a:r>
          </a:p>
          <a:p>
            <a:pPr eaLnBrk="1" hangingPunct="1">
              <a:lnSpc>
                <a:spcPct val="70000"/>
              </a:lnSpc>
              <a:buClr>
                <a:srgbClr val="002060"/>
              </a:buClr>
            </a:pPr>
            <a:endParaRPr lang="en-US" altLang="en-US" sz="2400" dirty="0" smtClean="0">
              <a:solidFill>
                <a:srgbClr val="002060"/>
              </a:solidFill>
            </a:endParaRPr>
          </a:p>
          <a:p>
            <a:pPr eaLnBrk="1" hangingPunct="1">
              <a:lnSpc>
                <a:spcPct val="70000"/>
              </a:lnSpc>
              <a:buClr>
                <a:srgbClr val="002060"/>
              </a:buClr>
            </a:pPr>
            <a:r>
              <a:rPr lang="en-US" altLang="en-US" sz="2400" dirty="0" smtClean="0">
                <a:solidFill>
                  <a:srgbClr val="002060"/>
                </a:solidFill>
              </a:rPr>
              <a:t>Emergencies</a:t>
            </a:r>
          </a:p>
        </p:txBody>
      </p:sp>
      <p:pic>
        <p:nvPicPr>
          <p:cNvPr id="62468" name="Picture 5" descr="tripod"/>
          <p:cNvPicPr>
            <a:picLocks noChangeAspect="1" noChangeArrowheads="1"/>
          </p:cNvPicPr>
          <p:nvPr/>
        </p:nvPicPr>
        <p:blipFill>
          <a:blip r:embed="rId2">
            <a:extLst>
              <a:ext uri="{28A0092B-C50C-407E-A947-70E740481C1C}">
                <a14:useLocalDpi xmlns:a14="http://schemas.microsoft.com/office/drawing/2010/main" val="0"/>
              </a:ext>
            </a:extLst>
          </a:blip>
          <a:srcRect l="10677" r="4774" b="2327"/>
          <a:stretch>
            <a:fillRect/>
          </a:stretch>
        </p:blipFill>
        <p:spPr bwMode="auto">
          <a:xfrm>
            <a:off x="6248400" y="1524000"/>
            <a:ext cx="2093913" cy="32416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9" descr="Atmon"/>
          <p:cNvPicPr>
            <a:picLocks noChangeAspect="1" noChangeArrowheads="1"/>
          </p:cNvPicPr>
          <p:nvPr/>
        </p:nvPicPr>
        <p:blipFill>
          <a:blip r:embed="rId3">
            <a:extLst>
              <a:ext uri="{28A0092B-C50C-407E-A947-70E740481C1C}">
                <a14:useLocalDpi xmlns:a14="http://schemas.microsoft.com/office/drawing/2010/main" val="0"/>
              </a:ext>
            </a:extLst>
          </a:blip>
          <a:srcRect l="21121" t="6627" r="35345" b="4218"/>
          <a:stretch>
            <a:fillRect/>
          </a:stretch>
        </p:blipFill>
        <p:spPr bwMode="auto">
          <a:xfrm>
            <a:off x="3802062" y="2895600"/>
            <a:ext cx="1760538" cy="24304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28650" y="228600"/>
            <a:ext cx="7886700" cy="1325563"/>
          </a:xfrm>
        </p:spPr>
        <p:txBody>
          <a:bodyPr lIns="92075" tIns="46038" rIns="92075" bIns="46038"/>
          <a:lstStyle/>
          <a:p>
            <a:pPr algn="ctr" eaLnBrk="1" hangingPunct="1"/>
            <a:r>
              <a:rPr lang="en-US" altLang="en-US" sz="4400" dirty="0" smtClean="0">
                <a:latin typeface="Calibri" panose="020F0502020204030204" pitchFamily="34" charset="0"/>
              </a:rPr>
              <a:t>Atmospheric Monitors</a:t>
            </a:r>
          </a:p>
        </p:txBody>
      </p:sp>
      <p:sp>
        <p:nvSpPr>
          <p:cNvPr id="63491" name="Rectangle 5"/>
          <p:cNvSpPr>
            <a:spLocks noGrp="1" noChangeArrowheads="1"/>
          </p:cNvSpPr>
          <p:nvPr>
            <p:ph idx="1"/>
          </p:nvPr>
        </p:nvSpPr>
        <p:spPr>
          <a:xfrm>
            <a:off x="628650" y="1447800"/>
            <a:ext cx="7886700" cy="4351338"/>
          </a:xfrm>
        </p:spPr>
        <p:txBody>
          <a:bodyPr lIns="92075" tIns="46038" rIns="92075" bIns="46038"/>
          <a:lstStyle/>
          <a:p>
            <a:pPr eaLnBrk="1" hangingPunct="1">
              <a:spcBef>
                <a:spcPct val="20000"/>
              </a:spcBef>
              <a:buClr>
                <a:srgbClr val="002060"/>
              </a:buClr>
            </a:pPr>
            <a:r>
              <a:rPr lang="en-US" altLang="en-US" sz="2400" dirty="0" smtClean="0">
                <a:solidFill>
                  <a:srgbClr val="002060"/>
                </a:solidFill>
              </a:rPr>
              <a:t>Always test air before breathing it!</a:t>
            </a:r>
          </a:p>
          <a:p>
            <a:pPr eaLnBrk="1" hangingPunct="1">
              <a:spcBef>
                <a:spcPct val="20000"/>
              </a:spcBef>
              <a:buClr>
                <a:srgbClr val="002060"/>
              </a:buClr>
            </a:pPr>
            <a:r>
              <a:rPr lang="en-US" altLang="en-US" sz="2400" dirty="0" smtClean="0">
                <a:solidFill>
                  <a:srgbClr val="002060"/>
                </a:solidFill>
              </a:rPr>
              <a:t>Atmospheric Monitors (gas detectors/indicators) contain sensors that react with the contaminant.</a:t>
            </a:r>
          </a:p>
          <a:p>
            <a:pPr eaLnBrk="1" hangingPunct="1"/>
            <a:r>
              <a:rPr lang="en-US" altLang="en-US" sz="2400" dirty="0" smtClean="0">
                <a:solidFill>
                  <a:srgbClr val="002060"/>
                </a:solidFill>
                <a:cs typeface="Times New Roman" panose="02020603050405020304" pitchFamily="18" charset="0"/>
              </a:rPr>
              <a:t>You should always calibrate and zero the monitor.  You also should ensure that the alarms are working, and that you will be able to see and hear them. </a:t>
            </a:r>
          </a:p>
          <a:p>
            <a:pPr eaLnBrk="1" hangingPunct="1"/>
            <a:r>
              <a:rPr lang="en-US" altLang="en-US" sz="2400" dirty="0" smtClean="0">
                <a:solidFill>
                  <a:srgbClr val="002060"/>
                </a:solidFill>
                <a:cs typeface="Times New Roman" panose="02020603050405020304" pitchFamily="18" charset="0"/>
              </a:rPr>
              <a:t>An inaccurate monitor will not protect you.</a:t>
            </a:r>
          </a:p>
          <a:p>
            <a:pPr eaLnBrk="1" hangingPunct="1"/>
            <a:endParaRPr lang="en-US" altLang="en-US" sz="2400" dirty="0" smtClean="0">
              <a:solidFill>
                <a:srgbClr val="002060"/>
              </a:solidFill>
              <a:cs typeface="Times New Roman" panose="02020603050405020304" pitchFamily="18" charset="0"/>
            </a:endParaRPr>
          </a:p>
          <a:p>
            <a:pPr eaLnBrk="1" hangingPunct="1">
              <a:spcBef>
                <a:spcPct val="20000"/>
              </a:spcBef>
            </a:pPr>
            <a:endParaRPr lang="en-US" altLang="en-US" b="1" dirty="0" smtClean="0">
              <a:solidFill>
                <a:schemeClr val="accent2"/>
              </a:solidFill>
              <a:latin typeface="Arial" panose="020B0604020202020204" pitchFamily="34" charset="0"/>
            </a:endParaRPr>
          </a:p>
        </p:txBody>
      </p:sp>
      <p:pic>
        <p:nvPicPr>
          <p:cNvPr id="63492" name="Picture 5" descr="http://blog.confinedspace.com/wp-content/uploads/2012/02/Gas-Detector-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657600"/>
            <a:ext cx="1828800" cy="13382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28650" y="152400"/>
            <a:ext cx="7886700" cy="1325563"/>
          </a:xfrm>
        </p:spPr>
        <p:txBody>
          <a:bodyPr lIns="92075" tIns="46038" rIns="92075" bIns="46038"/>
          <a:lstStyle/>
          <a:p>
            <a:pPr algn="ctr" eaLnBrk="1" hangingPunct="1"/>
            <a:r>
              <a:rPr lang="en-US" altLang="en-US" sz="4400" dirty="0" smtClean="0">
                <a:latin typeface="Calibri" panose="020F0502020204030204" pitchFamily="34" charset="0"/>
              </a:rPr>
              <a:t>Calibration and Zeroing</a:t>
            </a:r>
          </a:p>
        </p:txBody>
      </p:sp>
      <p:sp>
        <p:nvSpPr>
          <p:cNvPr id="64515" name="Content Placeholder 1"/>
          <p:cNvSpPr>
            <a:spLocks noGrp="1"/>
          </p:cNvSpPr>
          <p:nvPr>
            <p:ph idx="1"/>
          </p:nvPr>
        </p:nvSpPr>
        <p:spPr>
          <a:xfrm>
            <a:off x="628650" y="1447800"/>
            <a:ext cx="7886700" cy="4351338"/>
          </a:xfrm>
        </p:spPr>
        <p:txBody>
          <a:bodyPr/>
          <a:lstStyle/>
          <a:p>
            <a:pPr eaLnBrk="1" hangingPunct="1">
              <a:buClr>
                <a:srgbClr val="002060"/>
              </a:buClr>
            </a:pPr>
            <a:r>
              <a:rPr lang="en-US" altLang="en-US" sz="2400" dirty="0" smtClean="0">
                <a:solidFill>
                  <a:srgbClr val="002060"/>
                </a:solidFill>
              </a:rPr>
              <a:t>Calibration means to expose the monitor to a sample gas with known concentrations.</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Zeroing the instrument means to expose the monitor to a fresh-air atmosphere, free of contaminants, during initial set-up of the instrument.</a:t>
            </a:r>
          </a:p>
        </p:txBody>
      </p:sp>
      <p:sp>
        <p:nvSpPr>
          <p:cNvPr id="64516" name="Rectangle 4"/>
          <p:cNvSpPr>
            <a:spLocks noChangeArrowheads="1"/>
          </p:cNvSpPr>
          <p:nvPr/>
        </p:nvSpPr>
        <p:spPr bwMode="auto">
          <a:xfrm>
            <a:off x="914400" y="3810000"/>
            <a:ext cx="419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b="1" dirty="0">
                <a:solidFill>
                  <a:srgbClr val="FF0000"/>
                </a:solidFill>
                <a:latin typeface="Calibri" panose="020F0502020204030204" pitchFamily="34" charset="0"/>
              </a:rPr>
              <a:t>Sensors wear out over time, and some substances reduce sensor accuracy.</a:t>
            </a:r>
          </a:p>
        </p:txBody>
      </p:sp>
      <p:pic>
        <p:nvPicPr>
          <p:cNvPr id="64517" name="Picture 4" descr="http://ts4.mm.bing.net/th?id=H.4850122779593827&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581400"/>
            <a:ext cx="1524000" cy="18208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074"/>
          <p:cNvSpPr>
            <a:spLocks noGrp="1" noChangeArrowheads="1"/>
          </p:cNvSpPr>
          <p:nvPr>
            <p:ph type="title"/>
          </p:nvPr>
        </p:nvSpPr>
        <p:spPr>
          <a:xfrm>
            <a:off x="628650" y="228600"/>
            <a:ext cx="7886700" cy="1325563"/>
          </a:xfrm>
        </p:spPr>
        <p:txBody>
          <a:bodyPr lIns="92075" tIns="46038" rIns="92075" bIns="46038"/>
          <a:lstStyle/>
          <a:p>
            <a:pPr algn="ctr" eaLnBrk="1" hangingPunct="1"/>
            <a:r>
              <a:rPr lang="en-US" altLang="en-US" sz="4400" dirty="0" smtClean="0">
                <a:latin typeface="Calibri" panose="020F0502020204030204" pitchFamily="34" charset="0"/>
              </a:rPr>
              <a:t>Assessing Air Quality</a:t>
            </a:r>
          </a:p>
        </p:txBody>
      </p:sp>
      <p:sp>
        <p:nvSpPr>
          <p:cNvPr id="65539" name="Rectangle 3075"/>
          <p:cNvSpPr>
            <a:spLocks noGrp="1" noChangeArrowheads="1"/>
          </p:cNvSpPr>
          <p:nvPr>
            <p:ph idx="1"/>
          </p:nvPr>
        </p:nvSpPr>
        <p:spPr>
          <a:xfrm>
            <a:off x="1046163" y="1905000"/>
            <a:ext cx="5330825" cy="2578100"/>
          </a:xfrm>
        </p:spPr>
        <p:txBody>
          <a:bodyPr lIns="92075" tIns="46038" rIns="92075" bIns="46038"/>
          <a:lstStyle/>
          <a:p>
            <a:pPr eaLnBrk="1" hangingPunct="1">
              <a:lnSpc>
                <a:spcPct val="60000"/>
              </a:lnSpc>
              <a:buClr>
                <a:srgbClr val="002060"/>
              </a:buClr>
            </a:pPr>
            <a:r>
              <a:rPr lang="en-US" altLang="en-US" sz="2400" dirty="0" smtClean="0">
                <a:solidFill>
                  <a:srgbClr val="002060"/>
                </a:solidFill>
              </a:rPr>
              <a:t>If not using a multi-gas monitor:</a:t>
            </a:r>
          </a:p>
          <a:p>
            <a:pPr eaLnBrk="1" hangingPunct="1">
              <a:lnSpc>
                <a:spcPct val="60000"/>
              </a:lnSpc>
              <a:buClr>
                <a:srgbClr val="002060"/>
              </a:buClr>
            </a:pPr>
            <a:endParaRPr lang="en-US" altLang="en-US" sz="2400" dirty="0" smtClean="0">
              <a:solidFill>
                <a:srgbClr val="002060"/>
              </a:solidFill>
            </a:endParaRPr>
          </a:p>
          <a:p>
            <a:pPr eaLnBrk="1" hangingPunct="1">
              <a:lnSpc>
                <a:spcPct val="60000"/>
              </a:lnSpc>
              <a:buClr>
                <a:srgbClr val="002060"/>
              </a:buClr>
            </a:pPr>
            <a:r>
              <a:rPr lang="en-US" altLang="en-US" sz="2400" dirty="0" smtClean="0">
                <a:solidFill>
                  <a:srgbClr val="002060"/>
                </a:solidFill>
              </a:rPr>
              <a:t>TEST FOR O</a:t>
            </a:r>
            <a:r>
              <a:rPr lang="en-US" altLang="en-US" sz="2400" baseline="-25000" dirty="0" smtClean="0">
                <a:solidFill>
                  <a:srgbClr val="002060"/>
                </a:solidFill>
              </a:rPr>
              <a:t>2</a:t>
            </a:r>
            <a:r>
              <a:rPr lang="en-US" altLang="en-US" sz="2400" dirty="0" smtClean="0">
                <a:solidFill>
                  <a:srgbClr val="002060"/>
                </a:solidFill>
              </a:rPr>
              <a:t> FIRST</a:t>
            </a:r>
          </a:p>
          <a:p>
            <a:pPr eaLnBrk="1" hangingPunct="1">
              <a:lnSpc>
                <a:spcPct val="60000"/>
              </a:lnSpc>
              <a:buClr>
                <a:srgbClr val="002060"/>
              </a:buClr>
            </a:pPr>
            <a:endParaRPr lang="en-US" altLang="en-US" sz="2400" dirty="0" smtClean="0">
              <a:solidFill>
                <a:srgbClr val="002060"/>
              </a:solidFill>
            </a:endParaRPr>
          </a:p>
          <a:p>
            <a:pPr eaLnBrk="1" hangingPunct="1">
              <a:lnSpc>
                <a:spcPct val="60000"/>
              </a:lnSpc>
              <a:buClr>
                <a:srgbClr val="002060"/>
              </a:buClr>
            </a:pPr>
            <a:r>
              <a:rPr lang="en-US" altLang="en-US" sz="2400" dirty="0" smtClean="0">
                <a:solidFill>
                  <a:srgbClr val="002060"/>
                </a:solidFill>
              </a:rPr>
              <a:t>Test for combustibles</a:t>
            </a:r>
          </a:p>
          <a:p>
            <a:pPr eaLnBrk="1" hangingPunct="1">
              <a:lnSpc>
                <a:spcPct val="60000"/>
              </a:lnSpc>
              <a:buClr>
                <a:srgbClr val="002060"/>
              </a:buClr>
            </a:pPr>
            <a:endParaRPr lang="en-US" altLang="en-US" sz="2400" dirty="0" smtClean="0">
              <a:solidFill>
                <a:srgbClr val="002060"/>
              </a:solidFill>
            </a:endParaRPr>
          </a:p>
          <a:p>
            <a:pPr eaLnBrk="1" hangingPunct="1">
              <a:lnSpc>
                <a:spcPct val="60000"/>
              </a:lnSpc>
              <a:buClr>
                <a:srgbClr val="002060"/>
              </a:buClr>
            </a:pPr>
            <a:r>
              <a:rPr lang="en-US" altLang="en-US" sz="2400" dirty="0" smtClean="0">
                <a:solidFill>
                  <a:srgbClr val="002060"/>
                </a:solidFill>
              </a:rPr>
              <a:t>Test for toxins</a:t>
            </a:r>
          </a:p>
        </p:txBody>
      </p:sp>
      <p:grpSp>
        <p:nvGrpSpPr>
          <p:cNvPr id="65540" name="Group 3093"/>
          <p:cNvGrpSpPr>
            <a:grpSpLocks/>
          </p:cNvGrpSpPr>
          <p:nvPr/>
        </p:nvGrpSpPr>
        <p:grpSpPr bwMode="auto">
          <a:xfrm>
            <a:off x="5518150" y="1600200"/>
            <a:ext cx="2774950" cy="2592388"/>
            <a:chOff x="4004" y="1290"/>
            <a:chExt cx="1966" cy="1633"/>
          </a:xfrm>
        </p:grpSpPr>
        <p:sp>
          <p:nvSpPr>
            <p:cNvPr id="65542" name="AutoShape 3078"/>
            <p:cNvSpPr>
              <a:spLocks noChangeArrowheads="1"/>
            </p:cNvSpPr>
            <p:nvPr/>
          </p:nvSpPr>
          <p:spPr bwMode="auto">
            <a:xfrm>
              <a:off x="4069" y="1950"/>
              <a:ext cx="1773" cy="646"/>
            </a:xfrm>
            <a:prstGeom prst="roundRect">
              <a:avLst>
                <a:gd name="adj" fmla="val 27306"/>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65543" name="AutoShape 3079"/>
            <p:cNvSpPr>
              <a:spLocks noChangeArrowheads="1"/>
            </p:cNvSpPr>
            <p:nvPr/>
          </p:nvSpPr>
          <p:spPr bwMode="auto">
            <a:xfrm>
              <a:off x="5061" y="1697"/>
              <a:ext cx="429" cy="397"/>
            </a:xfrm>
            <a:prstGeom prst="roundRect">
              <a:avLst>
                <a:gd name="adj" fmla="val 0"/>
              </a:avLst>
            </a:prstGeom>
            <a:solidFill>
              <a:schemeClr val="bg1"/>
            </a:solidFill>
            <a:ln w="28575">
              <a:solidFill>
                <a:schemeClr val="tx1"/>
              </a:solidFill>
              <a:round/>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65544" name="AutoShape 3080"/>
            <p:cNvSpPr>
              <a:spLocks noChangeArrowheads="1"/>
            </p:cNvSpPr>
            <p:nvPr/>
          </p:nvSpPr>
          <p:spPr bwMode="auto">
            <a:xfrm>
              <a:off x="4818" y="2538"/>
              <a:ext cx="430" cy="385"/>
            </a:xfrm>
            <a:prstGeom prst="roundRect">
              <a:avLst>
                <a:gd name="adj" fmla="val 0"/>
              </a:avLst>
            </a:prstGeom>
            <a:solidFill>
              <a:schemeClr val="bg1"/>
            </a:solidFill>
            <a:ln w="28575">
              <a:solidFill>
                <a:schemeClr val="tx1"/>
              </a:solidFill>
              <a:round/>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65545" name="Rectangle 3081"/>
            <p:cNvSpPr>
              <a:spLocks noChangeArrowheads="1"/>
            </p:cNvSpPr>
            <p:nvPr/>
          </p:nvSpPr>
          <p:spPr bwMode="auto">
            <a:xfrm>
              <a:off x="4026" y="2109"/>
              <a:ext cx="43" cy="309"/>
            </a:xfrm>
            <a:prstGeom prst="rect">
              <a:avLst/>
            </a:prstGeom>
            <a:solidFill>
              <a:schemeClr val="bg1"/>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65546" name="Rectangle 3082"/>
            <p:cNvSpPr>
              <a:spLocks noChangeArrowheads="1"/>
            </p:cNvSpPr>
            <p:nvPr/>
          </p:nvSpPr>
          <p:spPr bwMode="auto">
            <a:xfrm>
              <a:off x="4828" y="2663"/>
              <a:ext cx="412" cy="253"/>
            </a:xfrm>
            <a:prstGeom prst="rect">
              <a:avLst/>
            </a:prstGeom>
            <a:gradFill rotWithShape="0">
              <a:gsLst>
                <a:gs pos="0">
                  <a:schemeClr val="bg1"/>
                </a:gs>
                <a:gs pos="100000">
                  <a:srgbClr val="FF3300"/>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65547" name="Rectangle 3083"/>
            <p:cNvSpPr>
              <a:spLocks noChangeArrowheads="1"/>
            </p:cNvSpPr>
            <p:nvPr/>
          </p:nvSpPr>
          <p:spPr bwMode="auto">
            <a:xfrm>
              <a:off x="4756" y="2425"/>
              <a:ext cx="548" cy="16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65548" name="Rectangle 3084"/>
            <p:cNvSpPr>
              <a:spLocks noChangeArrowheads="1"/>
            </p:cNvSpPr>
            <p:nvPr/>
          </p:nvSpPr>
          <p:spPr bwMode="auto">
            <a:xfrm>
              <a:off x="5064" y="1701"/>
              <a:ext cx="418" cy="381"/>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65549" name="Rectangle 3085"/>
            <p:cNvSpPr>
              <a:spLocks noChangeArrowheads="1"/>
            </p:cNvSpPr>
            <p:nvPr/>
          </p:nvSpPr>
          <p:spPr bwMode="auto">
            <a:xfrm>
              <a:off x="5061" y="2076"/>
              <a:ext cx="421" cy="16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65550" name="Rectangle 3086"/>
            <p:cNvSpPr>
              <a:spLocks noChangeArrowheads="1"/>
            </p:cNvSpPr>
            <p:nvPr/>
          </p:nvSpPr>
          <p:spPr bwMode="auto">
            <a:xfrm>
              <a:off x="4004" y="2085"/>
              <a:ext cx="21" cy="351"/>
            </a:xfrm>
            <a:prstGeom prst="rect">
              <a:avLst/>
            </a:prstGeom>
            <a:solidFill>
              <a:schemeClr val="bg1"/>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65551" name="Line 3087"/>
            <p:cNvSpPr>
              <a:spLocks noChangeShapeType="1"/>
            </p:cNvSpPr>
            <p:nvPr/>
          </p:nvSpPr>
          <p:spPr bwMode="auto">
            <a:xfrm>
              <a:off x="5058" y="1945"/>
              <a:ext cx="0" cy="21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5552" name="Line 3088"/>
            <p:cNvSpPr>
              <a:spLocks noChangeShapeType="1"/>
            </p:cNvSpPr>
            <p:nvPr/>
          </p:nvSpPr>
          <p:spPr bwMode="auto">
            <a:xfrm>
              <a:off x="5489" y="1942"/>
              <a:ext cx="0" cy="21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5553" name="AutoShape 3089"/>
            <p:cNvSpPr>
              <a:spLocks noChangeArrowheads="1"/>
            </p:cNvSpPr>
            <p:nvPr/>
          </p:nvSpPr>
          <p:spPr bwMode="auto">
            <a:xfrm>
              <a:off x="4197" y="2657"/>
              <a:ext cx="536" cy="265"/>
            </a:xfrm>
            <a:prstGeom prst="wedgeRectCallout">
              <a:avLst>
                <a:gd name="adj1" fmla="val 96644"/>
                <a:gd name="adj2" fmla="val 11509"/>
              </a:avLst>
            </a:prstGeom>
            <a:solidFill>
              <a:schemeClr val="bg1"/>
            </a:solidFill>
            <a:ln w="12700">
              <a:solidFill>
                <a:schemeClr val="tx1"/>
              </a:solidFill>
              <a:miter lim="800000"/>
              <a:headEnd type="none" w="sm" len="sm"/>
              <a:tailEnd type="none" w="sm" len="sm"/>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Arial Narrow" panose="020B0606020202030204" pitchFamily="34" charset="0"/>
                </a:rPr>
                <a:t>Sink</a:t>
              </a:r>
            </a:p>
          </p:txBody>
        </p:sp>
        <p:sp>
          <p:nvSpPr>
            <p:cNvPr id="65554" name="AutoShape 3091"/>
            <p:cNvSpPr>
              <a:spLocks noChangeArrowheads="1"/>
            </p:cNvSpPr>
            <p:nvPr/>
          </p:nvSpPr>
          <p:spPr bwMode="auto">
            <a:xfrm>
              <a:off x="5099" y="1290"/>
              <a:ext cx="871" cy="265"/>
            </a:xfrm>
            <a:prstGeom prst="wedgeRectCallout">
              <a:avLst>
                <a:gd name="adj1" fmla="val -32204"/>
                <a:gd name="adj2" fmla="val 148866"/>
              </a:avLst>
            </a:prstGeom>
            <a:solidFill>
              <a:schemeClr val="bg1"/>
            </a:solidFill>
            <a:ln w="12700">
              <a:solidFill>
                <a:schemeClr val="tx1"/>
              </a:solidFill>
              <a:miter lim="800000"/>
              <a:headEnd type="none" w="sm" len="sm"/>
              <a:tailEnd type="none" w="sm" len="sm"/>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Arial Narrow" panose="020B0606020202030204" pitchFamily="34" charset="0"/>
                </a:rPr>
                <a:t>Rise</a:t>
              </a:r>
            </a:p>
          </p:txBody>
        </p:sp>
        <p:sp>
          <p:nvSpPr>
            <p:cNvPr id="65555" name="Text Box 3092"/>
            <p:cNvSpPr txBox="1">
              <a:spLocks noChangeArrowheads="1"/>
            </p:cNvSpPr>
            <p:nvPr/>
          </p:nvSpPr>
          <p:spPr bwMode="auto">
            <a:xfrm>
              <a:off x="4346" y="2140"/>
              <a:ext cx="4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latin typeface="Arial Narrow" panose="020B0606020202030204" pitchFamily="34" charset="0"/>
                </a:rPr>
                <a:t>Float</a:t>
              </a:r>
              <a:endParaRPr lang="en-US" altLang="en-US">
                <a:latin typeface="Lucida Sans Unicode" panose="020B0602030504020204" pitchFamily="34" charset="0"/>
              </a:endParaRPr>
            </a:p>
          </p:txBody>
        </p:sp>
      </p:grpSp>
      <p:sp>
        <p:nvSpPr>
          <p:cNvPr id="65541" name="Text Box 3076"/>
          <p:cNvSpPr txBox="1">
            <a:spLocks noChangeArrowheads="1"/>
          </p:cNvSpPr>
          <p:nvPr/>
        </p:nvSpPr>
        <p:spPr bwMode="auto">
          <a:xfrm>
            <a:off x="5351463" y="4572000"/>
            <a:ext cx="3335337" cy="46196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2060"/>
                </a:solidFill>
                <a:latin typeface="Calibri" panose="020F0502020204030204" pitchFamily="34" charset="0"/>
              </a:rPr>
              <a:t>Be sure to test ALL levels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511550" y="539750"/>
            <a:ext cx="4843463" cy="1898650"/>
          </a:xfrm>
        </p:spPr>
        <p:txBody>
          <a:bodyPr/>
          <a:lstStyle/>
          <a:p>
            <a:pPr eaLnBrk="1" hangingPunct="1"/>
            <a:r>
              <a:rPr lang="en-US" altLang="en-US" sz="2800" dirty="0" smtClean="0">
                <a:solidFill>
                  <a:srgbClr val="002060"/>
                </a:solidFill>
                <a:latin typeface="Calibri" panose="020F0502020204030204" pitchFamily="34" charset="0"/>
                <a:cs typeface="Times New Roman" panose="02020603050405020304" pitchFamily="18" charset="0"/>
              </a:rPr>
              <a:t>Most explosions and fires occur at the point of entry.</a:t>
            </a:r>
          </a:p>
        </p:txBody>
      </p:sp>
      <p:sp>
        <p:nvSpPr>
          <p:cNvPr id="6" name="AutoShape 4"/>
          <p:cNvSpPr>
            <a:spLocks noChangeArrowheads="1"/>
          </p:cNvSpPr>
          <p:nvPr/>
        </p:nvSpPr>
        <p:spPr bwMode="auto">
          <a:xfrm>
            <a:off x="777875" y="609600"/>
            <a:ext cx="2576513" cy="1631950"/>
          </a:xfrm>
          <a:prstGeom prst="bevel">
            <a:avLst>
              <a:gd name="adj" fmla="val 12500"/>
            </a:avLst>
          </a:prstGeom>
          <a:solidFill>
            <a:srgbClr val="FF0000"/>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eaLnBrk="1" fontAlgn="auto" hangingPunct="1">
              <a:spcBef>
                <a:spcPts val="0"/>
              </a:spcBef>
              <a:spcAft>
                <a:spcPts val="0"/>
              </a:spcAft>
              <a:defRPr/>
            </a:pPr>
            <a:endParaRPr lang="en-US">
              <a:latin typeface="+mn-lt"/>
              <a:cs typeface="+mn-cs"/>
            </a:endParaRPr>
          </a:p>
        </p:txBody>
      </p:sp>
      <p:pic>
        <p:nvPicPr>
          <p:cNvPr id="66564" name="Picture 5" descr="key3"/>
          <p:cNvPicPr>
            <a:picLocks noChangeAspect="1" noChangeArrowheads="1"/>
          </p:cNvPicPr>
          <p:nvPr/>
        </p:nvPicPr>
        <p:blipFill>
          <a:blip r:embed="rId2">
            <a:extLst>
              <a:ext uri="{28A0092B-C50C-407E-A947-70E740481C1C}">
                <a14:useLocalDpi xmlns:a14="http://schemas.microsoft.com/office/drawing/2010/main" val="0"/>
              </a:ext>
            </a:extLst>
          </a:blip>
          <a:srcRect b="2563"/>
          <a:stretch>
            <a:fillRect/>
          </a:stretch>
        </p:blipFill>
        <p:spPr bwMode="auto">
          <a:xfrm>
            <a:off x="1028700" y="927100"/>
            <a:ext cx="20431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5" name="Group 35"/>
          <p:cNvGrpSpPr>
            <a:grpSpLocks/>
          </p:cNvGrpSpPr>
          <p:nvPr/>
        </p:nvGrpSpPr>
        <p:grpSpPr bwMode="auto">
          <a:xfrm>
            <a:off x="4006850" y="2133600"/>
            <a:ext cx="2357438" cy="2544763"/>
            <a:chOff x="2592" y="1896"/>
            <a:chExt cx="1936" cy="1758"/>
          </a:xfrm>
        </p:grpSpPr>
        <p:sp>
          <p:nvSpPr>
            <p:cNvPr id="66570" name="AutoShape 6"/>
            <p:cNvSpPr>
              <a:spLocks noChangeArrowheads="1"/>
            </p:cNvSpPr>
            <p:nvPr/>
          </p:nvSpPr>
          <p:spPr bwMode="auto">
            <a:xfrm rot="1058219">
              <a:off x="2592" y="1896"/>
              <a:ext cx="1936" cy="1758"/>
            </a:xfrm>
            <a:prstGeom prst="irregularSeal2">
              <a:avLst/>
            </a:prstGeom>
            <a:gradFill rotWithShape="0">
              <a:gsLst>
                <a:gs pos="0">
                  <a:srgbClr val="FF0000"/>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66571" name="AutoShape 7"/>
            <p:cNvSpPr>
              <a:spLocks noChangeArrowheads="1"/>
            </p:cNvSpPr>
            <p:nvPr/>
          </p:nvSpPr>
          <p:spPr bwMode="auto">
            <a:xfrm rot="-1597614">
              <a:off x="2834" y="1939"/>
              <a:ext cx="1413" cy="1585"/>
            </a:xfrm>
            <a:prstGeom prst="irregularSeal2">
              <a:avLst/>
            </a:prstGeom>
            <a:gradFill rotWithShape="0">
              <a:gsLst>
                <a:gs pos="0">
                  <a:srgbClr val="FF9933"/>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66572" name="AutoShape 8"/>
            <p:cNvSpPr>
              <a:spLocks noChangeArrowheads="1"/>
            </p:cNvSpPr>
            <p:nvPr/>
          </p:nvSpPr>
          <p:spPr bwMode="auto">
            <a:xfrm rot="-7719822">
              <a:off x="3116" y="2309"/>
              <a:ext cx="796" cy="898"/>
            </a:xfrm>
            <a:prstGeom prst="irregularSeal2">
              <a:avLst/>
            </a:prstGeom>
            <a:gradFill rotWithShape="0">
              <a:gsLst>
                <a:gs pos="0">
                  <a:srgbClr val="FF0000"/>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grpSp>
      <p:grpSp>
        <p:nvGrpSpPr>
          <p:cNvPr id="66566" name="Group 42"/>
          <p:cNvGrpSpPr>
            <a:grpSpLocks/>
          </p:cNvGrpSpPr>
          <p:nvPr/>
        </p:nvGrpSpPr>
        <p:grpSpPr bwMode="auto">
          <a:xfrm>
            <a:off x="2895600" y="4102100"/>
            <a:ext cx="3149600" cy="546100"/>
            <a:chOff x="330" y="2389"/>
            <a:chExt cx="2232" cy="344"/>
          </a:xfrm>
        </p:grpSpPr>
        <p:sp>
          <p:nvSpPr>
            <p:cNvPr id="66567" name="AutoShape 38"/>
            <p:cNvSpPr>
              <a:spLocks noChangeArrowheads="1"/>
            </p:cNvSpPr>
            <p:nvPr/>
          </p:nvSpPr>
          <p:spPr bwMode="auto">
            <a:xfrm>
              <a:off x="1356" y="2423"/>
              <a:ext cx="1206" cy="310"/>
            </a:xfrm>
            <a:prstGeom prst="can">
              <a:avLst>
                <a:gd name="adj" fmla="val 50000"/>
              </a:avLst>
            </a:prstGeom>
            <a:gradFill rotWithShape="0">
              <a:gsLst>
                <a:gs pos="0">
                  <a:srgbClr val="FFFFCC"/>
                </a:gs>
                <a:gs pos="100000">
                  <a:srgbClr val="76765E"/>
                </a:gs>
              </a:gsLst>
              <a:lin ang="0" scaled="1"/>
            </a:gradFill>
            <a:ln w="12700">
              <a:solidFill>
                <a:schemeClr val="tx1"/>
              </a:solidFill>
              <a:round/>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14" name="Oval 39"/>
            <p:cNvSpPr>
              <a:spLocks noChangeArrowheads="1"/>
            </p:cNvSpPr>
            <p:nvPr/>
          </p:nvSpPr>
          <p:spPr bwMode="auto">
            <a:xfrm>
              <a:off x="1433" y="2389"/>
              <a:ext cx="1089" cy="155"/>
            </a:xfrm>
            <a:prstGeom prst="ellipse">
              <a:avLst/>
            </a:prstGeom>
            <a:gradFill rotWithShape="0">
              <a:gsLst>
                <a:gs pos="0">
                  <a:schemeClr val="folHlink"/>
                </a:gs>
                <a:gs pos="100000">
                  <a:schemeClr val="folHlink">
                    <a:gamma/>
                    <a:shade val="37255"/>
                    <a:invGamma/>
                  </a:schemeClr>
                </a:gs>
              </a:gsLst>
              <a:lin ang="5400000" scaled="1"/>
            </a:gradFill>
            <a:ln w="38100">
              <a:solidFill>
                <a:schemeClr val="tx1"/>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5" name="Oval 40"/>
            <p:cNvSpPr>
              <a:spLocks noChangeArrowheads="1"/>
            </p:cNvSpPr>
            <p:nvPr/>
          </p:nvSpPr>
          <p:spPr bwMode="auto">
            <a:xfrm rot="21117576">
              <a:off x="330" y="2402"/>
              <a:ext cx="1088" cy="255"/>
            </a:xfrm>
            <a:prstGeom prst="ellipse">
              <a:avLst/>
            </a:prstGeom>
            <a:gradFill rotWithShape="0">
              <a:gsLst>
                <a:gs pos="0">
                  <a:schemeClr val="folHlink"/>
                </a:gs>
                <a:gs pos="100000">
                  <a:schemeClr val="folHlink">
                    <a:gamma/>
                    <a:shade val="37255"/>
                    <a:invGamma/>
                  </a:schemeClr>
                </a:gs>
              </a:gsLst>
              <a:lin ang="5400000" scaled="1"/>
            </a:gradFill>
            <a:ln w="38100">
              <a:solidFill>
                <a:schemeClr val="tx1"/>
              </a:solidFill>
              <a:round/>
              <a:headEnd type="none" w="sm" len="sm"/>
              <a:tailEnd type="none" w="sm" len="sm"/>
            </a:ln>
            <a:effectLst/>
          </p:spPr>
          <p:txBody>
            <a:bodyPr wrap="none" anchor="ctr"/>
            <a:lstStyle/>
            <a:p>
              <a:pPr eaLnBrk="1" fontAlgn="auto" hangingPunct="1">
                <a:spcBef>
                  <a:spcPts val="0"/>
                </a:spcBef>
                <a:spcAft>
                  <a:spcPts val="0"/>
                </a:spcAft>
                <a:defRPr/>
              </a:pPr>
              <a:endParaRPr lang="en-US">
                <a:latin typeface="+mn-lt"/>
                <a:cs typeface="+mn-cs"/>
              </a:endParaRP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304800"/>
            <a:ext cx="7772400" cy="1143000"/>
          </a:xfrm>
        </p:spPr>
        <p:txBody>
          <a:bodyPr/>
          <a:lstStyle/>
          <a:p>
            <a:pPr algn="ctr" eaLnBrk="1" hangingPunct="1"/>
            <a:r>
              <a:rPr lang="en-US" altLang="en-US" sz="4400" dirty="0" smtClean="0">
                <a:latin typeface="Calibri" panose="020F0502020204030204" pitchFamily="34" charset="0"/>
              </a:rPr>
              <a:t>Atmospheric Monitors: Summary</a:t>
            </a:r>
          </a:p>
        </p:txBody>
      </p:sp>
      <p:sp>
        <p:nvSpPr>
          <p:cNvPr id="67587" name="Rectangle 3"/>
          <p:cNvSpPr>
            <a:spLocks noGrp="1" noChangeArrowheads="1"/>
          </p:cNvSpPr>
          <p:nvPr>
            <p:ph idx="1"/>
          </p:nvPr>
        </p:nvSpPr>
        <p:spPr>
          <a:xfrm>
            <a:off x="914400" y="1447800"/>
            <a:ext cx="4846638" cy="4889500"/>
          </a:xfrm>
        </p:spPr>
        <p:txBody>
          <a:bodyPr/>
          <a:lstStyle/>
          <a:p>
            <a:pPr eaLnBrk="1" hangingPunct="1">
              <a:lnSpc>
                <a:spcPct val="120000"/>
              </a:lnSpc>
              <a:buClr>
                <a:srgbClr val="002060"/>
              </a:buClr>
            </a:pPr>
            <a:r>
              <a:rPr lang="en-US" altLang="en-US" sz="2800" dirty="0" smtClean="0">
                <a:solidFill>
                  <a:srgbClr val="002060"/>
                </a:solidFill>
              </a:rPr>
              <a:t>Essential for entering most permit spaces</a:t>
            </a:r>
          </a:p>
          <a:p>
            <a:pPr eaLnBrk="1" hangingPunct="1">
              <a:lnSpc>
                <a:spcPct val="120000"/>
              </a:lnSpc>
              <a:buClr>
                <a:srgbClr val="002060"/>
              </a:buClr>
            </a:pPr>
            <a:r>
              <a:rPr lang="en-US" altLang="en-US" sz="2800" dirty="0" smtClean="0">
                <a:solidFill>
                  <a:srgbClr val="002060"/>
                </a:solidFill>
              </a:rPr>
              <a:t>Calibrate and zero</a:t>
            </a:r>
          </a:p>
          <a:p>
            <a:pPr eaLnBrk="1" hangingPunct="1">
              <a:lnSpc>
                <a:spcPct val="120000"/>
              </a:lnSpc>
              <a:buClr>
                <a:srgbClr val="002060"/>
              </a:buClr>
            </a:pPr>
            <a:r>
              <a:rPr lang="en-US" altLang="en-US" sz="2800" dirty="0" smtClean="0">
                <a:solidFill>
                  <a:srgbClr val="002060"/>
                </a:solidFill>
              </a:rPr>
              <a:t>Make sure alarms work and can be heard in the space</a:t>
            </a:r>
          </a:p>
          <a:p>
            <a:pPr eaLnBrk="1" hangingPunct="1">
              <a:lnSpc>
                <a:spcPct val="120000"/>
              </a:lnSpc>
              <a:buClr>
                <a:srgbClr val="002060"/>
              </a:buClr>
            </a:pPr>
            <a:r>
              <a:rPr lang="en-US" altLang="en-US" sz="2800" dirty="0" smtClean="0">
                <a:solidFill>
                  <a:srgbClr val="002060"/>
                </a:solidFill>
              </a:rPr>
              <a:t>Test ALL levels</a:t>
            </a:r>
          </a:p>
        </p:txBody>
      </p:sp>
      <p:pic>
        <p:nvPicPr>
          <p:cNvPr id="67588" name="Picture 7" descr="http://www.ishn.com/ISHN/Home/Images/ishn0507_F10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2395538" cy="3352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28650" y="76200"/>
            <a:ext cx="7886700" cy="1325563"/>
          </a:xfrm>
        </p:spPr>
        <p:txBody>
          <a:bodyPr/>
          <a:lstStyle/>
          <a:p>
            <a:pPr algn="ctr" eaLnBrk="1" hangingPunct="1"/>
            <a:r>
              <a:rPr lang="en-US" altLang="en-US" sz="4400" dirty="0" smtClean="0">
                <a:latin typeface="Calibri" panose="020F0502020204030204" pitchFamily="34" charset="0"/>
              </a:rPr>
              <a:t>Communications</a:t>
            </a:r>
          </a:p>
        </p:txBody>
      </p:sp>
      <p:sp>
        <p:nvSpPr>
          <p:cNvPr id="68611" name="Rectangle 3"/>
          <p:cNvSpPr>
            <a:spLocks noGrp="1" noChangeArrowheads="1"/>
          </p:cNvSpPr>
          <p:nvPr>
            <p:ph idx="1"/>
          </p:nvPr>
        </p:nvSpPr>
        <p:spPr>
          <a:xfrm>
            <a:off x="903288" y="1295400"/>
            <a:ext cx="4656137" cy="4225925"/>
          </a:xfrm>
        </p:spPr>
        <p:txBody>
          <a:bodyPr/>
          <a:lstStyle/>
          <a:p>
            <a:pPr eaLnBrk="1" hangingPunct="1">
              <a:buClr>
                <a:srgbClr val="002060"/>
              </a:buClr>
            </a:pPr>
            <a:r>
              <a:rPr lang="en-US" altLang="en-US" sz="2400" dirty="0" smtClean="0">
                <a:solidFill>
                  <a:srgbClr val="002060"/>
                </a:solidFill>
              </a:rPr>
              <a:t>Attendant and entrant must remain in constant communication.</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Attendant must be able to summon rescue team.</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Can use hand or rope signals, radios, hard-wired systems.  </a:t>
            </a:r>
          </a:p>
        </p:txBody>
      </p:sp>
      <p:pic>
        <p:nvPicPr>
          <p:cNvPr id="68612" name="Picture 2" descr="http://download.101com.com/wa-mcv/ohs/images/November6/o116ConSp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371600"/>
            <a:ext cx="2657475" cy="3657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a:spLocks noGrp="1" noChangeArrowheads="1"/>
          </p:cNvSpPr>
          <p:nvPr>
            <p:ph idx="1"/>
          </p:nvPr>
        </p:nvSpPr>
        <p:spPr>
          <a:xfrm>
            <a:off x="457200" y="304800"/>
            <a:ext cx="8229600" cy="701675"/>
          </a:xfrm>
        </p:spPr>
        <p:txBody>
          <a:bodyPr>
            <a:spAutoFit/>
          </a:bodyPr>
          <a:lstStyle/>
          <a:p>
            <a:pPr algn="ctr" eaLnBrk="1" hangingPunct="1">
              <a:buFont typeface="Wingdings 3" panose="05040102010807070707" pitchFamily="18" charset="2"/>
              <a:buNone/>
            </a:pPr>
            <a:r>
              <a:rPr lang="en-US" altLang="en-US" sz="4400" dirty="0" smtClean="0"/>
              <a:t>Accidents Within Confined Spaces</a:t>
            </a:r>
          </a:p>
        </p:txBody>
      </p:sp>
      <p:sp>
        <p:nvSpPr>
          <p:cNvPr id="11267" name="Text Box 5"/>
          <p:cNvSpPr txBox="1">
            <a:spLocks noChangeArrowheads="1"/>
          </p:cNvSpPr>
          <p:nvPr/>
        </p:nvSpPr>
        <p:spPr bwMode="auto">
          <a:xfrm>
            <a:off x="685800" y="2590800"/>
            <a:ext cx="2589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a:solidFill>
                  <a:srgbClr val="FF0000"/>
                </a:solidFill>
                <a:latin typeface="Calibri" panose="020F0502020204030204" pitchFamily="34" charset="0"/>
              </a:rPr>
              <a:t>92 Fatalities </a:t>
            </a:r>
          </a:p>
          <a:p>
            <a:pPr algn="ctr" eaLnBrk="1" hangingPunct="1"/>
            <a:r>
              <a:rPr lang="en-US" altLang="en-US" sz="3600" b="1" dirty="0">
                <a:solidFill>
                  <a:srgbClr val="FF0000"/>
                </a:solidFill>
                <a:latin typeface="Calibri" panose="020F0502020204030204" pitchFamily="34" charset="0"/>
              </a:rPr>
              <a:t>per </a:t>
            </a:r>
            <a:r>
              <a:rPr lang="en-US" altLang="en-US" sz="3600" b="1" dirty="0" smtClean="0">
                <a:solidFill>
                  <a:srgbClr val="FF0000"/>
                </a:solidFill>
                <a:latin typeface="Calibri" panose="020F0502020204030204" pitchFamily="34" charset="0"/>
              </a:rPr>
              <a:t>Year</a:t>
            </a:r>
            <a:endParaRPr lang="en-US" altLang="en-US" sz="3600" b="1" dirty="0">
              <a:solidFill>
                <a:srgbClr val="FF0000"/>
              </a:solidFill>
              <a:latin typeface="Calibri" panose="020F0502020204030204" pitchFamily="34" charset="0"/>
            </a:endParaRPr>
          </a:p>
        </p:txBody>
      </p:sp>
      <p:pic>
        <p:nvPicPr>
          <p:cNvPr id="11268"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066800"/>
            <a:ext cx="4724400" cy="4343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457200"/>
            <a:ext cx="5334000" cy="914400"/>
          </a:xfrm>
        </p:spPr>
        <p:txBody>
          <a:bodyPr lIns="92075" tIns="46038" rIns="92075" bIns="46038"/>
          <a:lstStyle/>
          <a:p>
            <a:pPr algn="ctr" eaLnBrk="1" hangingPunct="1"/>
            <a:r>
              <a:rPr lang="en-US" altLang="en-US" sz="4400" dirty="0" smtClean="0">
                <a:latin typeface="Calibri" panose="020F0502020204030204" pitchFamily="34" charset="0"/>
              </a:rPr>
              <a:t>Harnesses &amp; Tripods</a:t>
            </a:r>
          </a:p>
        </p:txBody>
      </p:sp>
      <p:sp>
        <p:nvSpPr>
          <p:cNvPr id="69635" name="Rectangle 3"/>
          <p:cNvSpPr>
            <a:spLocks noGrp="1" noChangeArrowheads="1"/>
          </p:cNvSpPr>
          <p:nvPr>
            <p:ph idx="1"/>
          </p:nvPr>
        </p:nvSpPr>
        <p:spPr>
          <a:xfrm>
            <a:off x="914400" y="1752600"/>
            <a:ext cx="4375150" cy="3865563"/>
          </a:xfrm>
        </p:spPr>
        <p:txBody>
          <a:bodyPr lIns="92075" tIns="46038" rIns="92075" bIns="46038"/>
          <a:lstStyle/>
          <a:p>
            <a:pPr eaLnBrk="1" hangingPunct="1">
              <a:lnSpc>
                <a:spcPct val="110000"/>
              </a:lnSpc>
              <a:buClr>
                <a:srgbClr val="002060"/>
              </a:buClr>
            </a:pPr>
            <a:r>
              <a:rPr lang="en-US" altLang="en-US" sz="2400" dirty="0" smtClean="0">
                <a:solidFill>
                  <a:srgbClr val="002060"/>
                </a:solidFill>
              </a:rPr>
              <a:t>Provide fall protection</a:t>
            </a:r>
          </a:p>
          <a:p>
            <a:pPr eaLnBrk="1" hangingPunct="1">
              <a:lnSpc>
                <a:spcPct val="110000"/>
              </a:lnSpc>
              <a:buClr>
                <a:srgbClr val="002060"/>
              </a:buClr>
            </a:pPr>
            <a:r>
              <a:rPr lang="en-US" altLang="en-US" sz="2400" dirty="0" smtClean="0">
                <a:solidFill>
                  <a:srgbClr val="002060"/>
                </a:solidFill>
              </a:rPr>
              <a:t>Attendant can rescue an entrant without assistance</a:t>
            </a:r>
          </a:p>
          <a:p>
            <a:pPr eaLnBrk="1" hangingPunct="1">
              <a:lnSpc>
                <a:spcPct val="110000"/>
              </a:lnSpc>
              <a:buClr>
                <a:srgbClr val="002060"/>
              </a:buClr>
            </a:pPr>
            <a:r>
              <a:rPr lang="en-US" altLang="en-US" sz="2400" dirty="0" smtClean="0">
                <a:solidFill>
                  <a:srgbClr val="002060"/>
                </a:solidFill>
              </a:rPr>
              <a:t>Raise and lower entrant</a:t>
            </a:r>
          </a:p>
          <a:p>
            <a:pPr eaLnBrk="1" hangingPunct="1">
              <a:lnSpc>
                <a:spcPct val="110000"/>
              </a:lnSpc>
              <a:buClr>
                <a:srgbClr val="002060"/>
              </a:buClr>
            </a:pPr>
            <a:r>
              <a:rPr lang="en-US" altLang="en-US" sz="2400" dirty="0" smtClean="0">
                <a:solidFill>
                  <a:srgbClr val="002060"/>
                </a:solidFill>
              </a:rPr>
              <a:t>Can cause entanglement problems</a:t>
            </a:r>
          </a:p>
          <a:p>
            <a:pPr eaLnBrk="1" hangingPunct="1"/>
            <a:endParaRPr lang="en-US" altLang="en-US" sz="2400" dirty="0" smtClean="0"/>
          </a:p>
        </p:txBody>
      </p:sp>
      <p:pic>
        <p:nvPicPr>
          <p:cNvPr id="69636" name="Picture 7" descr="tripod"/>
          <p:cNvPicPr>
            <a:picLocks noChangeAspect="1" noChangeArrowheads="1"/>
          </p:cNvPicPr>
          <p:nvPr/>
        </p:nvPicPr>
        <p:blipFill>
          <a:blip r:embed="rId2">
            <a:extLst>
              <a:ext uri="{28A0092B-C50C-407E-A947-70E740481C1C}">
                <a14:useLocalDpi xmlns:a14="http://schemas.microsoft.com/office/drawing/2010/main" val="0"/>
              </a:ext>
            </a:extLst>
          </a:blip>
          <a:srcRect l="10677" r="4774" b="2327"/>
          <a:stretch>
            <a:fillRect/>
          </a:stretch>
        </p:blipFill>
        <p:spPr bwMode="auto">
          <a:xfrm>
            <a:off x="6369050" y="838200"/>
            <a:ext cx="2033588" cy="40941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lIns="92075" tIns="46038" rIns="92075" bIns="46038"/>
          <a:lstStyle/>
          <a:p>
            <a:pPr algn="ctr" eaLnBrk="1" hangingPunct="1"/>
            <a:r>
              <a:rPr lang="en-US" altLang="en-US" sz="4400" dirty="0" smtClean="0">
                <a:latin typeface="Calibri" panose="020F0502020204030204" pitchFamily="34" charset="0"/>
              </a:rPr>
              <a:t>Ventilators/Blowers</a:t>
            </a:r>
          </a:p>
        </p:txBody>
      </p:sp>
      <p:sp>
        <p:nvSpPr>
          <p:cNvPr id="70659" name="Rectangle 3"/>
          <p:cNvSpPr>
            <a:spLocks noGrp="1" noChangeArrowheads="1"/>
          </p:cNvSpPr>
          <p:nvPr>
            <p:ph idx="1"/>
          </p:nvPr>
        </p:nvSpPr>
        <p:spPr>
          <a:xfrm>
            <a:off x="1069975" y="1371600"/>
            <a:ext cx="7004050" cy="3322638"/>
          </a:xfrm>
        </p:spPr>
        <p:txBody>
          <a:bodyPr lIns="92075" tIns="46038" rIns="92075" bIns="46038"/>
          <a:lstStyle/>
          <a:p>
            <a:pPr eaLnBrk="1" hangingPunct="1"/>
            <a:r>
              <a:rPr lang="en-US" altLang="en-US" sz="2400" smtClean="0">
                <a:solidFill>
                  <a:srgbClr val="002060"/>
                </a:solidFill>
              </a:rPr>
              <a:t>Purge times are on the size of the space and atmospheric testing</a:t>
            </a:r>
          </a:p>
          <a:p>
            <a:pPr eaLnBrk="1" hangingPunct="1"/>
            <a:endParaRPr lang="en-US" altLang="en-US" sz="2400" smtClean="0">
              <a:solidFill>
                <a:srgbClr val="002060"/>
              </a:solidFill>
            </a:endParaRPr>
          </a:p>
          <a:p>
            <a:pPr eaLnBrk="1" hangingPunct="1"/>
            <a:r>
              <a:rPr lang="en-US" altLang="en-US" sz="2400" smtClean="0">
                <a:solidFill>
                  <a:srgbClr val="002060"/>
                </a:solidFill>
              </a:rPr>
              <a:t>Hang hose properly - 1 foot below ceiling,  2 feet above floor</a:t>
            </a:r>
          </a:p>
          <a:p>
            <a:pPr eaLnBrk="1" hangingPunct="1"/>
            <a:endParaRPr lang="en-US" altLang="en-US" sz="2400" smtClean="0">
              <a:solidFill>
                <a:srgbClr val="002060"/>
              </a:solidFill>
            </a:endParaRPr>
          </a:p>
          <a:p>
            <a:pPr eaLnBrk="1" hangingPunct="1"/>
            <a:r>
              <a:rPr lang="en-US" altLang="en-US" sz="2400" smtClean="0">
                <a:solidFill>
                  <a:srgbClr val="002060"/>
                </a:solidFill>
              </a:rPr>
              <a:t>Ensure blower supplies clean air</a:t>
            </a:r>
          </a:p>
        </p:txBody>
      </p:sp>
      <p:pic>
        <p:nvPicPr>
          <p:cNvPr id="70660" name="Picture 4" descr="http://wfrfire.com/FAN/CONFINED/med_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328988"/>
            <a:ext cx="2554288" cy="17399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44575" y="152400"/>
            <a:ext cx="6908800" cy="1143000"/>
          </a:xfrm>
        </p:spPr>
        <p:txBody>
          <a:bodyPr lIns="92075" tIns="46038" rIns="92075" bIns="46038"/>
          <a:lstStyle/>
          <a:p>
            <a:pPr algn="ctr" eaLnBrk="1" hangingPunct="1"/>
            <a:r>
              <a:rPr lang="en-US" altLang="en-US" sz="4400" dirty="0" smtClean="0">
                <a:latin typeface="Calibri" panose="020F0502020204030204" pitchFamily="34" charset="0"/>
              </a:rPr>
              <a:t>Space Ventilation</a:t>
            </a:r>
          </a:p>
        </p:txBody>
      </p:sp>
      <p:sp>
        <p:nvSpPr>
          <p:cNvPr id="71683" name="AutoShape 3"/>
          <p:cNvSpPr>
            <a:spLocks noChangeArrowheads="1"/>
          </p:cNvSpPr>
          <p:nvPr/>
        </p:nvSpPr>
        <p:spPr bwMode="auto">
          <a:xfrm>
            <a:off x="3028950" y="1703388"/>
            <a:ext cx="454025" cy="63023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71684" name="Text Box 4"/>
          <p:cNvSpPr txBox="1">
            <a:spLocks noChangeArrowheads="1"/>
          </p:cNvSpPr>
          <p:nvPr/>
        </p:nvSpPr>
        <p:spPr bwMode="auto">
          <a:xfrm>
            <a:off x="795338" y="4381500"/>
            <a:ext cx="3908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002060"/>
                </a:solidFill>
                <a:latin typeface="Calibri" panose="020F0502020204030204" pitchFamily="34" charset="0"/>
              </a:rPr>
              <a:t>Hose too short </a:t>
            </a:r>
          </a:p>
          <a:p>
            <a:pPr algn="ctr" eaLnBrk="1" hangingPunct="1"/>
            <a:r>
              <a:rPr lang="en-US" altLang="en-US" sz="2000" b="1">
                <a:solidFill>
                  <a:srgbClr val="002060"/>
                </a:solidFill>
                <a:latin typeface="Calibri" panose="020F0502020204030204" pitchFamily="34" charset="0"/>
              </a:rPr>
              <a:t>Air turns to path of least resistance</a:t>
            </a:r>
          </a:p>
        </p:txBody>
      </p:sp>
      <p:sp>
        <p:nvSpPr>
          <p:cNvPr id="71685" name="Text Box 5"/>
          <p:cNvSpPr txBox="1">
            <a:spLocks noChangeArrowheads="1"/>
          </p:cNvSpPr>
          <p:nvPr/>
        </p:nvSpPr>
        <p:spPr bwMode="auto">
          <a:xfrm>
            <a:off x="4851400" y="4381500"/>
            <a:ext cx="347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002060"/>
                </a:solidFill>
                <a:latin typeface="Calibri" panose="020F0502020204030204" pitchFamily="34" charset="0"/>
              </a:rPr>
              <a:t>Fan intake in downwind</a:t>
            </a:r>
          </a:p>
          <a:p>
            <a:pPr algn="ctr" eaLnBrk="1" hangingPunct="1"/>
            <a:r>
              <a:rPr lang="en-US" altLang="en-US" sz="2000" b="1">
                <a:solidFill>
                  <a:srgbClr val="002060"/>
                </a:solidFill>
                <a:latin typeface="Calibri" panose="020F0502020204030204" pitchFamily="34" charset="0"/>
              </a:rPr>
              <a:t>Hazardous air is drawn into fan</a:t>
            </a:r>
          </a:p>
        </p:txBody>
      </p:sp>
      <p:sp>
        <p:nvSpPr>
          <p:cNvPr id="71686" name="Rectangle 6"/>
          <p:cNvSpPr>
            <a:spLocks noChangeArrowheads="1"/>
          </p:cNvSpPr>
          <p:nvPr/>
        </p:nvSpPr>
        <p:spPr bwMode="auto">
          <a:xfrm rot="16200000">
            <a:off x="1965326" y="2201862"/>
            <a:ext cx="1752600" cy="1768475"/>
          </a:xfrm>
          <a:prstGeom prst="rect">
            <a:avLst/>
          </a:prstGeom>
          <a:solidFill>
            <a:schemeClr val="bg1"/>
          </a:solidFill>
          <a:ln w="28575">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grpSp>
        <p:nvGrpSpPr>
          <p:cNvPr id="71687" name="Group 7"/>
          <p:cNvGrpSpPr>
            <a:grpSpLocks/>
          </p:cNvGrpSpPr>
          <p:nvPr/>
        </p:nvGrpSpPr>
        <p:grpSpPr bwMode="auto">
          <a:xfrm rot="10800000">
            <a:off x="3297238" y="1749425"/>
            <a:ext cx="587375" cy="271463"/>
            <a:chOff x="1824" y="2592"/>
            <a:chExt cx="672" cy="192"/>
          </a:xfrm>
        </p:grpSpPr>
        <p:sp>
          <p:nvSpPr>
            <p:cNvPr id="71733" name="Rectangle 8"/>
            <p:cNvSpPr>
              <a:spLocks noChangeArrowheads="1"/>
            </p:cNvSpPr>
            <p:nvPr/>
          </p:nvSpPr>
          <p:spPr bwMode="auto">
            <a:xfrm>
              <a:off x="1824" y="2592"/>
              <a:ext cx="672" cy="192"/>
            </a:xfrm>
            <a:prstGeom prst="rect">
              <a:avLst/>
            </a:prstGeom>
            <a:solidFill>
              <a:srgbClr val="FFFF00"/>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1734" name="Line 9"/>
            <p:cNvSpPr>
              <a:spLocks noChangeShapeType="1"/>
            </p:cNvSpPr>
            <p:nvPr/>
          </p:nvSpPr>
          <p:spPr bwMode="auto">
            <a:xfrm>
              <a:off x="1968" y="2688"/>
              <a:ext cx="432"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688" name="AutoShape 10"/>
          <p:cNvSpPr>
            <a:spLocks noChangeArrowheads="1"/>
          </p:cNvSpPr>
          <p:nvPr/>
        </p:nvSpPr>
        <p:spPr bwMode="auto">
          <a:xfrm rot="10800000">
            <a:off x="1555750" y="1389063"/>
            <a:ext cx="974725" cy="6397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12700">
            <a:solidFill>
              <a:schemeClr val="tx1"/>
            </a:solidFill>
            <a:miter lim="800000"/>
            <a:headEnd type="none" w="sm" len="sm"/>
            <a:tailEnd type="none" w="sm" len="sm"/>
          </a:ln>
        </p:spPr>
        <p:txBody>
          <a:bodyPr wrap="none" anchor="ctr"/>
          <a:lstStyle/>
          <a:p>
            <a:endParaRPr lang="en-US"/>
          </a:p>
        </p:txBody>
      </p:sp>
      <p:grpSp>
        <p:nvGrpSpPr>
          <p:cNvPr id="71689" name="Group 11"/>
          <p:cNvGrpSpPr>
            <a:grpSpLocks/>
          </p:cNvGrpSpPr>
          <p:nvPr/>
        </p:nvGrpSpPr>
        <p:grpSpPr bwMode="auto">
          <a:xfrm flipV="1">
            <a:off x="3017838" y="2055813"/>
            <a:ext cx="160337" cy="539750"/>
            <a:chOff x="5712" y="1400"/>
            <a:chExt cx="155" cy="782"/>
          </a:xfrm>
        </p:grpSpPr>
        <p:sp>
          <p:nvSpPr>
            <p:cNvPr id="71731" name="Rectangle 12"/>
            <p:cNvSpPr>
              <a:spLocks noChangeArrowheads="1"/>
            </p:cNvSpPr>
            <p:nvPr/>
          </p:nvSpPr>
          <p:spPr bwMode="auto">
            <a:xfrm rot="16200000" flipV="1">
              <a:off x="5399" y="1713"/>
              <a:ext cx="782" cy="155"/>
            </a:xfrm>
            <a:prstGeom prst="rect">
              <a:avLst/>
            </a:prstGeom>
            <a:solidFill>
              <a:srgbClr val="FFFF00"/>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1732" name="Line 13"/>
            <p:cNvSpPr>
              <a:spLocks noChangeShapeType="1"/>
            </p:cNvSpPr>
            <p:nvPr/>
          </p:nvSpPr>
          <p:spPr bwMode="auto">
            <a:xfrm rot="16200000" flipV="1">
              <a:off x="5474" y="1786"/>
              <a:ext cx="637"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1690" name="Group 14"/>
          <p:cNvGrpSpPr>
            <a:grpSpLocks/>
          </p:cNvGrpSpPr>
          <p:nvPr/>
        </p:nvGrpSpPr>
        <p:grpSpPr bwMode="auto">
          <a:xfrm>
            <a:off x="2408238" y="2205038"/>
            <a:ext cx="1012825" cy="746125"/>
            <a:chOff x="1255" y="1795"/>
            <a:chExt cx="717" cy="470"/>
          </a:xfrm>
        </p:grpSpPr>
        <p:sp>
          <p:nvSpPr>
            <p:cNvPr id="71726" name="Line 15"/>
            <p:cNvSpPr>
              <a:spLocks noChangeShapeType="1"/>
            </p:cNvSpPr>
            <p:nvPr/>
          </p:nvSpPr>
          <p:spPr bwMode="auto">
            <a:xfrm rot="5385617">
              <a:off x="1636" y="2166"/>
              <a:ext cx="198" cy="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27" name="Freeform 16"/>
            <p:cNvSpPr>
              <a:spLocks/>
            </p:cNvSpPr>
            <p:nvPr/>
          </p:nvSpPr>
          <p:spPr bwMode="auto">
            <a:xfrm>
              <a:off x="1785" y="2084"/>
              <a:ext cx="187" cy="173"/>
            </a:xfrm>
            <a:custGeom>
              <a:avLst/>
              <a:gdLst>
                <a:gd name="T0" fmla="*/ 0 w 311"/>
                <a:gd name="T1" fmla="*/ 0 h 164"/>
                <a:gd name="T2" fmla="*/ 1 w 311"/>
                <a:gd name="T3" fmla="*/ 389 h 164"/>
                <a:gd name="T4" fmla="*/ 1 w 311"/>
                <a:gd name="T5" fmla="*/ 116 h 164"/>
                <a:gd name="T6" fmla="*/ 0 60000 65536"/>
                <a:gd name="T7" fmla="*/ 0 60000 65536"/>
                <a:gd name="T8" fmla="*/ 0 60000 65536"/>
                <a:gd name="T9" fmla="*/ 0 w 311"/>
                <a:gd name="T10" fmla="*/ 0 h 164"/>
                <a:gd name="T11" fmla="*/ 311 w 311"/>
                <a:gd name="T12" fmla="*/ 164 h 164"/>
              </a:gdLst>
              <a:ahLst/>
              <a:cxnLst>
                <a:cxn ang="T6">
                  <a:pos x="T0" y="T1"/>
                </a:cxn>
                <a:cxn ang="T7">
                  <a:pos x="T2" y="T3"/>
                </a:cxn>
                <a:cxn ang="T8">
                  <a:pos x="T4" y="T5"/>
                </a:cxn>
              </a:cxnLst>
              <a:rect l="T9" t="T10" r="T11" b="T12"/>
              <a:pathLst>
                <a:path w="311" h="164">
                  <a:moveTo>
                    <a:pt x="0" y="0"/>
                  </a:moveTo>
                  <a:cubicBezTo>
                    <a:pt x="42" y="74"/>
                    <a:pt x="85" y="148"/>
                    <a:pt x="137" y="156"/>
                  </a:cubicBezTo>
                  <a:cubicBezTo>
                    <a:pt x="189" y="164"/>
                    <a:pt x="282" y="64"/>
                    <a:pt x="311" y="46"/>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28" name="Freeform 17"/>
            <p:cNvSpPr>
              <a:spLocks/>
            </p:cNvSpPr>
            <p:nvPr/>
          </p:nvSpPr>
          <p:spPr bwMode="auto">
            <a:xfrm>
              <a:off x="1255" y="1894"/>
              <a:ext cx="133" cy="305"/>
            </a:xfrm>
            <a:custGeom>
              <a:avLst/>
              <a:gdLst>
                <a:gd name="T0" fmla="*/ 133 w 133"/>
                <a:gd name="T1" fmla="*/ 305 h 305"/>
                <a:gd name="T2" fmla="*/ 10 w 133"/>
                <a:gd name="T3" fmla="*/ 192 h 305"/>
                <a:gd name="T4" fmla="*/ 72 w 133"/>
                <a:gd name="T5" fmla="*/ 0 h 305"/>
                <a:gd name="T6" fmla="*/ 0 60000 65536"/>
                <a:gd name="T7" fmla="*/ 0 60000 65536"/>
                <a:gd name="T8" fmla="*/ 0 60000 65536"/>
                <a:gd name="T9" fmla="*/ 0 w 133"/>
                <a:gd name="T10" fmla="*/ 0 h 305"/>
                <a:gd name="T11" fmla="*/ 133 w 133"/>
                <a:gd name="T12" fmla="*/ 305 h 305"/>
              </a:gdLst>
              <a:ahLst/>
              <a:cxnLst>
                <a:cxn ang="T6">
                  <a:pos x="T0" y="T1"/>
                </a:cxn>
                <a:cxn ang="T7">
                  <a:pos x="T2" y="T3"/>
                </a:cxn>
                <a:cxn ang="T8">
                  <a:pos x="T4" y="T5"/>
                </a:cxn>
              </a:cxnLst>
              <a:rect l="T9" t="T10" r="T11" b="T12"/>
              <a:pathLst>
                <a:path w="133" h="305">
                  <a:moveTo>
                    <a:pt x="133" y="305"/>
                  </a:moveTo>
                  <a:cubicBezTo>
                    <a:pt x="113" y="286"/>
                    <a:pt x="20" y="243"/>
                    <a:pt x="10" y="192"/>
                  </a:cubicBezTo>
                  <a:cubicBezTo>
                    <a:pt x="0" y="141"/>
                    <a:pt x="59" y="40"/>
                    <a:pt x="72"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29" name="Freeform 18"/>
            <p:cNvSpPr>
              <a:spLocks/>
            </p:cNvSpPr>
            <p:nvPr/>
          </p:nvSpPr>
          <p:spPr bwMode="auto">
            <a:xfrm>
              <a:off x="1492" y="2079"/>
              <a:ext cx="192" cy="181"/>
            </a:xfrm>
            <a:custGeom>
              <a:avLst/>
              <a:gdLst>
                <a:gd name="T0" fmla="*/ 192 w 192"/>
                <a:gd name="T1" fmla="*/ 0 h 181"/>
                <a:gd name="T2" fmla="*/ 110 w 192"/>
                <a:gd name="T3" fmla="*/ 165 h 181"/>
                <a:gd name="T4" fmla="*/ 0 w 192"/>
                <a:gd name="T5" fmla="*/ 94 h 181"/>
                <a:gd name="T6" fmla="*/ 0 60000 65536"/>
                <a:gd name="T7" fmla="*/ 0 60000 65536"/>
                <a:gd name="T8" fmla="*/ 0 60000 65536"/>
                <a:gd name="T9" fmla="*/ 0 w 192"/>
                <a:gd name="T10" fmla="*/ 0 h 181"/>
                <a:gd name="T11" fmla="*/ 192 w 192"/>
                <a:gd name="T12" fmla="*/ 181 h 181"/>
              </a:gdLst>
              <a:ahLst/>
              <a:cxnLst>
                <a:cxn ang="T6">
                  <a:pos x="T0" y="T1"/>
                </a:cxn>
                <a:cxn ang="T7">
                  <a:pos x="T2" y="T3"/>
                </a:cxn>
                <a:cxn ang="T8">
                  <a:pos x="T4" y="T5"/>
                </a:cxn>
              </a:cxnLst>
              <a:rect l="T9" t="T10" r="T11" b="T12"/>
              <a:pathLst>
                <a:path w="192" h="181">
                  <a:moveTo>
                    <a:pt x="192" y="0"/>
                  </a:moveTo>
                  <a:cubicBezTo>
                    <a:pt x="167" y="78"/>
                    <a:pt x="142" y="149"/>
                    <a:pt x="110" y="165"/>
                  </a:cubicBezTo>
                  <a:cubicBezTo>
                    <a:pt x="78" y="181"/>
                    <a:pt x="23" y="109"/>
                    <a:pt x="0" y="94"/>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30" name="Freeform 19"/>
            <p:cNvSpPr>
              <a:spLocks/>
            </p:cNvSpPr>
            <p:nvPr/>
          </p:nvSpPr>
          <p:spPr bwMode="auto">
            <a:xfrm>
              <a:off x="1897" y="1795"/>
              <a:ext cx="71" cy="260"/>
            </a:xfrm>
            <a:custGeom>
              <a:avLst/>
              <a:gdLst>
                <a:gd name="T0" fmla="*/ 1 w 97"/>
                <a:gd name="T1" fmla="*/ 1 h 443"/>
                <a:gd name="T2" fmla="*/ 1 w 97"/>
                <a:gd name="T3" fmla="*/ 1 h 443"/>
                <a:gd name="T4" fmla="*/ 0 w 97"/>
                <a:gd name="T5" fmla="*/ 0 h 443"/>
                <a:gd name="T6" fmla="*/ 0 60000 65536"/>
                <a:gd name="T7" fmla="*/ 0 60000 65536"/>
                <a:gd name="T8" fmla="*/ 0 60000 65536"/>
                <a:gd name="T9" fmla="*/ 0 w 97"/>
                <a:gd name="T10" fmla="*/ 0 h 443"/>
                <a:gd name="T11" fmla="*/ 97 w 97"/>
                <a:gd name="T12" fmla="*/ 443 h 443"/>
              </a:gdLst>
              <a:ahLst/>
              <a:cxnLst>
                <a:cxn ang="T6">
                  <a:pos x="T0" y="T1"/>
                </a:cxn>
                <a:cxn ang="T7">
                  <a:pos x="T2" y="T3"/>
                </a:cxn>
                <a:cxn ang="T8">
                  <a:pos x="T4" y="T5"/>
                </a:cxn>
              </a:cxnLst>
              <a:rect l="T9" t="T10" r="T11" b="T12"/>
              <a:pathLst>
                <a:path w="97" h="443">
                  <a:moveTo>
                    <a:pt x="97" y="443"/>
                  </a:moveTo>
                  <a:cubicBezTo>
                    <a:pt x="92" y="401"/>
                    <a:pt x="74" y="266"/>
                    <a:pt x="58" y="192"/>
                  </a:cubicBezTo>
                  <a:cubicBezTo>
                    <a:pt x="42" y="118"/>
                    <a:pt x="12" y="40"/>
                    <a:pt x="0"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1691" name="Rectangle 20"/>
          <p:cNvSpPr>
            <a:spLocks noChangeArrowheads="1"/>
          </p:cNvSpPr>
          <p:nvPr/>
        </p:nvSpPr>
        <p:spPr bwMode="auto">
          <a:xfrm>
            <a:off x="2776538" y="2600325"/>
            <a:ext cx="239712" cy="889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1692" name="Rectangle 21"/>
          <p:cNvSpPr>
            <a:spLocks noChangeArrowheads="1"/>
          </p:cNvSpPr>
          <p:nvPr/>
        </p:nvSpPr>
        <p:spPr bwMode="auto">
          <a:xfrm>
            <a:off x="3197225" y="2573338"/>
            <a:ext cx="107950" cy="1079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grpSp>
        <p:nvGrpSpPr>
          <p:cNvPr id="71693" name="Group 22"/>
          <p:cNvGrpSpPr>
            <a:grpSpLocks/>
          </p:cNvGrpSpPr>
          <p:nvPr/>
        </p:nvGrpSpPr>
        <p:grpSpPr bwMode="auto">
          <a:xfrm>
            <a:off x="2571750" y="1295400"/>
            <a:ext cx="395288" cy="1327150"/>
            <a:chOff x="1370" y="1222"/>
            <a:chExt cx="281" cy="836"/>
          </a:xfrm>
        </p:grpSpPr>
        <p:sp>
          <p:nvSpPr>
            <p:cNvPr id="71724" name="Freeform 23"/>
            <p:cNvSpPr>
              <a:spLocks/>
            </p:cNvSpPr>
            <p:nvPr/>
          </p:nvSpPr>
          <p:spPr bwMode="auto">
            <a:xfrm>
              <a:off x="1592" y="1275"/>
              <a:ext cx="59" cy="652"/>
            </a:xfrm>
            <a:custGeom>
              <a:avLst/>
              <a:gdLst>
                <a:gd name="T0" fmla="*/ 51 w 59"/>
                <a:gd name="T1" fmla="*/ 652 h 652"/>
                <a:gd name="T2" fmla="*/ 51 w 59"/>
                <a:gd name="T3" fmla="*/ 313 h 652"/>
                <a:gd name="T4" fmla="*/ 51 w 59"/>
                <a:gd name="T5" fmla="*/ 161 h 652"/>
                <a:gd name="T6" fmla="*/ 0 w 59"/>
                <a:gd name="T7" fmla="*/ 0 h 652"/>
                <a:gd name="T8" fmla="*/ 0 60000 65536"/>
                <a:gd name="T9" fmla="*/ 0 60000 65536"/>
                <a:gd name="T10" fmla="*/ 0 60000 65536"/>
                <a:gd name="T11" fmla="*/ 0 60000 65536"/>
                <a:gd name="T12" fmla="*/ 0 w 59"/>
                <a:gd name="T13" fmla="*/ 0 h 652"/>
                <a:gd name="T14" fmla="*/ 59 w 59"/>
                <a:gd name="T15" fmla="*/ 652 h 652"/>
              </a:gdLst>
              <a:ahLst/>
              <a:cxnLst>
                <a:cxn ang="T8">
                  <a:pos x="T0" y="T1"/>
                </a:cxn>
                <a:cxn ang="T9">
                  <a:pos x="T2" y="T3"/>
                </a:cxn>
                <a:cxn ang="T10">
                  <a:pos x="T4" y="T5"/>
                </a:cxn>
                <a:cxn ang="T11">
                  <a:pos x="T6" y="T7"/>
                </a:cxn>
              </a:cxnLst>
              <a:rect l="T12" t="T13" r="T14" b="T15"/>
              <a:pathLst>
                <a:path w="59" h="652">
                  <a:moveTo>
                    <a:pt x="51" y="652"/>
                  </a:moveTo>
                  <a:cubicBezTo>
                    <a:pt x="51" y="596"/>
                    <a:pt x="51" y="395"/>
                    <a:pt x="51" y="313"/>
                  </a:cubicBezTo>
                  <a:cubicBezTo>
                    <a:pt x="51" y="231"/>
                    <a:pt x="59" y="213"/>
                    <a:pt x="51" y="161"/>
                  </a:cubicBezTo>
                  <a:cubicBezTo>
                    <a:pt x="43" y="109"/>
                    <a:pt x="11" y="34"/>
                    <a:pt x="0"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25" name="Freeform 24"/>
            <p:cNvSpPr>
              <a:spLocks/>
            </p:cNvSpPr>
            <p:nvPr/>
          </p:nvSpPr>
          <p:spPr bwMode="auto">
            <a:xfrm>
              <a:off x="1370" y="1222"/>
              <a:ext cx="218" cy="836"/>
            </a:xfrm>
            <a:custGeom>
              <a:avLst/>
              <a:gdLst>
                <a:gd name="T0" fmla="*/ 171 w 218"/>
                <a:gd name="T1" fmla="*/ 836 h 836"/>
                <a:gd name="T2" fmla="*/ 210 w 218"/>
                <a:gd name="T3" fmla="*/ 384 h 836"/>
                <a:gd name="T4" fmla="*/ 122 w 218"/>
                <a:gd name="T5" fmla="*/ 122 h 836"/>
                <a:gd name="T6" fmla="*/ 0 w 218"/>
                <a:gd name="T7" fmla="*/ 0 h 836"/>
                <a:gd name="T8" fmla="*/ 0 60000 65536"/>
                <a:gd name="T9" fmla="*/ 0 60000 65536"/>
                <a:gd name="T10" fmla="*/ 0 60000 65536"/>
                <a:gd name="T11" fmla="*/ 0 60000 65536"/>
                <a:gd name="T12" fmla="*/ 0 w 218"/>
                <a:gd name="T13" fmla="*/ 0 h 836"/>
                <a:gd name="T14" fmla="*/ 218 w 218"/>
                <a:gd name="T15" fmla="*/ 836 h 836"/>
              </a:gdLst>
              <a:ahLst/>
              <a:cxnLst>
                <a:cxn ang="T8">
                  <a:pos x="T0" y="T1"/>
                </a:cxn>
                <a:cxn ang="T9">
                  <a:pos x="T2" y="T3"/>
                </a:cxn>
                <a:cxn ang="T10">
                  <a:pos x="T4" y="T5"/>
                </a:cxn>
                <a:cxn ang="T11">
                  <a:pos x="T6" y="T7"/>
                </a:cxn>
              </a:cxnLst>
              <a:rect l="T12" t="T13" r="T14" b="T15"/>
              <a:pathLst>
                <a:path w="218" h="836">
                  <a:moveTo>
                    <a:pt x="171" y="836"/>
                  </a:moveTo>
                  <a:cubicBezTo>
                    <a:pt x="177" y="761"/>
                    <a:pt x="218" y="503"/>
                    <a:pt x="210" y="384"/>
                  </a:cubicBezTo>
                  <a:cubicBezTo>
                    <a:pt x="202" y="265"/>
                    <a:pt x="157" y="186"/>
                    <a:pt x="122" y="122"/>
                  </a:cubicBezTo>
                  <a:cubicBezTo>
                    <a:pt x="87" y="58"/>
                    <a:pt x="25" y="25"/>
                    <a:pt x="0"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1694" name="Text Box 25"/>
          <p:cNvSpPr txBox="1">
            <a:spLocks noChangeArrowheads="1"/>
          </p:cNvSpPr>
          <p:nvPr/>
        </p:nvSpPr>
        <p:spPr bwMode="auto">
          <a:xfrm>
            <a:off x="1639888" y="1535113"/>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WIND</a:t>
            </a:r>
          </a:p>
        </p:txBody>
      </p:sp>
      <p:sp>
        <p:nvSpPr>
          <p:cNvPr id="71695" name="Rectangle 26"/>
          <p:cNvSpPr>
            <a:spLocks noChangeArrowheads="1"/>
          </p:cNvSpPr>
          <p:nvPr/>
        </p:nvSpPr>
        <p:spPr bwMode="auto">
          <a:xfrm>
            <a:off x="3244850" y="2141538"/>
            <a:ext cx="192088" cy="88900"/>
          </a:xfrm>
          <a:prstGeom prst="rect">
            <a:avLst/>
          </a:prstGeom>
          <a:solidFill>
            <a:schemeClr val="bg1"/>
          </a:solidFill>
          <a:ln w="12700">
            <a:solidFill>
              <a:schemeClr val="bg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1696" name="Text Box 27"/>
          <p:cNvSpPr txBox="1">
            <a:spLocks noChangeArrowheads="1"/>
          </p:cNvSpPr>
          <p:nvPr/>
        </p:nvSpPr>
        <p:spPr bwMode="auto">
          <a:xfrm>
            <a:off x="1752600" y="4076700"/>
            <a:ext cx="2208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latin typeface="Calibri" panose="020F0502020204030204" pitchFamily="34" charset="0"/>
              </a:rPr>
              <a:t>SHORT CIRCUITING</a:t>
            </a:r>
          </a:p>
        </p:txBody>
      </p:sp>
      <p:sp>
        <p:nvSpPr>
          <p:cNvPr id="71697" name="Text Box 28"/>
          <p:cNvSpPr txBox="1">
            <a:spLocks noChangeArrowheads="1"/>
          </p:cNvSpPr>
          <p:nvPr/>
        </p:nvSpPr>
        <p:spPr bwMode="auto">
          <a:xfrm>
            <a:off x="5562600" y="4076700"/>
            <a:ext cx="197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latin typeface="Calibri" panose="020F0502020204030204" pitchFamily="34" charset="0"/>
              </a:rPr>
              <a:t>RECIRCULATING</a:t>
            </a:r>
          </a:p>
        </p:txBody>
      </p:sp>
      <p:sp>
        <p:nvSpPr>
          <p:cNvPr id="71698" name="Rectangle 29" descr="60%"/>
          <p:cNvSpPr>
            <a:spLocks noChangeArrowheads="1"/>
          </p:cNvSpPr>
          <p:nvPr/>
        </p:nvSpPr>
        <p:spPr bwMode="auto">
          <a:xfrm>
            <a:off x="1981200" y="3033712"/>
            <a:ext cx="1735138" cy="596900"/>
          </a:xfrm>
          <a:prstGeom prst="rect">
            <a:avLst/>
          </a:prstGeom>
          <a:pattFill prst="pct60">
            <a:fgClr>
              <a:srgbClr val="FF0000"/>
            </a:fgClr>
            <a:bgClr>
              <a:srgbClr val="FFFFFF"/>
            </a:bgClr>
          </a:patt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1699" name="AutoShape 30"/>
          <p:cNvSpPr>
            <a:spLocks noChangeArrowheads="1"/>
          </p:cNvSpPr>
          <p:nvPr/>
        </p:nvSpPr>
        <p:spPr bwMode="auto">
          <a:xfrm>
            <a:off x="6648450" y="1725613"/>
            <a:ext cx="455613" cy="63023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71700" name="Rectangle 31"/>
          <p:cNvSpPr>
            <a:spLocks noChangeArrowheads="1"/>
          </p:cNvSpPr>
          <p:nvPr/>
        </p:nvSpPr>
        <p:spPr bwMode="auto">
          <a:xfrm rot="16200000">
            <a:off x="5572126" y="2179637"/>
            <a:ext cx="1752600" cy="1768475"/>
          </a:xfrm>
          <a:prstGeom prst="rect">
            <a:avLst/>
          </a:prstGeom>
          <a:solidFill>
            <a:schemeClr val="bg1"/>
          </a:solidFill>
          <a:ln w="28575">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grpSp>
        <p:nvGrpSpPr>
          <p:cNvPr id="71701" name="Group 32"/>
          <p:cNvGrpSpPr>
            <a:grpSpLocks/>
          </p:cNvGrpSpPr>
          <p:nvPr/>
        </p:nvGrpSpPr>
        <p:grpSpPr bwMode="auto">
          <a:xfrm rot="10800000">
            <a:off x="6918325" y="1771650"/>
            <a:ext cx="587375" cy="271463"/>
            <a:chOff x="1824" y="2592"/>
            <a:chExt cx="672" cy="192"/>
          </a:xfrm>
        </p:grpSpPr>
        <p:sp>
          <p:nvSpPr>
            <p:cNvPr id="71722" name="Rectangle 33"/>
            <p:cNvSpPr>
              <a:spLocks noChangeArrowheads="1"/>
            </p:cNvSpPr>
            <p:nvPr/>
          </p:nvSpPr>
          <p:spPr bwMode="auto">
            <a:xfrm>
              <a:off x="1824" y="2592"/>
              <a:ext cx="672" cy="192"/>
            </a:xfrm>
            <a:prstGeom prst="rect">
              <a:avLst/>
            </a:prstGeom>
            <a:solidFill>
              <a:srgbClr val="FFFF00"/>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1723" name="Line 34"/>
            <p:cNvSpPr>
              <a:spLocks noChangeShapeType="1"/>
            </p:cNvSpPr>
            <p:nvPr/>
          </p:nvSpPr>
          <p:spPr bwMode="auto">
            <a:xfrm>
              <a:off x="1968" y="2688"/>
              <a:ext cx="432"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1702" name="Group 35"/>
          <p:cNvGrpSpPr>
            <a:grpSpLocks/>
          </p:cNvGrpSpPr>
          <p:nvPr/>
        </p:nvGrpSpPr>
        <p:grpSpPr bwMode="auto">
          <a:xfrm flipV="1">
            <a:off x="6638925" y="2078038"/>
            <a:ext cx="160338" cy="1357312"/>
            <a:chOff x="5712" y="1400"/>
            <a:chExt cx="155" cy="782"/>
          </a:xfrm>
        </p:grpSpPr>
        <p:sp>
          <p:nvSpPr>
            <p:cNvPr id="71720" name="Rectangle 36"/>
            <p:cNvSpPr>
              <a:spLocks noChangeArrowheads="1"/>
            </p:cNvSpPr>
            <p:nvPr/>
          </p:nvSpPr>
          <p:spPr bwMode="auto">
            <a:xfrm rot="16200000" flipV="1">
              <a:off x="5399" y="1713"/>
              <a:ext cx="782" cy="155"/>
            </a:xfrm>
            <a:prstGeom prst="rect">
              <a:avLst/>
            </a:prstGeom>
            <a:solidFill>
              <a:srgbClr val="FFFF00"/>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1721" name="Line 37"/>
            <p:cNvSpPr>
              <a:spLocks noChangeShapeType="1"/>
            </p:cNvSpPr>
            <p:nvPr/>
          </p:nvSpPr>
          <p:spPr bwMode="auto">
            <a:xfrm rot="16200000" flipV="1">
              <a:off x="5474" y="1786"/>
              <a:ext cx="637"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1703" name="Group 38"/>
          <p:cNvGrpSpPr>
            <a:grpSpLocks/>
          </p:cNvGrpSpPr>
          <p:nvPr/>
        </p:nvGrpSpPr>
        <p:grpSpPr bwMode="auto">
          <a:xfrm>
            <a:off x="5762625" y="2343150"/>
            <a:ext cx="1333500" cy="1458913"/>
            <a:chOff x="3632" y="1882"/>
            <a:chExt cx="945" cy="919"/>
          </a:xfrm>
        </p:grpSpPr>
        <p:sp>
          <p:nvSpPr>
            <p:cNvPr id="71713" name="Line 39"/>
            <p:cNvSpPr>
              <a:spLocks noChangeShapeType="1"/>
            </p:cNvSpPr>
            <p:nvPr/>
          </p:nvSpPr>
          <p:spPr bwMode="auto">
            <a:xfrm rot="5385617">
              <a:off x="4202" y="2702"/>
              <a:ext cx="198" cy="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14" name="Freeform 40"/>
            <p:cNvSpPr>
              <a:spLocks/>
            </p:cNvSpPr>
            <p:nvPr/>
          </p:nvSpPr>
          <p:spPr bwMode="auto">
            <a:xfrm>
              <a:off x="3637" y="1882"/>
              <a:ext cx="157" cy="398"/>
            </a:xfrm>
            <a:custGeom>
              <a:avLst/>
              <a:gdLst>
                <a:gd name="T0" fmla="*/ 22 w 157"/>
                <a:gd name="T1" fmla="*/ 398 h 398"/>
                <a:gd name="T2" fmla="*/ 22 w 157"/>
                <a:gd name="T3" fmla="*/ 127 h 398"/>
                <a:gd name="T4" fmla="*/ 157 w 157"/>
                <a:gd name="T5" fmla="*/ 0 h 398"/>
                <a:gd name="T6" fmla="*/ 0 60000 65536"/>
                <a:gd name="T7" fmla="*/ 0 60000 65536"/>
                <a:gd name="T8" fmla="*/ 0 60000 65536"/>
                <a:gd name="T9" fmla="*/ 0 w 157"/>
                <a:gd name="T10" fmla="*/ 0 h 398"/>
                <a:gd name="T11" fmla="*/ 157 w 157"/>
                <a:gd name="T12" fmla="*/ 398 h 398"/>
              </a:gdLst>
              <a:ahLst/>
              <a:cxnLst>
                <a:cxn ang="T6">
                  <a:pos x="T0" y="T1"/>
                </a:cxn>
                <a:cxn ang="T7">
                  <a:pos x="T2" y="T3"/>
                </a:cxn>
                <a:cxn ang="T8">
                  <a:pos x="T4" y="T5"/>
                </a:cxn>
              </a:cxnLst>
              <a:rect l="T9" t="T10" r="T11" b="T12"/>
              <a:pathLst>
                <a:path w="157" h="398">
                  <a:moveTo>
                    <a:pt x="22" y="398"/>
                  </a:moveTo>
                  <a:cubicBezTo>
                    <a:pt x="22" y="353"/>
                    <a:pt x="0" y="193"/>
                    <a:pt x="22" y="127"/>
                  </a:cubicBezTo>
                  <a:cubicBezTo>
                    <a:pt x="44" y="61"/>
                    <a:pt x="129" y="26"/>
                    <a:pt x="157"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5" name="Freeform 41"/>
            <p:cNvSpPr>
              <a:spLocks/>
            </p:cNvSpPr>
            <p:nvPr/>
          </p:nvSpPr>
          <p:spPr bwMode="auto">
            <a:xfrm>
              <a:off x="4351" y="2620"/>
              <a:ext cx="187" cy="173"/>
            </a:xfrm>
            <a:custGeom>
              <a:avLst/>
              <a:gdLst>
                <a:gd name="T0" fmla="*/ 0 w 311"/>
                <a:gd name="T1" fmla="*/ 0 h 164"/>
                <a:gd name="T2" fmla="*/ 1 w 311"/>
                <a:gd name="T3" fmla="*/ 389 h 164"/>
                <a:gd name="T4" fmla="*/ 1 w 311"/>
                <a:gd name="T5" fmla="*/ 116 h 164"/>
                <a:gd name="T6" fmla="*/ 0 60000 65536"/>
                <a:gd name="T7" fmla="*/ 0 60000 65536"/>
                <a:gd name="T8" fmla="*/ 0 60000 65536"/>
                <a:gd name="T9" fmla="*/ 0 w 311"/>
                <a:gd name="T10" fmla="*/ 0 h 164"/>
                <a:gd name="T11" fmla="*/ 311 w 311"/>
                <a:gd name="T12" fmla="*/ 164 h 164"/>
              </a:gdLst>
              <a:ahLst/>
              <a:cxnLst>
                <a:cxn ang="T6">
                  <a:pos x="T0" y="T1"/>
                </a:cxn>
                <a:cxn ang="T7">
                  <a:pos x="T2" y="T3"/>
                </a:cxn>
                <a:cxn ang="T8">
                  <a:pos x="T4" y="T5"/>
                </a:cxn>
              </a:cxnLst>
              <a:rect l="T9" t="T10" r="T11" b="T12"/>
              <a:pathLst>
                <a:path w="311" h="164">
                  <a:moveTo>
                    <a:pt x="0" y="0"/>
                  </a:moveTo>
                  <a:cubicBezTo>
                    <a:pt x="42" y="74"/>
                    <a:pt x="85" y="148"/>
                    <a:pt x="137" y="156"/>
                  </a:cubicBezTo>
                  <a:cubicBezTo>
                    <a:pt x="189" y="164"/>
                    <a:pt x="282" y="64"/>
                    <a:pt x="311" y="46"/>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6" name="Freeform 42"/>
            <p:cNvSpPr>
              <a:spLocks/>
            </p:cNvSpPr>
            <p:nvPr/>
          </p:nvSpPr>
          <p:spPr bwMode="auto">
            <a:xfrm rot="699200">
              <a:off x="3632" y="2617"/>
              <a:ext cx="231" cy="138"/>
            </a:xfrm>
            <a:custGeom>
              <a:avLst/>
              <a:gdLst>
                <a:gd name="T0" fmla="*/ 231 w 231"/>
                <a:gd name="T1" fmla="*/ 93 h 138"/>
                <a:gd name="T2" fmla="*/ 38 w 231"/>
                <a:gd name="T3" fmla="*/ 123 h 138"/>
                <a:gd name="T4" fmla="*/ 2 w 231"/>
                <a:gd name="T5" fmla="*/ 0 h 138"/>
                <a:gd name="T6" fmla="*/ 0 60000 65536"/>
                <a:gd name="T7" fmla="*/ 0 60000 65536"/>
                <a:gd name="T8" fmla="*/ 0 60000 65536"/>
                <a:gd name="T9" fmla="*/ 0 w 231"/>
                <a:gd name="T10" fmla="*/ 0 h 138"/>
                <a:gd name="T11" fmla="*/ 231 w 231"/>
                <a:gd name="T12" fmla="*/ 138 h 138"/>
              </a:gdLst>
              <a:ahLst/>
              <a:cxnLst>
                <a:cxn ang="T6">
                  <a:pos x="T0" y="T1"/>
                </a:cxn>
                <a:cxn ang="T7">
                  <a:pos x="T2" y="T3"/>
                </a:cxn>
                <a:cxn ang="T8">
                  <a:pos x="T4" y="T5"/>
                </a:cxn>
              </a:cxnLst>
              <a:rect l="T9" t="T10" r="T11" b="T12"/>
              <a:pathLst>
                <a:path w="231" h="138">
                  <a:moveTo>
                    <a:pt x="231" y="93"/>
                  </a:moveTo>
                  <a:cubicBezTo>
                    <a:pt x="200" y="98"/>
                    <a:pt x="76" y="138"/>
                    <a:pt x="38" y="123"/>
                  </a:cubicBezTo>
                  <a:cubicBezTo>
                    <a:pt x="0" y="108"/>
                    <a:pt x="10" y="26"/>
                    <a:pt x="2"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7" name="Freeform 43"/>
            <p:cNvSpPr>
              <a:spLocks/>
            </p:cNvSpPr>
            <p:nvPr/>
          </p:nvSpPr>
          <p:spPr bwMode="auto">
            <a:xfrm>
              <a:off x="3919" y="2051"/>
              <a:ext cx="79" cy="441"/>
            </a:xfrm>
            <a:custGeom>
              <a:avLst/>
              <a:gdLst>
                <a:gd name="T0" fmla="*/ 45 w 79"/>
                <a:gd name="T1" fmla="*/ 441 h 441"/>
                <a:gd name="T2" fmla="*/ 6 w 79"/>
                <a:gd name="T3" fmla="*/ 190 h 441"/>
                <a:gd name="T4" fmla="*/ 79 w 79"/>
                <a:gd name="T5" fmla="*/ 0 h 441"/>
                <a:gd name="T6" fmla="*/ 0 60000 65536"/>
                <a:gd name="T7" fmla="*/ 0 60000 65536"/>
                <a:gd name="T8" fmla="*/ 0 60000 65536"/>
                <a:gd name="T9" fmla="*/ 0 w 79"/>
                <a:gd name="T10" fmla="*/ 0 h 441"/>
                <a:gd name="T11" fmla="*/ 79 w 79"/>
                <a:gd name="T12" fmla="*/ 441 h 441"/>
              </a:gdLst>
              <a:ahLst/>
              <a:cxnLst>
                <a:cxn ang="T6">
                  <a:pos x="T0" y="T1"/>
                </a:cxn>
                <a:cxn ang="T7">
                  <a:pos x="T2" y="T3"/>
                </a:cxn>
                <a:cxn ang="T8">
                  <a:pos x="T4" y="T5"/>
                </a:cxn>
              </a:cxnLst>
              <a:rect l="T9" t="T10" r="T11" b="T12"/>
              <a:pathLst>
                <a:path w="79" h="441">
                  <a:moveTo>
                    <a:pt x="45" y="441"/>
                  </a:moveTo>
                  <a:cubicBezTo>
                    <a:pt x="40" y="399"/>
                    <a:pt x="0" y="263"/>
                    <a:pt x="6" y="190"/>
                  </a:cubicBezTo>
                  <a:cubicBezTo>
                    <a:pt x="12" y="117"/>
                    <a:pt x="64" y="40"/>
                    <a:pt x="79"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8" name="Freeform 44"/>
            <p:cNvSpPr>
              <a:spLocks/>
            </p:cNvSpPr>
            <p:nvPr/>
          </p:nvSpPr>
          <p:spPr bwMode="auto">
            <a:xfrm flipH="1">
              <a:off x="4062" y="2615"/>
              <a:ext cx="187" cy="173"/>
            </a:xfrm>
            <a:custGeom>
              <a:avLst/>
              <a:gdLst>
                <a:gd name="T0" fmla="*/ 0 w 311"/>
                <a:gd name="T1" fmla="*/ 0 h 164"/>
                <a:gd name="T2" fmla="*/ 1 w 311"/>
                <a:gd name="T3" fmla="*/ 389 h 164"/>
                <a:gd name="T4" fmla="*/ 1 w 311"/>
                <a:gd name="T5" fmla="*/ 116 h 164"/>
                <a:gd name="T6" fmla="*/ 0 60000 65536"/>
                <a:gd name="T7" fmla="*/ 0 60000 65536"/>
                <a:gd name="T8" fmla="*/ 0 60000 65536"/>
                <a:gd name="T9" fmla="*/ 0 w 311"/>
                <a:gd name="T10" fmla="*/ 0 h 164"/>
                <a:gd name="T11" fmla="*/ 311 w 311"/>
                <a:gd name="T12" fmla="*/ 164 h 164"/>
              </a:gdLst>
              <a:ahLst/>
              <a:cxnLst>
                <a:cxn ang="T6">
                  <a:pos x="T0" y="T1"/>
                </a:cxn>
                <a:cxn ang="T7">
                  <a:pos x="T2" y="T3"/>
                </a:cxn>
                <a:cxn ang="T8">
                  <a:pos x="T4" y="T5"/>
                </a:cxn>
              </a:cxnLst>
              <a:rect l="T9" t="T10" r="T11" b="T12"/>
              <a:pathLst>
                <a:path w="311" h="164">
                  <a:moveTo>
                    <a:pt x="0" y="0"/>
                  </a:moveTo>
                  <a:cubicBezTo>
                    <a:pt x="42" y="74"/>
                    <a:pt x="85" y="148"/>
                    <a:pt x="137" y="156"/>
                  </a:cubicBezTo>
                  <a:cubicBezTo>
                    <a:pt x="189" y="164"/>
                    <a:pt x="282" y="64"/>
                    <a:pt x="311" y="46"/>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9" name="Freeform 45"/>
            <p:cNvSpPr>
              <a:spLocks/>
            </p:cNvSpPr>
            <p:nvPr/>
          </p:nvSpPr>
          <p:spPr bwMode="auto">
            <a:xfrm>
              <a:off x="4480" y="1958"/>
              <a:ext cx="97" cy="443"/>
            </a:xfrm>
            <a:custGeom>
              <a:avLst/>
              <a:gdLst>
                <a:gd name="T0" fmla="*/ 97 w 97"/>
                <a:gd name="T1" fmla="*/ 443 h 443"/>
                <a:gd name="T2" fmla="*/ 58 w 97"/>
                <a:gd name="T3" fmla="*/ 192 h 443"/>
                <a:gd name="T4" fmla="*/ 0 w 97"/>
                <a:gd name="T5" fmla="*/ 0 h 443"/>
                <a:gd name="T6" fmla="*/ 0 60000 65536"/>
                <a:gd name="T7" fmla="*/ 0 60000 65536"/>
                <a:gd name="T8" fmla="*/ 0 60000 65536"/>
                <a:gd name="T9" fmla="*/ 0 w 97"/>
                <a:gd name="T10" fmla="*/ 0 h 443"/>
                <a:gd name="T11" fmla="*/ 97 w 97"/>
                <a:gd name="T12" fmla="*/ 443 h 443"/>
              </a:gdLst>
              <a:ahLst/>
              <a:cxnLst>
                <a:cxn ang="T6">
                  <a:pos x="T0" y="T1"/>
                </a:cxn>
                <a:cxn ang="T7">
                  <a:pos x="T2" y="T3"/>
                </a:cxn>
                <a:cxn ang="T8">
                  <a:pos x="T4" y="T5"/>
                </a:cxn>
              </a:cxnLst>
              <a:rect l="T9" t="T10" r="T11" b="T12"/>
              <a:pathLst>
                <a:path w="97" h="443">
                  <a:moveTo>
                    <a:pt x="97" y="443"/>
                  </a:moveTo>
                  <a:cubicBezTo>
                    <a:pt x="92" y="401"/>
                    <a:pt x="74" y="266"/>
                    <a:pt x="58" y="192"/>
                  </a:cubicBezTo>
                  <a:cubicBezTo>
                    <a:pt x="42" y="118"/>
                    <a:pt x="12" y="40"/>
                    <a:pt x="0"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1704" name="Rectangle 46"/>
          <p:cNvSpPr>
            <a:spLocks noChangeArrowheads="1"/>
          </p:cNvSpPr>
          <p:nvPr/>
        </p:nvSpPr>
        <p:spPr bwMode="auto">
          <a:xfrm>
            <a:off x="6397625" y="2622550"/>
            <a:ext cx="239713" cy="889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1705" name="Rectangle 47"/>
          <p:cNvSpPr>
            <a:spLocks noChangeArrowheads="1"/>
          </p:cNvSpPr>
          <p:nvPr/>
        </p:nvSpPr>
        <p:spPr bwMode="auto">
          <a:xfrm>
            <a:off x="6818313" y="2608263"/>
            <a:ext cx="107950" cy="1079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1706" name="Rectangle 48"/>
          <p:cNvSpPr>
            <a:spLocks noChangeArrowheads="1"/>
          </p:cNvSpPr>
          <p:nvPr/>
        </p:nvSpPr>
        <p:spPr bwMode="auto">
          <a:xfrm>
            <a:off x="6865938" y="2163763"/>
            <a:ext cx="192087" cy="889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1707" name="AutoShape 49"/>
          <p:cNvSpPr>
            <a:spLocks noChangeArrowheads="1"/>
          </p:cNvSpPr>
          <p:nvPr/>
        </p:nvSpPr>
        <p:spPr bwMode="auto">
          <a:xfrm>
            <a:off x="5240338" y="1404938"/>
            <a:ext cx="987425" cy="6540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12700">
            <a:solidFill>
              <a:schemeClr val="tx1"/>
            </a:solidFill>
            <a:miter lim="800000"/>
            <a:headEnd type="none" w="sm" len="sm"/>
            <a:tailEnd type="none" w="sm" len="sm"/>
          </a:ln>
        </p:spPr>
        <p:txBody>
          <a:bodyPr wrap="none" anchor="ctr"/>
          <a:lstStyle/>
          <a:p>
            <a:endParaRPr lang="en-US"/>
          </a:p>
        </p:txBody>
      </p:sp>
      <p:sp>
        <p:nvSpPr>
          <p:cNvPr id="71708" name="Text Box 50"/>
          <p:cNvSpPr txBox="1">
            <a:spLocks noChangeArrowheads="1"/>
          </p:cNvSpPr>
          <p:nvPr/>
        </p:nvSpPr>
        <p:spPr bwMode="auto">
          <a:xfrm>
            <a:off x="5378450" y="1557338"/>
            <a:ext cx="7064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WIND</a:t>
            </a:r>
          </a:p>
        </p:txBody>
      </p:sp>
      <p:grpSp>
        <p:nvGrpSpPr>
          <p:cNvPr id="71709" name="Group 51"/>
          <p:cNvGrpSpPr>
            <a:grpSpLocks/>
          </p:cNvGrpSpPr>
          <p:nvPr/>
        </p:nvGrpSpPr>
        <p:grpSpPr bwMode="auto">
          <a:xfrm>
            <a:off x="6438900" y="1341438"/>
            <a:ext cx="1381125" cy="1533525"/>
            <a:chOff x="4111" y="1251"/>
            <a:chExt cx="979" cy="966"/>
          </a:xfrm>
        </p:grpSpPr>
        <p:sp>
          <p:nvSpPr>
            <p:cNvPr id="71710" name="Freeform 52"/>
            <p:cNvSpPr>
              <a:spLocks/>
            </p:cNvSpPr>
            <p:nvPr/>
          </p:nvSpPr>
          <p:spPr bwMode="auto">
            <a:xfrm>
              <a:off x="4181" y="1360"/>
              <a:ext cx="401" cy="857"/>
            </a:xfrm>
            <a:custGeom>
              <a:avLst/>
              <a:gdLst>
                <a:gd name="T0" fmla="*/ 8 w 401"/>
                <a:gd name="T1" fmla="*/ 857 h 857"/>
                <a:gd name="T2" fmla="*/ 28 w 401"/>
                <a:gd name="T3" fmla="*/ 242 h 857"/>
                <a:gd name="T4" fmla="*/ 174 w 401"/>
                <a:gd name="T5" fmla="*/ 36 h 857"/>
                <a:gd name="T6" fmla="*/ 401 w 401"/>
                <a:gd name="T7" fmla="*/ 28 h 857"/>
                <a:gd name="T8" fmla="*/ 0 60000 65536"/>
                <a:gd name="T9" fmla="*/ 0 60000 65536"/>
                <a:gd name="T10" fmla="*/ 0 60000 65536"/>
                <a:gd name="T11" fmla="*/ 0 60000 65536"/>
                <a:gd name="T12" fmla="*/ 0 w 401"/>
                <a:gd name="T13" fmla="*/ 0 h 857"/>
                <a:gd name="T14" fmla="*/ 401 w 401"/>
                <a:gd name="T15" fmla="*/ 857 h 857"/>
              </a:gdLst>
              <a:ahLst/>
              <a:cxnLst>
                <a:cxn ang="T8">
                  <a:pos x="T0" y="T1"/>
                </a:cxn>
                <a:cxn ang="T9">
                  <a:pos x="T2" y="T3"/>
                </a:cxn>
                <a:cxn ang="T10">
                  <a:pos x="T4" y="T5"/>
                </a:cxn>
                <a:cxn ang="T11">
                  <a:pos x="T6" y="T7"/>
                </a:cxn>
              </a:cxnLst>
              <a:rect l="T12" t="T13" r="T14" b="T15"/>
              <a:pathLst>
                <a:path w="401" h="857">
                  <a:moveTo>
                    <a:pt x="8" y="857"/>
                  </a:moveTo>
                  <a:cubicBezTo>
                    <a:pt x="10" y="755"/>
                    <a:pt x="0" y="379"/>
                    <a:pt x="28" y="242"/>
                  </a:cubicBezTo>
                  <a:cubicBezTo>
                    <a:pt x="56" y="105"/>
                    <a:pt x="112" y="72"/>
                    <a:pt x="174" y="36"/>
                  </a:cubicBezTo>
                  <a:cubicBezTo>
                    <a:pt x="236" y="0"/>
                    <a:pt x="354" y="30"/>
                    <a:pt x="401" y="28"/>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1" name="Freeform 53"/>
            <p:cNvSpPr>
              <a:spLocks/>
            </p:cNvSpPr>
            <p:nvPr/>
          </p:nvSpPr>
          <p:spPr bwMode="auto">
            <a:xfrm>
              <a:off x="4111" y="1251"/>
              <a:ext cx="610" cy="800"/>
            </a:xfrm>
            <a:custGeom>
              <a:avLst/>
              <a:gdLst>
                <a:gd name="T0" fmla="*/ 0 w 610"/>
                <a:gd name="T1" fmla="*/ 800 h 800"/>
                <a:gd name="T2" fmla="*/ 26 w 610"/>
                <a:gd name="T3" fmla="*/ 294 h 800"/>
                <a:gd name="T4" fmla="*/ 130 w 610"/>
                <a:gd name="T5" fmla="*/ 67 h 800"/>
                <a:gd name="T6" fmla="*/ 366 w 610"/>
                <a:gd name="T7" fmla="*/ 6 h 800"/>
                <a:gd name="T8" fmla="*/ 610 w 610"/>
                <a:gd name="T9" fmla="*/ 32 h 800"/>
                <a:gd name="T10" fmla="*/ 0 60000 65536"/>
                <a:gd name="T11" fmla="*/ 0 60000 65536"/>
                <a:gd name="T12" fmla="*/ 0 60000 65536"/>
                <a:gd name="T13" fmla="*/ 0 60000 65536"/>
                <a:gd name="T14" fmla="*/ 0 60000 65536"/>
                <a:gd name="T15" fmla="*/ 0 w 610"/>
                <a:gd name="T16" fmla="*/ 0 h 800"/>
                <a:gd name="T17" fmla="*/ 610 w 610"/>
                <a:gd name="T18" fmla="*/ 800 h 800"/>
              </a:gdLst>
              <a:ahLst/>
              <a:cxnLst>
                <a:cxn ang="T10">
                  <a:pos x="T0" y="T1"/>
                </a:cxn>
                <a:cxn ang="T11">
                  <a:pos x="T2" y="T3"/>
                </a:cxn>
                <a:cxn ang="T12">
                  <a:pos x="T4" y="T5"/>
                </a:cxn>
                <a:cxn ang="T13">
                  <a:pos x="T6" y="T7"/>
                </a:cxn>
                <a:cxn ang="T14">
                  <a:pos x="T8" y="T9"/>
                </a:cxn>
              </a:cxnLst>
              <a:rect l="T15" t="T16" r="T17" b="T18"/>
              <a:pathLst>
                <a:path w="610" h="800">
                  <a:moveTo>
                    <a:pt x="0" y="800"/>
                  </a:moveTo>
                  <a:cubicBezTo>
                    <a:pt x="4" y="716"/>
                    <a:pt x="4" y="416"/>
                    <a:pt x="26" y="294"/>
                  </a:cubicBezTo>
                  <a:cubicBezTo>
                    <a:pt x="48" y="172"/>
                    <a:pt x="73" y="115"/>
                    <a:pt x="130" y="67"/>
                  </a:cubicBezTo>
                  <a:cubicBezTo>
                    <a:pt x="187" y="19"/>
                    <a:pt x="286" y="12"/>
                    <a:pt x="366" y="6"/>
                  </a:cubicBezTo>
                  <a:cubicBezTo>
                    <a:pt x="446" y="0"/>
                    <a:pt x="559" y="27"/>
                    <a:pt x="610" y="32"/>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12" name="Freeform 54"/>
            <p:cNvSpPr>
              <a:spLocks/>
            </p:cNvSpPr>
            <p:nvPr/>
          </p:nvSpPr>
          <p:spPr bwMode="auto">
            <a:xfrm>
              <a:off x="4894" y="1298"/>
              <a:ext cx="196" cy="273"/>
            </a:xfrm>
            <a:custGeom>
              <a:avLst/>
              <a:gdLst>
                <a:gd name="T0" fmla="*/ 0 w 196"/>
                <a:gd name="T1" fmla="*/ 0 h 273"/>
                <a:gd name="T2" fmla="*/ 168 w 196"/>
                <a:gd name="T3" fmla="*/ 98 h 273"/>
                <a:gd name="T4" fmla="*/ 168 w 196"/>
                <a:gd name="T5" fmla="*/ 221 h 273"/>
                <a:gd name="T6" fmla="*/ 89 w 196"/>
                <a:gd name="T7" fmla="*/ 273 h 273"/>
                <a:gd name="T8" fmla="*/ 0 60000 65536"/>
                <a:gd name="T9" fmla="*/ 0 60000 65536"/>
                <a:gd name="T10" fmla="*/ 0 60000 65536"/>
                <a:gd name="T11" fmla="*/ 0 60000 65536"/>
                <a:gd name="T12" fmla="*/ 0 w 196"/>
                <a:gd name="T13" fmla="*/ 0 h 273"/>
                <a:gd name="T14" fmla="*/ 196 w 196"/>
                <a:gd name="T15" fmla="*/ 273 h 273"/>
              </a:gdLst>
              <a:ahLst/>
              <a:cxnLst>
                <a:cxn ang="T8">
                  <a:pos x="T0" y="T1"/>
                </a:cxn>
                <a:cxn ang="T9">
                  <a:pos x="T2" y="T3"/>
                </a:cxn>
                <a:cxn ang="T10">
                  <a:pos x="T4" y="T5"/>
                </a:cxn>
                <a:cxn ang="T11">
                  <a:pos x="T6" y="T7"/>
                </a:cxn>
              </a:cxnLst>
              <a:rect l="T12" t="T13" r="T14" b="T15"/>
              <a:pathLst>
                <a:path w="196" h="273">
                  <a:moveTo>
                    <a:pt x="0" y="0"/>
                  </a:moveTo>
                  <a:cubicBezTo>
                    <a:pt x="28" y="16"/>
                    <a:pt x="140" y="61"/>
                    <a:pt x="168" y="98"/>
                  </a:cubicBezTo>
                  <a:cubicBezTo>
                    <a:pt x="196" y="135"/>
                    <a:pt x="181" y="192"/>
                    <a:pt x="168" y="221"/>
                  </a:cubicBezTo>
                  <a:cubicBezTo>
                    <a:pt x="155" y="250"/>
                    <a:pt x="106" y="262"/>
                    <a:pt x="89" y="273"/>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1117600" y="304800"/>
            <a:ext cx="6908800" cy="1143000"/>
          </a:xfrm>
        </p:spPr>
        <p:txBody>
          <a:bodyPr lIns="92075" tIns="46038" rIns="92075" bIns="46038"/>
          <a:lstStyle/>
          <a:p>
            <a:pPr algn="ctr" eaLnBrk="1" hangingPunct="1"/>
            <a:r>
              <a:rPr lang="en-US" altLang="en-US" sz="4400" dirty="0" smtClean="0">
                <a:latin typeface="Calibri" panose="020F0502020204030204" pitchFamily="34" charset="0"/>
              </a:rPr>
              <a:t>Space Ventilation</a:t>
            </a:r>
          </a:p>
        </p:txBody>
      </p:sp>
      <p:sp>
        <p:nvSpPr>
          <p:cNvPr id="72707" name="AutoShape 2"/>
          <p:cNvSpPr>
            <a:spLocks noChangeArrowheads="1"/>
          </p:cNvSpPr>
          <p:nvPr/>
        </p:nvSpPr>
        <p:spPr bwMode="auto">
          <a:xfrm>
            <a:off x="5113338" y="1562100"/>
            <a:ext cx="976312" cy="6397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12700">
            <a:solidFill>
              <a:schemeClr val="tx1"/>
            </a:solidFill>
            <a:miter lim="800000"/>
            <a:headEnd type="none" w="sm" len="sm"/>
            <a:tailEnd type="none" w="sm" len="sm"/>
          </a:ln>
        </p:spPr>
        <p:txBody>
          <a:bodyPr wrap="none" anchor="ctr"/>
          <a:lstStyle/>
          <a:p>
            <a:endParaRPr lang="en-US"/>
          </a:p>
        </p:txBody>
      </p:sp>
      <p:sp>
        <p:nvSpPr>
          <p:cNvPr id="72708" name="AutoShape 3"/>
          <p:cNvSpPr>
            <a:spLocks noChangeArrowheads="1"/>
          </p:cNvSpPr>
          <p:nvPr/>
        </p:nvSpPr>
        <p:spPr bwMode="auto">
          <a:xfrm rot="10800000">
            <a:off x="1455738" y="1562100"/>
            <a:ext cx="976312" cy="6397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w="12700">
            <a:solidFill>
              <a:schemeClr val="tx1"/>
            </a:solidFill>
            <a:miter lim="800000"/>
            <a:headEnd type="none" w="sm" len="sm"/>
            <a:tailEnd type="none" w="sm" len="sm"/>
          </a:ln>
        </p:spPr>
        <p:txBody>
          <a:bodyPr wrap="none" anchor="ctr"/>
          <a:lstStyle/>
          <a:p>
            <a:endParaRPr lang="en-US"/>
          </a:p>
        </p:txBody>
      </p:sp>
      <p:sp>
        <p:nvSpPr>
          <p:cNvPr id="72709" name="AutoShape 5"/>
          <p:cNvSpPr>
            <a:spLocks noChangeArrowheads="1"/>
          </p:cNvSpPr>
          <p:nvPr/>
        </p:nvSpPr>
        <p:spPr bwMode="auto">
          <a:xfrm>
            <a:off x="2914650" y="1890713"/>
            <a:ext cx="454025" cy="63023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00"/>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a:p>
            <a:pPr algn="ctr" eaLnBrk="1" hangingPunct="1"/>
            <a:endParaRPr lang="en-US" altLang="en-US">
              <a:latin typeface="Lucida Sans Unicode" panose="020B0602030504020204" pitchFamily="34" charset="0"/>
            </a:endParaRPr>
          </a:p>
        </p:txBody>
      </p:sp>
      <p:sp>
        <p:nvSpPr>
          <p:cNvPr id="72710" name="Text Box 6"/>
          <p:cNvSpPr txBox="1">
            <a:spLocks noChangeArrowheads="1"/>
          </p:cNvSpPr>
          <p:nvPr/>
        </p:nvSpPr>
        <p:spPr bwMode="auto">
          <a:xfrm>
            <a:off x="1408113" y="4473575"/>
            <a:ext cx="2443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002060"/>
                </a:solidFill>
                <a:latin typeface="Calibri" panose="020F0502020204030204" pitchFamily="34" charset="0"/>
              </a:rPr>
              <a:t>One opening </a:t>
            </a:r>
          </a:p>
          <a:p>
            <a:pPr algn="ctr" eaLnBrk="1" hangingPunct="1"/>
            <a:r>
              <a:rPr lang="en-US" altLang="en-US" sz="2000" b="1">
                <a:solidFill>
                  <a:srgbClr val="002060"/>
                </a:solidFill>
                <a:latin typeface="Calibri" panose="020F0502020204030204" pitchFamily="34" charset="0"/>
              </a:rPr>
              <a:t>Lighter than air gases</a:t>
            </a:r>
          </a:p>
        </p:txBody>
      </p:sp>
      <p:sp>
        <p:nvSpPr>
          <p:cNvPr id="72711" name="Text Box 7"/>
          <p:cNvSpPr txBox="1">
            <a:spLocks noChangeArrowheads="1"/>
          </p:cNvSpPr>
          <p:nvPr/>
        </p:nvSpPr>
        <p:spPr bwMode="auto">
          <a:xfrm>
            <a:off x="5075238" y="4419600"/>
            <a:ext cx="2527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002060"/>
                </a:solidFill>
                <a:latin typeface="Calibri" panose="020F0502020204030204" pitchFamily="34" charset="0"/>
              </a:rPr>
              <a:t>One opening</a:t>
            </a:r>
          </a:p>
          <a:p>
            <a:pPr algn="ctr" eaLnBrk="1" hangingPunct="1"/>
            <a:r>
              <a:rPr lang="en-US" altLang="en-US" sz="2000" b="1">
                <a:solidFill>
                  <a:srgbClr val="002060"/>
                </a:solidFill>
                <a:latin typeface="Calibri" panose="020F0502020204030204" pitchFamily="34" charset="0"/>
              </a:rPr>
              <a:t>Heavier than air gases</a:t>
            </a:r>
          </a:p>
        </p:txBody>
      </p:sp>
      <p:grpSp>
        <p:nvGrpSpPr>
          <p:cNvPr id="72712" name="Group 8"/>
          <p:cNvGrpSpPr>
            <a:grpSpLocks/>
          </p:cNvGrpSpPr>
          <p:nvPr/>
        </p:nvGrpSpPr>
        <p:grpSpPr bwMode="auto">
          <a:xfrm>
            <a:off x="7461250" y="2041525"/>
            <a:ext cx="700088" cy="207963"/>
            <a:chOff x="4916" y="1574"/>
            <a:chExt cx="497" cy="131"/>
          </a:xfrm>
        </p:grpSpPr>
        <p:sp>
          <p:nvSpPr>
            <p:cNvPr id="72759" name="Freeform 9"/>
            <p:cNvSpPr>
              <a:spLocks/>
            </p:cNvSpPr>
            <p:nvPr/>
          </p:nvSpPr>
          <p:spPr bwMode="auto">
            <a:xfrm>
              <a:off x="4916" y="1666"/>
              <a:ext cx="437" cy="39"/>
            </a:xfrm>
            <a:custGeom>
              <a:avLst/>
              <a:gdLst>
                <a:gd name="T0" fmla="*/ 0 w 437"/>
                <a:gd name="T1" fmla="*/ 1 h 39"/>
                <a:gd name="T2" fmla="*/ 111 w 437"/>
                <a:gd name="T3" fmla="*/ 21 h 39"/>
                <a:gd name="T4" fmla="*/ 268 w 437"/>
                <a:gd name="T5" fmla="*/ 31 h 39"/>
                <a:gd name="T6" fmla="*/ 437 w 437"/>
                <a:gd name="T7" fmla="*/ 39 h 39"/>
                <a:gd name="T8" fmla="*/ 0 60000 65536"/>
                <a:gd name="T9" fmla="*/ 0 60000 65536"/>
                <a:gd name="T10" fmla="*/ 0 60000 65536"/>
                <a:gd name="T11" fmla="*/ 0 60000 65536"/>
                <a:gd name="T12" fmla="*/ 0 w 437"/>
                <a:gd name="T13" fmla="*/ 0 h 39"/>
                <a:gd name="T14" fmla="*/ 437 w 437"/>
                <a:gd name="T15" fmla="*/ 39 h 39"/>
              </a:gdLst>
              <a:ahLst/>
              <a:cxnLst>
                <a:cxn ang="T8">
                  <a:pos x="T0" y="T1"/>
                </a:cxn>
                <a:cxn ang="T9">
                  <a:pos x="T2" y="T3"/>
                </a:cxn>
                <a:cxn ang="T10">
                  <a:pos x="T4" y="T5"/>
                </a:cxn>
                <a:cxn ang="T11">
                  <a:pos x="T6" y="T7"/>
                </a:cxn>
              </a:cxnLst>
              <a:rect l="T12" t="T13" r="T14" b="T15"/>
              <a:pathLst>
                <a:path w="437" h="39">
                  <a:moveTo>
                    <a:pt x="0" y="1"/>
                  </a:moveTo>
                  <a:cubicBezTo>
                    <a:pt x="40" y="0"/>
                    <a:pt x="66" y="16"/>
                    <a:pt x="111" y="21"/>
                  </a:cubicBezTo>
                  <a:cubicBezTo>
                    <a:pt x="156" y="26"/>
                    <a:pt x="214" y="28"/>
                    <a:pt x="268" y="31"/>
                  </a:cubicBezTo>
                  <a:cubicBezTo>
                    <a:pt x="322" y="34"/>
                    <a:pt x="402" y="37"/>
                    <a:pt x="437" y="39"/>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60" name="Freeform 10"/>
            <p:cNvSpPr>
              <a:spLocks/>
            </p:cNvSpPr>
            <p:nvPr/>
          </p:nvSpPr>
          <p:spPr bwMode="auto">
            <a:xfrm>
              <a:off x="4920" y="1628"/>
              <a:ext cx="383" cy="22"/>
            </a:xfrm>
            <a:custGeom>
              <a:avLst/>
              <a:gdLst>
                <a:gd name="T0" fmla="*/ 0 w 383"/>
                <a:gd name="T1" fmla="*/ 2 h 22"/>
                <a:gd name="T2" fmla="*/ 183 w 383"/>
                <a:gd name="T3" fmla="*/ 19 h 22"/>
                <a:gd name="T4" fmla="*/ 383 w 383"/>
                <a:gd name="T5" fmla="*/ 18 h 22"/>
                <a:gd name="T6" fmla="*/ 0 60000 65536"/>
                <a:gd name="T7" fmla="*/ 0 60000 65536"/>
                <a:gd name="T8" fmla="*/ 0 60000 65536"/>
                <a:gd name="T9" fmla="*/ 0 w 383"/>
                <a:gd name="T10" fmla="*/ 0 h 22"/>
                <a:gd name="T11" fmla="*/ 383 w 383"/>
                <a:gd name="T12" fmla="*/ 22 h 22"/>
              </a:gdLst>
              <a:ahLst/>
              <a:cxnLst>
                <a:cxn ang="T6">
                  <a:pos x="T0" y="T1"/>
                </a:cxn>
                <a:cxn ang="T7">
                  <a:pos x="T2" y="T3"/>
                </a:cxn>
                <a:cxn ang="T8">
                  <a:pos x="T4" y="T5"/>
                </a:cxn>
              </a:cxnLst>
              <a:rect l="T9" t="T10" r="T11" b="T12"/>
              <a:pathLst>
                <a:path w="383" h="22">
                  <a:moveTo>
                    <a:pt x="0" y="2"/>
                  </a:moveTo>
                  <a:cubicBezTo>
                    <a:pt x="66" y="0"/>
                    <a:pt x="119" y="16"/>
                    <a:pt x="183" y="19"/>
                  </a:cubicBezTo>
                  <a:cubicBezTo>
                    <a:pt x="247" y="22"/>
                    <a:pt x="341" y="18"/>
                    <a:pt x="383" y="18"/>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61" name="Freeform 11"/>
            <p:cNvSpPr>
              <a:spLocks/>
            </p:cNvSpPr>
            <p:nvPr/>
          </p:nvSpPr>
          <p:spPr bwMode="auto">
            <a:xfrm>
              <a:off x="4923" y="1574"/>
              <a:ext cx="490" cy="17"/>
            </a:xfrm>
            <a:custGeom>
              <a:avLst/>
              <a:gdLst>
                <a:gd name="T0" fmla="*/ 0 w 490"/>
                <a:gd name="T1" fmla="*/ 3 h 17"/>
                <a:gd name="T2" fmla="*/ 271 w 490"/>
                <a:gd name="T3" fmla="*/ 17 h 17"/>
                <a:gd name="T4" fmla="*/ 490 w 490"/>
                <a:gd name="T5" fmla="*/ 4 h 17"/>
                <a:gd name="T6" fmla="*/ 0 60000 65536"/>
                <a:gd name="T7" fmla="*/ 0 60000 65536"/>
                <a:gd name="T8" fmla="*/ 0 60000 65536"/>
                <a:gd name="T9" fmla="*/ 0 w 490"/>
                <a:gd name="T10" fmla="*/ 0 h 17"/>
                <a:gd name="T11" fmla="*/ 490 w 490"/>
                <a:gd name="T12" fmla="*/ 17 h 17"/>
              </a:gdLst>
              <a:ahLst/>
              <a:cxnLst>
                <a:cxn ang="T6">
                  <a:pos x="T0" y="T1"/>
                </a:cxn>
                <a:cxn ang="T7">
                  <a:pos x="T2" y="T3"/>
                </a:cxn>
                <a:cxn ang="T8">
                  <a:pos x="T4" y="T5"/>
                </a:cxn>
              </a:cxnLst>
              <a:rect l="T9" t="T10" r="T11" b="T12"/>
              <a:pathLst>
                <a:path w="490" h="17">
                  <a:moveTo>
                    <a:pt x="0" y="3"/>
                  </a:moveTo>
                  <a:cubicBezTo>
                    <a:pt x="98" y="0"/>
                    <a:pt x="189" y="17"/>
                    <a:pt x="271" y="17"/>
                  </a:cubicBezTo>
                  <a:cubicBezTo>
                    <a:pt x="353" y="17"/>
                    <a:pt x="445" y="7"/>
                    <a:pt x="490" y="4"/>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2713" name="Rectangle 12"/>
          <p:cNvSpPr>
            <a:spLocks noChangeArrowheads="1"/>
          </p:cNvSpPr>
          <p:nvPr/>
        </p:nvSpPr>
        <p:spPr bwMode="auto">
          <a:xfrm rot="16200000">
            <a:off x="1851026" y="2298700"/>
            <a:ext cx="1752600" cy="1768475"/>
          </a:xfrm>
          <a:prstGeom prst="rect">
            <a:avLst/>
          </a:prstGeom>
          <a:solidFill>
            <a:schemeClr val="bg1"/>
          </a:solidFill>
          <a:ln w="28575">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grpSp>
        <p:nvGrpSpPr>
          <p:cNvPr id="72714" name="Group 13"/>
          <p:cNvGrpSpPr>
            <a:grpSpLocks/>
          </p:cNvGrpSpPr>
          <p:nvPr/>
        </p:nvGrpSpPr>
        <p:grpSpPr bwMode="auto">
          <a:xfrm rot="10800000">
            <a:off x="3182938" y="1936750"/>
            <a:ext cx="587375" cy="271463"/>
            <a:chOff x="1824" y="2592"/>
            <a:chExt cx="672" cy="192"/>
          </a:xfrm>
        </p:grpSpPr>
        <p:sp>
          <p:nvSpPr>
            <p:cNvPr id="72757" name="Rectangle 14"/>
            <p:cNvSpPr>
              <a:spLocks noChangeArrowheads="1"/>
            </p:cNvSpPr>
            <p:nvPr/>
          </p:nvSpPr>
          <p:spPr bwMode="auto">
            <a:xfrm>
              <a:off x="1824" y="2592"/>
              <a:ext cx="672" cy="192"/>
            </a:xfrm>
            <a:prstGeom prst="rect">
              <a:avLst/>
            </a:prstGeom>
            <a:solidFill>
              <a:srgbClr val="FFFF00"/>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2758" name="Line 15"/>
            <p:cNvSpPr>
              <a:spLocks noChangeShapeType="1"/>
            </p:cNvSpPr>
            <p:nvPr/>
          </p:nvSpPr>
          <p:spPr bwMode="auto">
            <a:xfrm>
              <a:off x="1968" y="2688"/>
              <a:ext cx="432"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2715" name="Group 16"/>
          <p:cNvGrpSpPr>
            <a:grpSpLocks/>
          </p:cNvGrpSpPr>
          <p:nvPr/>
        </p:nvGrpSpPr>
        <p:grpSpPr bwMode="auto">
          <a:xfrm flipV="1">
            <a:off x="2903538" y="2243138"/>
            <a:ext cx="160337" cy="1357312"/>
            <a:chOff x="5712" y="1400"/>
            <a:chExt cx="155" cy="782"/>
          </a:xfrm>
        </p:grpSpPr>
        <p:sp>
          <p:nvSpPr>
            <p:cNvPr id="72755" name="Rectangle 17"/>
            <p:cNvSpPr>
              <a:spLocks noChangeArrowheads="1"/>
            </p:cNvSpPr>
            <p:nvPr/>
          </p:nvSpPr>
          <p:spPr bwMode="auto">
            <a:xfrm rot="16200000" flipV="1">
              <a:off x="5399" y="1713"/>
              <a:ext cx="782" cy="155"/>
            </a:xfrm>
            <a:prstGeom prst="rect">
              <a:avLst/>
            </a:prstGeom>
            <a:solidFill>
              <a:srgbClr val="FFFF00"/>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2756" name="Line 18"/>
            <p:cNvSpPr>
              <a:spLocks noChangeShapeType="1"/>
            </p:cNvSpPr>
            <p:nvPr/>
          </p:nvSpPr>
          <p:spPr bwMode="auto">
            <a:xfrm rot="16200000" flipV="1">
              <a:off x="5474" y="1786"/>
              <a:ext cx="637" cy="0"/>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2716" name="Group 19"/>
          <p:cNvGrpSpPr>
            <a:grpSpLocks/>
          </p:cNvGrpSpPr>
          <p:nvPr/>
        </p:nvGrpSpPr>
        <p:grpSpPr bwMode="auto">
          <a:xfrm>
            <a:off x="2001838" y="2508250"/>
            <a:ext cx="1358900" cy="1458913"/>
            <a:chOff x="1048" y="1868"/>
            <a:chExt cx="963" cy="919"/>
          </a:xfrm>
        </p:grpSpPr>
        <p:sp>
          <p:nvSpPr>
            <p:cNvPr id="72748" name="Line 20"/>
            <p:cNvSpPr>
              <a:spLocks noChangeShapeType="1"/>
            </p:cNvSpPr>
            <p:nvPr/>
          </p:nvSpPr>
          <p:spPr bwMode="auto">
            <a:xfrm rot="5385617">
              <a:off x="1636" y="2688"/>
              <a:ext cx="198" cy="0"/>
            </a:xfrm>
            <a:prstGeom prst="line">
              <a:avLst/>
            </a:prstGeom>
            <a:noFill/>
            <a:ln w="127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49" name="Freeform 21"/>
            <p:cNvSpPr>
              <a:spLocks/>
            </p:cNvSpPr>
            <p:nvPr/>
          </p:nvSpPr>
          <p:spPr bwMode="auto">
            <a:xfrm>
              <a:off x="1071" y="1868"/>
              <a:ext cx="157" cy="398"/>
            </a:xfrm>
            <a:custGeom>
              <a:avLst/>
              <a:gdLst>
                <a:gd name="T0" fmla="*/ 22 w 157"/>
                <a:gd name="T1" fmla="*/ 398 h 398"/>
                <a:gd name="T2" fmla="*/ 22 w 157"/>
                <a:gd name="T3" fmla="*/ 127 h 398"/>
                <a:gd name="T4" fmla="*/ 157 w 157"/>
                <a:gd name="T5" fmla="*/ 0 h 398"/>
                <a:gd name="T6" fmla="*/ 0 60000 65536"/>
                <a:gd name="T7" fmla="*/ 0 60000 65536"/>
                <a:gd name="T8" fmla="*/ 0 60000 65536"/>
                <a:gd name="T9" fmla="*/ 0 w 157"/>
                <a:gd name="T10" fmla="*/ 0 h 398"/>
                <a:gd name="T11" fmla="*/ 157 w 157"/>
                <a:gd name="T12" fmla="*/ 398 h 398"/>
              </a:gdLst>
              <a:ahLst/>
              <a:cxnLst>
                <a:cxn ang="T6">
                  <a:pos x="T0" y="T1"/>
                </a:cxn>
                <a:cxn ang="T7">
                  <a:pos x="T2" y="T3"/>
                </a:cxn>
                <a:cxn ang="T8">
                  <a:pos x="T4" y="T5"/>
                </a:cxn>
              </a:cxnLst>
              <a:rect l="T9" t="T10" r="T11" b="T12"/>
              <a:pathLst>
                <a:path w="157" h="398">
                  <a:moveTo>
                    <a:pt x="22" y="398"/>
                  </a:moveTo>
                  <a:cubicBezTo>
                    <a:pt x="22" y="353"/>
                    <a:pt x="0" y="193"/>
                    <a:pt x="22" y="127"/>
                  </a:cubicBezTo>
                  <a:cubicBezTo>
                    <a:pt x="44" y="61"/>
                    <a:pt x="129" y="26"/>
                    <a:pt x="157"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50" name="Freeform 22"/>
            <p:cNvSpPr>
              <a:spLocks/>
            </p:cNvSpPr>
            <p:nvPr/>
          </p:nvSpPr>
          <p:spPr bwMode="auto">
            <a:xfrm>
              <a:off x="1785" y="2606"/>
              <a:ext cx="187" cy="173"/>
            </a:xfrm>
            <a:custGeom>
              <a:avLst/>
              <a:gdLst>
                <a:gd name="T0" fmla="*/ 0 w 311"/>
                <a:gd name="T1" fmla="*/ 0 h 164"/>
                <a:gd name="T2" fmla="*/ 1 w 311"/>
                <a:gd name="T3" fmla="*/ 389 h 164"/>
                <a:gd name="T4" fmla="*/ 1 w 311"/>
                <a:gd name="T5" fmla="*/ 116 h 164"/>
                <a:gd name="T6" fmla="*/ 0 60000 65536"/>
                <a:gd name="T7" fmla="*/ 0 60000 65536"/>
                <a:gd name="T8" fmla="*/ 0 60000 65536"/>
                <a:gd name="T9" fmla="*/ 0 w 311"/>
                <a:gd name="T10" fmla="*/ 0 h 164"/>
                <a:gd name="T11" fmla="*/ 311 w 311"/>
                <a:gd name="T12" fmla="*/ 164 h 164"/>
              </a:gdLst>
              <a:ahLst/>
              <a:cxnLst>
                <a:cxn ang="T6">
                  <a:pos x="T0" y="T1"/>
                </a:cxn>
                <a:cxn ang="T7">
                  <a:pos x="T2" y="T3"/>
                </a:cxn>
                <a:cxn ang="T8">
                  <a:pos x="T4" y="T5"/>
                </a:cxn>
              </a:cxnLst>
              <a:rect l="T9" t="T10" r="T11" b="T12"/>
              <a:pathLst>
                <a:path w="311" h="164">
                  <a:moveTo>
                    <a:pt x="0" y="0"/>
                  </a:moveTo>
                  <a:cubicBezTo>
                    <a:pt x="42" y="74"/>
                    <a:pt x="85" y="148"/>
                    <a:pt x="137" y="156"/>
                  </a:cubicBezTo>
                  <a:cubicBezTo>
                    <a:pt x="189" y="164"/>
                    <a:pt x="282" y="64"/>
                    <a:pt x="311" y="46"/>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51" name="Freeform 23"/>
            <p:cNvSpPr>
              <a:spLocks/>
            </p:cNvSpPr>
            <p:nvPr/>
          </p:nvSpPr>
          <p:spPr bwMode="auto">
            <a:xfrm>
              <a:off x="1048" y="2630"/>
              <a:ext cx="231" cy="138"/>
            </a:xfrm>
            <a:custGeom>
              <a:avLst/>
              <a:gdLst>
                <a:gd name="T0" fmla="*/ 231 w 231"/>
                <a:gd name="T1" fmla="*/ 93 h 138"/>
                <a:gd name="T2" fmla="*/ 38 w 231"/>
                <a:gd name="T3" fmla="*/ 123 h 138"/>
                <a:gd name="T4" fmla="*/ 2 w 231"/>
                <a:gd name="T5" fmla="*/ 0 h 138"/>
                <a:gd name="T6" fmla="*/ 0 60000 65536"/>
                <a:gd name="T7" fmla="*/ 0 60000 65536"/>
                <a:gd name="T8" fmla="*/ 0 60000 65536"/>
                <a:gd name="T9" fmla="*/ 0 w 231"/>
                <a:gd name="T10" fmla="*/ 0 h 138"/>
                <a:gd name="T11" fmla="*/ 231 w 231"/>
                <a:gd name="T12" fmla="*/ 138 h 138"/>
              </a:gdLst>
              <a:ahLst/>
              <a:cxnLst>
                <a:cxn ang="T6">
                  <a:pos x="T0" y="T1"/>
                </a:cxn>
                <a:cxn ang="T7">
                  <a:pos x="T2" y="T3"/>
                </a:cxn>
                <a:cxn ang="T8">
                  <a:pos x="T4" y="T5"/>
                </a:cxn>
              </a:cxnLst>
              <a:rect l="T9" t="T10" r="T11" b="T12"/>
              <a:pathLst>
                <a:path w="231" h="138">
                  <a:moveTo>
                    <a:pt x="231" y="93"/>
                  </a:moveTo>
                  <a:cubicBezTo>
                    <a:pt x="200" y="98"/>
                    <a:pt x="76" y="138"/>
                    <a:pt x="38" y="123"/>
                  </a:cubicBezTo>
                  <a:cubicBezTo>
                    <a:pt x="0" y="108"/>
                    <a:pt x="10" y="26"/>
                    <a:pt x="2"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52" name="Freeform 24"/>
            <p:cNvSpPr>
              <a:spLocks/>
            </p:cNvSpPr>
            <p:nvPr/>
          </p:nvSpPr>
          <p:spPr bwMode="auto">
            <a:xfrm>
              <a:off x="1353" y="2037"/>
              <a:ext cx="79" cy="441"/>
            </a:xfrm>
            <a:custGeom>
              <a:avLst/>
              <a:gdLst>
                <a:gd name="T0" fmla="*/ 45 w 79"/>
                <a:gd name="T1" fmla="*/ 441 h 441"/>
                <a:gd name="T2" fmla="*/ 6 w 79"/>
                <a:gd name="T3" fmla="*/ 190 h 441"/>
                <a:gd name="T4" fmla="*/ 79 w 79"/>
                <a:gd name="T5" fmla="*/ 0 h 441"/>
                <a:gd name="T6" fmla="*/ 0 60000 65536"/>
                <a:gd name="T7" fmla="*/ 0 60000 65536"/>
                <a:gd name="T8" fmla="*/ 0 60000 65536"/>
                <a:gd name="T9" fmla="*/ 0 w 79"/>
                <a:gd name="T10" fmla="*/ 0 h 441"/>
                <a:gd name="T11" fmla="*/ 79 w 79"/>
                <a:gd name="T12" fmla="*/ 441 h 441"/>
              </a:gdLst>
              <a:ahLst/>
              <a:cxnLst>
                <a:cxn ang="T6">
                  <a:pos x="T0" y="T1"/>
                </a:cxn>
                <a:cxn ang="T7">
                  <a:pos x="T2" y="T3"/>
                </a:cxn>
                <a:cxn ang="T8">
                  <a:pos x="T4" y="T5"/>
                </a:cxn>
              </a:cxnLst>
              <a:rect l="T9" t="T10" r="T11" b="T12"/>
              <a:pathLst>
                <a:path w="79" h="441">
                  <a:moveTo>
                    <a:pt x="45" y="441"/>
                  </a:moveTo>
                  <a:cubicBezTo>
                    <a:pt x="40" y="399"/>
                    <a:pt x="0" y="263"/>
                    <a:pt x="6" y="190"/>
                  </a:cubicBezTo>
                  <a:cubicBezTo>
                    <a:pt x="12" y="117"/>
                    <a:pt x="64" y="40"/>
                    <a:pt x="79"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53" name="Freeform 25"/>
            <p:cNvSpPr>
              <a:spLocks/>
            </p:cNvSpPr>
            <p:nvPr/>
          </p:nvSpPr>
          <p:spPr bwMode="auto">
            <a:xfrm flipH="1">
              <a:off x="1496" y="2601"/>
              <a:ext cx="187" cy="173"/>
            </a:xfrm>
            <a:custGeom>
              <a:avLst/>
              <a:gdLst>
                <a:gd name="T0" fmla="*/ 0 w 311"/>
                <a:gd name="T1" fmla="*/ 0 h 164"/>
                <a:gd name="T2" fmla="*/ 1 w 311"/>
                <a:gd name="T3" fmla="*/ 389 h 164"/>
                <a:gd name="T4" fmla="*/ 1 w 311"/>
                <a:gd name="T5" fmla="*/ 116 h 164"/>
                <a:gd name="T6" fmla="*/ 0 60000 65536"/>
                <a:gd name="T7" fmla="*/ 0 60000 65536"/>
                <a:gd name="T8" fmla="*/ 0 60000 65536"/>
                <a:gd name="T9" fmla="*/ 0 w 311"/>
                <a:gd name="T10" fmla="*/ 0 h 164"/>
                <a:gd name="T11" fmla="*/ 311 w 311"/>
                <a:gd name="T12" fmla="*/ 164 h 164"/>
              </a:gdLst>
              <a:ahLst/>
              <a:cxnLst>
                <a:cxn ang="T6">
                  <a:pos x="T0" y="T1"/>
                </a:cxn>
                <a:cxn ang="T7">
                  <a:pos x="T2" y="T3"/>
                </a:cxn>
                <a:cxn ang="T8">
                  <a:pos x="T4" y="T5"/>
                </a:cxn>
              </a:cxnLst>
              <a:rect l="T9" t="T10" r="T11" b="T12"/>
              <a:pathLst>
                <a:path w="311" h="164">
                  <a:moveTo>
                    <a:pt x="0" y="0"/>
                  </a:moveTo>
                  <a:cubicBezTo>
                    <a:pt x="42" y="74"/>
                    <a:pt x="85" y="148"/>
                    <a:pt x="137" y="156"/>
                  </a:cubicBezTo>
                  <a:cubicBezTo>
                    <a:pt x="189" y="164"/>
                    <a:pt x="282" y="64"/>
                    <a:pt x="311" y="46"/>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54" name="Freeform 26"/>
            <p:cNvSpPr>
              <a:spLocks/>
            </p:cNvSpPr>
            <p:nvPr/>
          </p:nvSpPr>
          <p:spPr bwMode="auto">
            <a:xfrm>
              <a:off x="1914" y="1944"/>
              <a:ext cx="97" cy="443"/>
            </a:xfrm>
            <a:custGeom>
              <a:avLst/>
              <a:gdLst>
                <a:gd name="T0" fmla="*/ 97 w 97"/>
                <a:gd name="T1" fmla="*/ 443 h 443"/>
                <a:gd name="T2" fmla="*/ 58 w 97"/>
                <a:gd name="T3" fmla="*/ 192 h 443"/>
                <a:gd name="T4" fmla="*/ 0 w 97"/>
                <a:gd name="T5" fmla="*/ 0 h 443"/>
                <a:gd name="T6" fmla="*/ 0 60000 65536"/>
                <a:gd name="T7" fmla="*/ 0 60000 65536"/>
                <a:gd name="T8" fmla="*/ 0 60000 65536"/>
                <a:gd name="T9" fmla="*/ 0 w 97"/>
                <a:gd name="T10" fmla="*/ 0 h 443"/>
                <a:gd name="T11" fmla="*/ 97 w 97"/>
                <a:gd name="T12" fmla="*/ 443 h 443"/>
              </a:gdLst>
              <a:ahLst/>
              <a:cxnLst>
                <a:cxn ang="T6">
                  <a:pos x="T0" y="T1"/>
                </a:cxn>
                <a:cxn ang="T7">
                  <a:pos x="T2" y="T3"/>
                </a:cxn>
                <a:cxn ang="T8">
                  <a:pos x="T4" y="T5"/>
                </a:cxn>
              </a:cxnLst>
              <a:rect l="T9" t="T10" r="T11" b="T12"/>
              <a:pathLst>
                <a:path w="97" h="443">
                  <a:moveTo>
                    <a:pt x="97" y="443"/>
                  </a:moveTo>
                  <a:cubicBezTo>
                    <a:pt x="92" y="401"/>
                    <a:pt x="74" y="266"/>
                    <a:pt x="58" y="192"/>
                  </a:cubicBezTo>
                  <a:cubicBezTo>
                    <a:pt x="42" y="118"/>
                    <a:pt x="12" y="40"/>
                    <a:pt x="0"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2717" name="Rectangle 27"/>
          <p:cNvSpPr>
            <a:spLocks noChangeArrowheads="1"/>
          </p:cNvSpPr>
          <p:nvPr/>
        </p:nvSpPr>
        <p:spPr bwMode="auto">
          <a:xfrm>
            <a:off x="2662238" y="2749550"/>
            <a:ext cx="239712" cy="889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2718" name="Rectangle 28"/>
          <p:cNvSpPr>
            <a:spLocks noChangeArrowheads="1"/>
          </p:cNvSpPr>
          <p:nvPr/>
        </p:nvSpPr>
        <p:spPr bwMode="auto">
          <a:xfrm>
            <a:off x="3082925" y="2722563"/>
            <a:ext cx="107950" cy="1079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2719" name="AutoShape 29"/>
          <p:cNvSpPr>
            <a:spLocks noChangeArrowheads="1"/>
          </p:cNvSpPr>
          <p:nvPr/>
        </p:nvSpPr>
        <p:spPr bwMode="auto">
          <a:xfrm>
            <a:off x="6538913" y="1903413"/>
            <a:ext cx="454025" cy="63023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00"/>
          </a:solidFill>
          <a:ln w="12700">
            <a:solidFill>
              <a:schemeClr val="tx1"/>
            </a:solidFill>
            <a:miter lim="800000"/>
            <a:headEnd type="none" w="sm" len="sm"/>
            <a:tailEnd type="none" w="sm" len="sm"/>
          </a:ln>
        </p:spPr>
        <p:txBody>
          <a:bodyPr wrap="none" anchor="ctr"/>
          <a:lstStyle/>
          <a:p>
            <a:endParaRPr lang="en-US"/>
          </a:p>
        </p:txBody>
      </p:sp>
      <p:sp>
        <p:nvSpPr>
          <p:cNvPr id="72720" name="Rectangle 30"/>
          <p:cNvSpPr>
            <a:spLocks noChangeArrowheads="1"/>
          </p:cNvSpPr>
          <p:nvPr/>
        </p:nvSpPr>
        <p:spPr bwMode="auto">
          <a:xfrm rot="16200000">
            <a:off x="5464176" y="2297112"/>
            <a:ext cx="1752600" cy="1768475"/>
          </a:xfrm>
          <a:prstGeom prst="rect">
            <a:avLst/>
          </a:prstGeom>
          <a:solidFill>
            <a:schemeClr val="bg1"/>
          </a:solidFill>
          <a:ln w="28575">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grpSp>
        <p:nvGrpSpPr>
          <p:cNvPr id="72721" name="Group 31"/>
          <p:cNvGrpSpPr>
            <a:grpSpLocks/>
          </p:cNvGrpSpPr>
          <p:nvPr/>
        </p:nvGrpSpPr>
        <p:grpSpPr bwMode="auto">
          <a:xfrm>
            <a:off x="6808788" y="1949450"/>
            <a:ext cx="587375" cy="271463"/>
            <a:chOff x="1824" y="2592"/>
            <a:chExt cx="672" cy="192"/>
          </a:xfrm>
        </p:grpSpPr>
        <p:sp>
          <p:nvSpPr>
            <p:cNvPr id="72746" name="Rectangle 32"/>
            <p:cNvSpPr>
              <a:spLocks noChangeArrowheads="1"/>
            </p:cNvSpPr>
            <p:nvPr/>
          </p:nvSpPr>
          <p:spPr bwMode="auto">
            <a:xfrm>
              <a:off x="1824" y="2592"/>
              <a:ext cx="672" cy="192"/>
            </a:xfrm>
            <a:prstGeom prst="rect">
              <a:avLst/>
            </a:prstGeom>
            <a:solidFill>
              <a:srgbClr val="FFFF00"/>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2747" name="Line 33"/>
            <p:cNvSpPr>
              <a:spLocks noChangeShapeType="1"/>
            </p:cNvSpPr>
            <p:nvPr/>
          </p:nvSpPr>
          <p:spPr bwMode="auto">
            <a:xfrm>
              <a:off x="1968" y="2688"/>
              <a:ext cx="432" cy="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2722" name="Rectangle 34"/>
          <p:cNvSpPr>
            <a:spLocks noChangeArrowheads="1"/>
          </p:cNvSpPr>
          <p:nvPr/>
        </p:nvSpPr>
        <p:spPr bwMode="auto">
          <a:xfrm>
            <a:off x="6288088" y="2752725"/>
            <a:ext cx="239712" cy="889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2723" name="Rectangle 35"/>
          <p:cNvSpPr>
            <a:spLocks noChangeArrowheads="1"/>
          </p:cNvSpPr>
          <p:nvPr/>
        </p:nvSpPr>
        <p:spPr bwMode="auto">
          <a:xfrm>
            <a:off x="6696075" y="2738438"/>
            <a:ext cx="106363" cy="1079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grpSp>
        <p:nvGrpSpPr>
          <p:cNvPr id="72724" name="Group 36"/>
          <p:cNvGrpSpPr>
            <a:grpSpLocks/>
          </p:cNvGrpSpPr>
          <p:nvPr/>
        </p:nvGrpSpPr>
        <p:grpSpPr bwMode="auto">
          <a:xfrm>
            <a:off x="5619750" y="1746250"/>
            <a:ext cx="1404938" cy="2259013"/>
            <a:chOff x="3611" y="1388"/>
            <a:chExt cx="996" cy="1423"/>
          </a:xfrm>
        </p:grpSpPr>
        <p:sp>
          <p:nvSpPr>
            <p:cNvPr id="72740" name="Freeform 37"/>
            <p:cNvSpPr>
              <a:spLocks/>
            </p:cNvSpPr>
            <p:nvPr/>
          </p:nvSpPr>
          <p:spPr bwMode="auto">
            <a:xfrm flipV="1">
              <a:off x="3886" y="2140"/>
              <a:ext cx="266" cy="491"/>
            </a:xfrm>
            <a:custGeom>
              <a:avLst/>
              <a:gdLst>
                <a:gd name="T0" fmla="*/ 171773 w 157"/>
                <a:gd name="T1" fmla="*/ 14149 h 398"/>
                <a:gd name="T2" fmla="*/ 171773 w 157"/>
                <a:gd name="T3" fmla="*/ 4523 h 398"/>
                <a:gd name="T4" fmla="*/ 1226494 w 157"/>
                <a:gd name="T5" fmla="*/ 0 h 398"/>
                <a:gd name="T6" fmla="*/ 0 60000 65536"/>
                <a:gd name="T7" fmla="*/ 0 60000 65536"/>
                <a:gd name="T8" fmla="*/ 0 60000 65536"/>
                <a:gd name="T9" fmla="*/ 0 w 157"/>
                <a:gd name="T10" fmla="*/ 0 h 398"/>
                <a:gd name="T11" fmla="*/ 157 w 157"/>
                <a:gd name="T12" fmla="*/ 398 h 398"/>
              </a:gdLst>
              <a:ahLst/>
              <a:cxnLst>
                <a:cxn ang="T6">
                  <a:pos x="T0" y="T1"/>
                </a:cxn>
                <a:cxn ang="T7">
                  <a:pos x="T2" y="T3"/>
                </a:cxn>
                <a:cxn ang="T8">
                  <a:pos x="T4" y="T5"/>
                </a:cxn>
              </a:cxnLst>
              <a:rect l="T9" t="T10" r="T11" b="T12"/>
              <a:pathLst>
                <a:path w="157" h="398">
                  <a:moveTo>
                    <a:pt x="22" y="398"/>
                  </a:moveTo>
                  <a:cubicBezTo>
                    <a:pt x="22" y="353"/>
                    <a:pt x="0" y="193"/>
                    <a:pt x="22" y="127"/>
                  </a:cubicBezTo>
                  <a:cubicBezTo>
                    <a:pt x="44" y="61"/>
                    <a:pt x="129" y="26"/>
                    <a:pt x="157"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41" name="Freeform 38"/>
            <p:cNvSpPr>
              <a:spLocks/>
            </p:cNvSpPr>
            <p:nvPr/>
          </p:nvSpPr>
          <p:spPr bwMode="auto">
            <a:xfrm>
              <a:off x="4319" y="2574"/>
              <a:ext cx="288" cy="237"/>
            </a:xfrm>
            <a:custGeom>
              <a:avLst/>
              <a:gdLst>
                <a:gd name="T0" fmla="*/ 288 w 288"/>
                <a:gd name="T1" fmla="*/ 0 h 237"/>
                <a:gd name="T2" fmla="*/ 237 w 288"/>
                <a:gd name="T3" fmla="*/ 195 h 237"/>
                <a:gd name="T4" fmla="*/ 59 w 288"/>
                <a:gd name="T5" fmla="*/ 220 h 237"/>
                <a:gd name="T6" fmla="*/ 0 w 288"/>
                <a:gd name="T7" fmla="*/ 93 h 237"/>
                <a:gd name="T8" fmla="*/ 0 60000 65536"/>
                <a:gd name="T9" fmla="*/ 0 60000 65536"/>
                <a:gd name="T10" fmla="*/ 0 60000 65536"/>
                <a:gd name="T11" fmla="*/ 0 60000 65536"/>
                <a:gd name="T12" fmla="*/ 0 w 288"/>
                <a:gd name="T13" fmla="*/ 0 h 237"/>
                <a:gd name="T14" fmla="*/ 288 w 288"/>
                <a:gd name="T15" fmla="*/ 237 h 237"/>
              </a:gdLst>
              <a:ahLst/>
              <a:cxnLst>
                <a:cxn ang="T8">
                  <a:pos x="T0" y="T1"/>
                </a:cxn>
                <a:cxn ang="T9">
                  <a:pos x="T2" y="T3"/>
                </a:cxn>
                <a:cxn ang="T10">
                  <a:pos x="T4" y="T5"/>
                </a:cxn>
                <a:cxn ang="T11">
                  <a:pos x="T6" y="T7"/>
                </a:cxn>
              </a:cxnLst>
              <a:rect l="T12" t="T13" r="T14" b="T15"/>
              <a:pathLst>
                <a:path w="288" h="237">
                  <a:moveTo>
                    <a:pt x="288" y="0"/>
                  </a:moveTo>
                  <a:cubicBezTo>
                    <a:pt x="280" y="31"/>
                    <a:pt x="275" y="159"/>
                    <a:pt x="237" y="195"/>
                  </a:cubicBezTo>
                  <a:cubicBezTo>
                    <a:pt x="199" y="231"/>
                    <a:pt x="99" y="237"/>
                    <a:pt x="59" y="220"/>
                  </a:cubicBezTo>
                  <a:cubicBezTo>
                    <a:pt x="19" y="203"/>
                    <a:pt x="12" y="119"/>
                    <a:pt x="0" y="93"/>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42" name="Freeform 39"/>
            <p:cNvSpPr>
              <a:spLocks/>
            </p:cNvSpPr>
            <p:nvPr/>
          </p:nvSpPr>
          <p:spPr bwMode="auto">
            <a:xfrm>
              <a:off x="3611" y="1951"/>
              <a:ext cx="518" cy="787"/>
            </a:xfrm>
            <a:custGeom>
              <a:avLst/>
              <a:gdLst>
                <a:gd name="T0" fmla="*/ 23 w 543"/>
                <a:gd name="T1" fmla="*/ 0 h 635"/>
                <a:gd name="T2" fmla="*/ 37 w 543"/>
                <a:gd name="T3" fmla="*/ 17614 h 635"/>
                <a:gd name="T4" fmla="*/ 243 w 543"/>
                <a:gd name="T5" fmla="*/ 24359 h 635"/>
                <a:gd name="T6" fmla="*/ 0 60000 65536"/>
                <a:gd name="T7" fmla="*/ 0 60000 65536"/>
                <a:gd name="T8" fmla="*/ 0 60000 65536"/>
                <a:gd name="T9" fmla="*/ 0 w 543"/>
                <a:gd name="T10" fmla="*/ 0 h 635"/>
                <a:gd name="T11" fmla="*/ 543 w 543"/>
                <a:gd name="T12" fmla="*/ 635 h 635"/>
              </a:gdLst>
              <a:ahLst/>
              <a:cxnLst>
                <a:cxn ang="T6">
                  <a:pos x="T0" y="T1"/>
                </a:cxn>
                <a:cxn ang="T7">
                  <a:pos x="T2" y="T3"/>
                </a:cxn>
                <a:cxn ang="T8">
                  <a:pos x="T4" y="T5"/>
                </a:cxn>
              </a:cxnLst>
              <a:rect l="T9" t="T10" r="T11" b="T12"/>
              <a:pathLst>
                <a:path w="543" h="635">
                  <a:moveTo>
                    <a:pt x="48" y="0"/>
                  </a:moveTo>
                  <a:cubicBezTo>
                    <a:pt x="54" y="76"/>
                    <a:pt x="0" y="352"/>
                    <a:pt x="82" y="458"/>
                  </a:cubicBezTo>
                  <a:cubicBezTo>
                    <a:pt x="164" y="564"/>
                    <a:pt x="447" y="598"/>
                    <a:pt x="543" y="635"/>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43" name="Freeform 40"/>
            <p:cNvSpPr>
              <a:spLocks/>
            </p:cNvSpPr>
            <p:nvPr/>
          </p:nvSpPr>
          <p:spPr bwMode="auto">
            <a:xfrm>
              <a:off x="4452" y="1829"/>
              <a:ext cx="86" cy="545"/>
            </a:xfrm>
            <a:custGeom>
              <a:avLst/>
              <a:gdLst>
                <a:gd name="T0" fmla="*/ 0 w 86"/>
                <a:gd name="T1" fmla="*/ 0 h 545"/>
                <a:gd name="T2" fmla="*/ 74 w 86"/>
                <a:gd name="T3" fmla="*/ 311 h 545"/>
                <a:gd name="T4" fmla="*/ 71 w 86"/>
                <a:gd name="T5" fmla="*/ 545 h 545"/>
                <a:gd name="T6" fmla="*/ 0 60000 65536"/>
                <a:gd name="T7" fmla="*/ 0 60000 65536"/>
                <a:gd name="T8" fmla="*/ 0 60000 65536"/>
                <a:gd name="T9" fmla="*/ 0 w 86"/>
                <a:gd name="T10" fmla="*/ 0 h 545"/>
                <a:gd name="T11" fmla="*/ 86 w 86"/>
                <a:gd name="T12" fmla="*/ 545 h 545"/>
              </a:gdLst>
              <a:ahLst/>
              <a:cxnLst>
                <a:cxn ang="T6">
                  <a:pos x="T0" y="T1"/>
                </a:cxn>
                <a:cxn ang="T7">
                  <a:pos x="T2" y="T3"/>
                </a:cxn>
                <a:cxn ang="T8">
                  <a:pos x="T4" y="T5"/>
                </a:cxn>
              </a:cxnLst>
              <a:rect l="T9" t="T10" r="T11" b="T12"/>
              <a:pathLst>
                <a:path w="86" h="545">
                  <a:moveTo>
                    <a:pt x="0" y="0"/>
                  </a:moveTo>
                  <a:cubicBezTo>
                    <a:pt x="9" y="52"/>
                    <a:pt x="62" y="220"/>
                    <a:pt x="74" y="311"/>
                  </a:cubicBezTo>
                  <a:cubicBezTo>
                    <a:pt x="86" y="402"/>
                    <a:pt x="72" y="496"/>
                    <a:pt x="71" y="545"/>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44" name="Freeform 41"/>
            <p:cNvSpPr>
              <a:spLocks/>
            </p:cNvSpPr>
            <p:nvPr/>
          </p:nvSpPr>
          <p:spPr bwMode="auto">
            <a:xfrm flipH="1" flipV="1">
              <a:off x="4129" y="1436"/>
              <a:ext cx="76" cy="581"/>
            </a:xfrm>
            <a:custGeom>
              <a:avLst/>
              <a:gdLst>
                <a:gd name="T0" fmla="*/ 1 w 119"/>
                <a:gd name="T1" fmla="*/ 375 h 597"/>
                <a:gd name="T2" fmla="*/ 0 w 119"/>
                <a:gd name="T3" fmla="*/ 168 h 597"/>
                <a:gd name="T4" fmla="*/ 1 w 119"/>
                <a:gd name="T5" fmla="*/ 67 h 597"/>
                <a:gd name="T6" fmla="*/ 1 w 119"/>
                <a:gd name="T7" fmla="*/ 0 h 597"/>
                <a:gd name="T8" fmla="*/ 0 60000 65536"/>
                <a:gd name="T9" fmla="*/ 0 60000 65536"/>
                <a:gd name="T10" fmla="*/ 0 60000 65536"/>
                <a:gd name="T11" fmla="*/ 0 60000 65536"/>
                <a:gd name="T12" fmla="*/ 0 w 119"/>
                <a:gd name="T13" fmla="*/ 0 h 597"/>
                <a:gd name="T14" fmla="*/ 119 w 119"/>
                <a:gd name="T15" fmla="*/ 597 h 597"/>
              </a:gdLst>
              <a:ahLst/>
              <a:cxnLst>
                <a:cxn ang="T8">
                  <a:pos x="T0" y="T1"/>
                </a:cxn>
                <a:cxn ang="T9">
                  <a:pos x="T2" y="T3"/>
                </a:cxn>
                <a:cxn ang="T10">
                  <a:pos x="T4" y="T5"/>
                </a:cxn>
                <a:cxn ang="T11">
                  <a:pos x="T6" y="T7"/>
                </a:cxn>
              </a:cxnLst>
              <a:rect l="T12" t="T13" r="T14" b="T15"/>
              <a:pathLst>
                <a:path w="119" h="597">
                  <a:moveTo>
                    <a:pt x="25" y="597"/>
                  </a:moveTo>
                  <a:cubicBezTo>
                    <a:pt x="21" y="542"/>
                    <a:pt x="0" y="349"/>
                    <a:pt x="0" y="267"/>
                  </a:cubicBezTo>
                  <a:cubicBezTo>
                    <a:pt x="0" y="185"/>
                    <a:pt x="5" y="150"/>
                    <a:pt x="25" y="106"/>
                  </a:cubicBezTo>
                  <a:cubicBezTo>
                    <a:pt x="45" y="62"/>
                    <a:pt x="100" y="22"/>
                    <a:pt x="119"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45" name="Freeform 42"/>
            <p:cNvSpPr>
              <a:spLocks/>
            </p:cNvSpPr>
            <p:nvPr/>
          </p:nvSpPr>
          <p:spPr bwMode="auto">
            <a:xfrm rot="10342908">
              <a:off x="3943" y="1388"/>
              <a:ext cx="209" cy="604"/>
            </a:xfrm>
            <a:custGeom>
              <a:avLst/>
              <a:gdLst>
                <a:gd name="T0" fmla="*/ 14 w 235"/>
                <a:gd name="T1" fmla="*/ 1239075 h 375"/>
                <a:gd name="T2" fmla="*/ 4 w 235"/>
                <a:gd name="T3" fmla="*/ 816067 h 375"/>
                <a:gd name="T4" fmla="*/ 10 w 235"/>
                <a:gd name="T5" fmla="*/ 181667 h 375"/>
                <a:gd name="T6" fmla="*/ 32 w 235"/>
                <a:gd name="T7" fmla="*/ 0 h 375"/>
                <a:gd name="T8" fmla="*/ 0 60000 65536"/>
                <a:gd name="T9" fmla="*/ 0 60000 65536"/>
                <a:gd name="T10" fmla="*/ 0 60000 65536"/>
                <a:gd name="T11" fmla="*/ 0 60000 65536"/>
                <a:gd name="T12" fmla="*/ 0 w 235"/>
                <a:gd name="T13" fmla="*/ 0 h 375"/>
                <a:gd name="T14" fmla="*/ 235 w 235"/>
                <a:gd name="T15" fmla="*/ 375 h 375"/>
              </a:gdLst>
              <a:ahLst/>
              <a:cxnLst>
                <a:cxn ang="T8">
                  <a:pos x="T0" y="T1"/>
                </a:cxn>
                <a:cxn ang="T9">
                  <a:pos x="T2" y="T3"/>
                </a:cxn>
                <a:cxn ang="T10">
                  <a:pos x="T4" y="T5"/>
                </a:cxn>
                <a:cxn ang="T11">
                  <a:pos x="T6" y="T7"/>
                </a:cxn>
              </a:cxnLst>
              <a:rect l="T12" t="T13" r="T14" b="T15"/>
              <a:pathLst>
                <a:path w="235" h="375">
                  <a:moveTo>
                    <a:pt x="107" y="375"/>
                  </a:moveTo>
                  <a:cubicBezTo>
                    <a:pt x="59" y="337"/>
                    <a:pt x="12" y="300"/>
                    <a:pt x="6" y="247"/>
                  </a:cubicBezTo>
                  <a:cubicBezTo>
                    <a:pt x="0" y="194"/>
                    <a:pt x="32" y="96"/>
                    <a:pt x="70" y="55"/>
                  </a:cubicBezTo>
                  <a:cubicBezTo>
                    <a:pt x="108" y="14"/>
                    <a:pt x="171" y="7"/>
                    <a:pt x="235"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2725" name="Text Box 43"/>
          <p:cNvSpPr txBox="1">
            <a:spLocks noChangeArrowheads="1"/>
          </p:cNvSpPr>
          <p:nvPr/>
        </p:nvSpPr>
        <p:spPr bwMode="auto">
          <a:xfrm>
            <a:off x="5264150" y="1703388"/>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t>WIND</a:t>
            </a:r>
          </a:p>
        </p:txBody>
      </p:sp>
      <p:sp>
        <p:nvSpPr>
          <p:cNvPr id="72726" name="Text Box 44"/>
          <p:cNvSpPr txBox="1">
            <a:spLocks noChangeArrowheads="1"/>
          </p:cNvSpPr>
          <p:nvPr/>
        </p:nvSpPr>
        <p:spPr bwMode="auto">
          <a:xfrm>
            <a:off x="1538288" y="1697038"/>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WIND</a:t>
            </a:r>
          </a:p>
        </p:txBody>
      </p:sp>
      <p:sp>
        <p:nvSpPr>
          <p:cNvPr id="72727" name="Rectangle 46"/>
          <p:cNvSpPr>
            <a:spLocks noChangeArrowheads="1"/>
          </p:cNvSpPr>
          <p:nvPr/>
        </p:nvSpPr>
        <p:spPr bwMode="auto">
          <a:xfrm>
            <a:off x="6745288" y="2328863"/>
            <a:ext cx="192087" cy="889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2728" name="Text Box 47"/>
          <p:cNvSpPr txBox="1">
            <a:spLocks noChangeArrowheads="1"/>
          </p:cNvSpPr>
          <p:nvPr/>
        </p:nvSpPr>
        <p:spPr bwMode="auto">
          <a:xfrm>
            <a:off x="1600200" y="4191000"/>
            <a:ext cx="2298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latin typeface="Calibri" panose="020F0502020204030204" pitchFamily="34" charset="0"/>
              </a:rPr>
              <a:t>POSITIVE PRESSURE</a:t>
            </a:r>
          </a:p>
        </p:txBody>
      </p:sp>
      <p:sp>
        <p:nvSpPr>
          <p:cNvPr id="72729" name="Text Box 48"/>
          <p:cNvSpPr txBox="1">
            <a:spLocks noChangeArrowheads="1"/>
          </p:cNvSpPr>
          <p:nvPr/>
        </p:nvSpPr>
        <p:spPr bwMode="auto">
          <a:xfrm>
            <a:off x="5181600" y="4191000"/>
            <a:ext cx="2386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latin typeface="Calibri" panose="020F0502020204030204" pitchFamily="34" charset="0"/>
              </a:rPr>
              <a:t>NEGATIVE PRESSURE</a:t>
            </a:r>
          </a:p>
        </p:txBody>
      </p:sp>
      <p:grpSp>
        <p:nvGrpSpPr>
          <p:cNvPr id="72730" name="Group 49"/>
          <p:cNvGrpSpPr>
            <a:grpSpLocks/>
          </p:cNvGrpSpPr>
          <p:nvPr/>
        </p:nvGrpSpPr>
        <p:grpSpPr bwMode="auto">
          <a:xfrm>
            <a:off x="6524625" y="2255838"/>
            <a:ext cx="163513" cy="1358900"/>
            <a:chOff x="4256" y="1826"/>
            <a:chExt cx="113" cy="788"/>
          </a:xfrm>
        </p:grpSpPr>
        <p:sp>
          <p:nvSpPr>
            <p:cNvPr id="72738" name="Rectangle 50"/>
            <p:cNvSpPr>
              <a:spLocks noChangeArrowheads="1"/>
            </p:cNvSpPr>
            <p:nvPr/>
          </p:nvSpPr>
          <p:spPr bwMode="auto">
            <a:xfrm rot="-5400000">
              <a:off x="3919" y="2163"/>
              <a:ext cx="788" cy="113"/>
            </a:xfrm>
            <a:prstGeom prst="rect">
              <a:avLst/>
            </a:prstGeom>
            <a:solidFill>
              <a:srgbClr val="FFFF00"/>
            </a:solidFill>
            <a:ln w="12700">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
          <p:nvSpPr>
            <p:cNvPr id="72739" name="Line 51"/>
            <p:cNvSpPr>
              <a:spLocks noChangeShapeType="1"/>
            </p:cNvSpPr>
            <p:nvPr/>
          </p:nvSpPr>
          <p:spPr bwMode="auto">
            <a:xfrm flipH="1" flipV="1">
              <a:off x="4314" y="1912"/>
              <a:ext cx="2" cy="627"/>
            </a:xfrm>
            <a:prstGeom prst="line">
              <a:avLst/>
            </a:prstGeom>
            <a:noFill/>
            <a:ln w="2857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2731" name="Group 52"/>
          <p:cNvGrpSpPr>
            <a:grpSpLocks/>
          </p:cNvGrpSpPr>
          <p:nvPr/>
        </p:nvGrpSpPr>
        <p:grpSpPr bwMode="auto">
          <a:xfrm>
            <a:off x="2471738" y="1333500"/>
            <a:ext cx="396875" cy="1327150"/>
            <a:chOff x="1370" y="1222"/>
            <a:chExt cx="281" cy="836"/>
          </a:xfrm>
        </p:grpSpPr>
        <p:sp>
          <p:nvSpPr>
            <p:cNvPr id="72736" name="Freeform 53"/>
            <p:cNvSpPr>
              <a:spLocks/>
            </p:cNvSpPr>
            <p:nvPr/>
          </p:nvSpPr>
          <p:spPr bwMode="auto">
            <a:xfrm>
              <a:off x="1592" y="1275"/>
              <a:ext cx="59" cy="652"/>
            </a:xfrm>
            <a:custGeom>
              <a:avLst/>
              <a:gdLst>
                <a:gd name="T0" fmla="*/ 51 w 59"/>
                <a:gd name="T1" fmla="*/ 652 h 652"/>
                <a:gd name="T2" fmla="*/ 51 w 59"/>
                <a:gd name="T3" fmla="*/ 313 h 652"/>
                <a:gd name="T4" fmla="*/ 51 w 59"/>
                <a:gd name="T5" fmla="*/ 161 h 652"/>
                <a:gd name="T6" fmla="*/ 0 w 59"/>
                <a:gd name="T7" fmla="*/ 0 h 652"/>
                <a:gd name="T8" fmla="*/ 0 60000 65536"/>
                <a:gd name="T9" fmla="*/ 0 60000 65536"/>
                <a:gd name="T10" fmla="*/ 0 60000 65536"/>
                <a:gd name="T11" fmla="*/ 0 60000 65536"/>
                <a:gd name="T12" fmla="*/ 0 w 59"/>
                <a:gd name="T13" fmla="*/ 0 h 652"/>
                <a:gd name="T14" fmla="*/ 59 w 59"/>
                <a:gd name="T15" fmla="*/ 652 h 652"/>
              </a:gdLst>
              <a:ahLst/>
              <a:cxnLst>
                <a:cxn ang="T8">
                  <a:pos x="T0" y="T1"/>
                </a:cxn>
                <a:cxn ang="T9">
                  <a:pos x="T2" y="T3"/>
                </a:cxn>
                <a:cxn ang="T10">
                  <a:pos x="T4" y="T5"/>
                </a:cxn>
                <a:cxn ang="T11">
                  <a:pos x="T6" y="T7"/>
                </a:cxn>
              </a:cxnLst>
              <a:rect l="T12" t="T13" r="T14" b="T15"/>
              <a:pathLst>
                <a:path w="59" h="652">
                  <a:moveTo>
                    <a:pt x="51" y="652"/>
                  </a:moveTo>
                  <a:cubicBezTo>
                    <a:pt x="51" y="596"/>
                    <a:pt x="51" y="395"/>
                    <a:pt x="51" y="313"/>
                  </a:cubicBezTo>
                  <a:cubicBezTo>
                    <a:pt x="51" y="231"/>
                    <a:pt x="59" y="213"/>
                    <a:pt x="51" y="161"/>
                  </a:cubicBezTo>
                  <a:cubicBezTo>
                    <a:pt x="43" y="109"/>
                    <a:pt x="11" y="34"/>
                    <a:pt x="0"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37" name="Freeform 54"/>
            <p:cNvSpPr>
              <a:spLocks/>
            </p:cNvSpPr>
            <p:nvPr/>
          </p:nvSpPr>
          <p:spPr bwMode="auto">
            <a:xfrm>
              <a:off x="1370" y="1222"/>
              <a:ext cx="218" cy="836"/>
            </a:xfrm>
            <a:custGeom>
              <a:avLst/>
              <a:gdLst>
                <a:gd name="T0" fmla="*/ 171 w 218"/>
                <a:gd name="T1" fmla="*/ 836 h 836"/>
                <a:gd name="T2" fmla="*/ 210 w 218"/>
                <a:gd name="T3" fmla="*/ 384 h 836"/>
                <a:gd name="T4" fmla="*/ 122 w 218"/>
                <a:gd name="T5" fmla="*/ 122 h 836"/>
                <a:gd name="T6" fmla="*/ 0 w 218"/>
                <a:gd name="T7" fmla="*/ 0 h 836"/>
                <a:gd name="T8" fmla="*/ 0 60000 65536"/>
                <a:gd name="T9" fmla="*/ 0 60000 65536"/>
                <a:gd name="T10" fmla="*/ 0 60000 65536"/>
                <a:gd name="T11" fmla="*/ 0 60000 65536"/>
                <a:gd name="T12" fmla="*/ 0 w 218"/>
                <a:gd name="T13" fmla="*/ 0 h 836"/>
                <a:gd name="T14" fmla="*/ 218 w 218"/>
                <a:gd name="T15" fmla="*/ 836 h 836"/>
              </a:gdLst>
              <a:ahLst/>
              <a:cxnLst>
                <a:cxn ang="T8">
                  <a:pos x="T0" y="T1"/>
                </a:cxn>
                <a:cxn ang="T9">
                  <a:pos x="T2" y="T3"/>
                </a:cxn>
                <a:cxn ang="T10">
                  <a:pos x="T4" y="T5"/>
                </a:cxn>
                <a:cxn ang="T11">
                  <a:pos x="T6" y="T7"/>
                </a:cxn>
              </a:cxnLst>
              <a:rect l="T12" t="T13" r="T14" b="T15"/>
              <a:pathLst>
                <a:path w="218" h="836">
                  <a:moveTo>
                    <a:pt x="171" y="836"/>
                  </a:moveTo>
                  <a:cubicBezTo>
                    <a:pt x="177" y="761"/>
                    <a:pt x="218" y="503"/>
                    <a:pt x="210" y="384"/>
                  </a:cubicBezTo>
                  <a:cubicBezTo>
                    <a:pt x="202" y="265"/>
                    <a:pt x="157" y="186"/>
                    <a:pt x="122" y="122"/>
                  </a:cubicBezTo>
                  <a:cubicBezTo>
                    <a:pt x="87" y="58"/>
                    <a:pt x="25" y="25"/>
                    <a:pt x="0" y="0"/>
                  </a:cubicBezTo>
                </a:path>
              </a:pathLst>
            </a:custGeom>
            <a:noFill/>
            <a:ln w="12700" cap="flat" cmpd="sng">
              <a:solidFill>
                <a:schemeClr val="accent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6" name="TextBox 55"/>
          <p:cNvSpPr txBox="1"/>
          <p:nvPr/>
        </p:nvSpPr>
        <p:spPr>
          <a:xfrm>
            <a:off x="1828800" y="2819400"/>
            <a:ext cx="1752600" cy="369332"/>
          </a:xfrm>
          <a:prstGeom prst="rect">
            <a:avLst/>
          </a:prstGeom>
          <a:noFill/>
          <a:effectLst>
            <a:softEdge rad="12700"/>
          </a:effectLst>
        </p:spPr>
        <p:txBody>
          <a:bodyPr>
            <a:spAutoFit/>
          </a:bodyPr>
          <a:lstStyle/>
          <a:p>
            <a:pPr eaLnBrk="1" fontAlgn="auto" hangingPunct="1">
              <a:spcBef>
                <a:spcPts val="0"/>
              </a:spcBef>
              <a:spcAft>
                <a:spcPts val="0"/>
              </a:spcAft>
              <a:defRPr/>
            </a:pPr>
            <a:endParaRPr lang="en-US" dirty="0">
              <a:latin typeface="+mn-lt"/>
              <a:cs typeface="+mn-cs"/>
            </a:endParaRPr>
          </a:p>
        </p:txBody>
      </p:sp>
      <p:sp>
        <p:nvSpPr>
          <p:cNvPr id="72735" name="Rectangle 45"/>
          <p:cNvSpPr>
            <a:spLocks noChangeArrowheads="1"/>
          </p:cNvSpPr>
          <p:nvPr/>
        </p:nvSpPr>
        <p:spPr bwMode="auto">
          <a:xfrm>
            <a:off x="3130550" y="2303463"/>
            <a:ext cx="192088" cy="889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Lucida Sans Unicode" panose="020B060203050402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04800"/>
            <a:ext cx="7772400" cy="1143000"/>
          </a:xfrm>
        </p:spPr>
        <p:txBody>
          <a:bodyPr/>
          <a:lstStyle/>
          <a:p>
            <a:pPr algn="ctr" eaLnBrk="1" hangingPunct="1"/>
            <a:r>
              <a:rPr lang="en-US" altLang="en-US" sz="4400" smtClean="0">
                <a:latin typeface="Calibri" panose="020F0502020204030204" pitchFamily="34" charset="0"/>
              </a:rPr>
              <a:t>Emergency Procedures</a:t>
            </a:r>
          </a:p>
        </p:txBody>
      </p:sp>
      <p:sp>
        <p:nvSpPr>
          <p:cNvPr id="73731" name="Rectangle 3"/>
          <p:cNvSpPr>
            <a:spLocks noGrp="1" noChangeArrowheads="1"/>
          </p:cNvSpPr>
          <p:nvPr>
            <p:ph idx="1"/>
          </p:nvPr>
        </p:nvSpPr>
        <p:spPr>
          <a:xfrm>
            <a:off x="581025" y="2057400"/>
            <a:ext cx="4200525" cy="1465262"/>
          </a:xfrm>
        </p:spPr>
        <p:txBody>
          <a:bodyPr/>
          <a:lstStyle/>
          <a:p>
            <a:pPr marL="0" indent="0" eaLnBrk="1" hangingPunct="1">
              <a:buFontTx/>
              <a:buNone/>
            </a:pPr>
            <a:r>
              <a:rPr lang="en-US" altLang="en-US" sz="2800" b="1" dirty="0" smtClean="0"/>
              <a:t>The easiest emergency to deal with is </a:t>
            </a:r>
            <a:r>
              <a:rPr lang="en-US" altLang="en-US" sz="2800" b="1" dirty="0" smtClean="0">
                <a:solidFill>
                  <a:srgbClr val="FF0000"/>
                </a:solidFill>
              </a:rPr>
              <a:t>one which never occurs . . .</a:t>
            </a:r>
            <a:endParaRPr lang="en-US" altLang="en-US" sz="2800" b="1" dirty="0" smtClean="0"/>
          </a:p>
        </p:txBody>
      </p:sp>
      <p:sp>
        <p:nvSpPr>
          <p:cNvPr id="73732" name="Text Box 5"/>
          <p:cNvSpPr txBox="1">
            <a:spLocks noChangeArrowheads="1"/>
          </p:cNvSpPr>
          <p:nvPr/>
        </p:nvSpPr>
        <p:spPr bwMode="auto">
          <a:xfrm>
            <a:off x="1852613" y="4343400"/>
            <a:ext cx="548481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en-US" altLang="en-US" b="1" dirty="0">
                <a:solidFill>
                  <a:schemeClr val="accent2"/>
                </a:solidFill>
                <a:cs typeface="Times New Roman" panose="02020603050405020304" pitchFamily="18" charset="0"/>
              </a:rPr>
              <a:t> </a:t>
            </a:r>
            <a:r>
              <a:rPr lang="en-US" altLang="en-US" sz="2800" b="1" dirty="0">
                <a:solidFill>
                  <a:srgbClr val="FF0000"/>
                </a:solidFill>
                <a:latin typeface="Calibri" panose="020F0502020204030204" pitchFamily="34" charset="0"/>
                <a:cs typeface="Times New Roman" panose="02020603050405020304" pitchFamily="18" charset="0"/>
              </a:rPr>
              <a:t>. . .but accidents happen and you need to know what to do.</a:t>
            </a:r>
            <a:endParaRPr lang="en-US" altLang="en-US" sz="2800" dirty="0">
              <a:solidFill>
                <a:srgbClr val="FF0000"/>
              </a:solidFill>
              <a:latin typeface="Calibri" panose="020F0502020204030204" pitchFamily="34" charset="0"/>
            </a:endParaRPr>
          </a:p>
        </p:txBody>
      </p:sp>
      <p:pic>
        <p:nvPicPr>
          <p:cNvPr id="73733" name="Picture 4" descr="IMAGE037"/>
          <p:cNvPicPr>
            <a:picLocks noChangeAspect="1" noChangeArrowheads="1"/>
          </p:cNvPicPr>
          <p:nvPr/>
        </p:nvPicPr>
        <p:blipFill>
          <a:blip r:embed="rId2">
            <a:lum bright="24000" contrast="24000"/>
            <a:extLst>
              <a:ext uri="{28A0092B-C50C-407E-A947-70E740481C1C}">
                <a14:useLocalDpi xmlns:a14="http://schemas.microsoft.com/office/drawing/2010/main" val="0"/>
              </a:ext>
            </a:extLst>
          </a:blip>
          <a:srcRect l="8594" t="6250" b="19189"/>
          <a:stretch>
            <a:fillRect/>
          </a:stretch>
        </p:blipFill>
        <p:spPr bwMode="auto">
          <a:xfrm>
            <a:off x="5180013" y="1524000"/>
            <a:ext cx="3302000" cy="24241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304800"/>
            <a:ext cx="7772400" cy="1143000"/>
          </a:xfrm>
        </p:spPr>
        <p:txBody>
          <a:bodyPr/>
          <a:lstStyle/>
          <a:p>
            <a:pPr algn="ctr" eaLnBrk="1" hangingPunct="1"/>
            <a:r>
              <a:rPr lang="en-US" altLang="en-US" sz="4400" dirty="0" smtClean="0">
                <a:latin typeface="Calibri" panose="020F0502020204030204" pitchFamily="34" charset="0"/>
              </a:rPr>
              <a:t>In an Emergency:</a:t>
            </a:r>
          </a:p>
        </p:txBody>
      </p:sp>
      <p:sp>
        <p:nvSpPr>
          <p:cNvPr id="74755" name="Rectangle 3"/>
          <p:cNvSpPr>
            <a:spLocks noGrp="1" noChangeArrowheads="1"/>
          </p:cNvSpPr>
          <p:nvPr>
            <p:ph idx="1"/>
          </p:nvPr>
        </p:nvSpPr>
        <p:spPr>
          <a:xfrm>
            <a:off x="869950" y="2270125"/>
            <a:ext cx="4144963" cy="2508250"/>
          </a:xfrm>
        </p:spPr>
        <p:txBody>
          <a:bodyPr/>
          <a:lstStyle/>
          <a:p>
            <a:pPr eaLnBrk="1" hangingPunct="1">
              <a:buClr>
                <a:srgbClr val="002060"/>
              </a:buClr>
            </a:pPr>
            <a:r>
              <a:rPr lang="en-US" altLang="en-US" sz="2400" smtClean="0">
                <a:solidFill>
                  <a:srgbClr val="002060"/>
                </a:solidFill>
              </a:rPr>
              <a:t>Contact rescue team</a:t>
            </a:r>
          </a:p>
          <a:p>
            <a:pPr eaLnBrk="1" hangingPunct="1">
              <a:buClr>
                <a:srgbClr val="002060"/>
              </a:buClr>
            </a:pPr>
            <a:endParaRPr lang="en-US" altLang="en-US" sz="2400" smtClean="0">
              <a:solidFill>
                <a:srgbClr val="002060"/>
              </a:solidFill>
            </a:endParaRPr>
          </a:p>
          <a:p>
            <a:pPr eaLnBrk="1" hangingPunct="1">
              <a:buClr>
                <a:srgbClr val="002060"/>
              </a:buClr>
            </a:pPr>
            <a:r>
              <a:rPr lang="en-US" altLang="en-US" sz="2400" smtClean="0">
                <a:solidFill>
                  <a:srgbClr val="002060"/>
                </a:solidFill>
              </a:rPr>
              <a:t>Attempt “non-entry” rescue/retrieval</a:t>
            </a:r>
          </a:p>
        </p:txBody>
      </p:sp>
      <p:pic>
        <p:nvPicPr>
          <p:cNvPr id="74756" name="Picture 2" descr="C:\Users\Matt\Pictures\2012_05_02\ETC Display\IMG_07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447800"/>
            <a:ext cx="2438400" cy="3657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4400" y="228600"/>
            <a:ext cx="7315200" cy="1143000"/>
          </a:xfrm>
        </p:spPr>
        <p:txBody>
          <a:bodyPr lIns="92075" tIns="46038" rIns="92075" bIns="46038"/>
          <a:lstStyle/>
          <a:p>
            <a:pPr algn="ctr" eaLnBrk="1" hangingPunct="1"/>
            <a:r>
              <a:rPr lang="en-US" altLang="en-US" sz="4400" dirty="0" smtClean="0">
                <a:latin typeface="Calibri" panose="020F0502020204030204" pitchFamily="34" charset="0"/>
              </a:rPr>
              <a:t>Evacuation Required When . . .</a:t>
            </a:r>
          </a:p>
        </p:txBody>
      </p:sp>
      <p:pic>
        <p:nvPicPr>
          <p:cNvPr id="75780" name="Picture 4" descr="IMAGE021"/>
          <p:cNvPicPr>
            <a:picLocks noChangeAspect="1" noChangeArrowheads="1"/>
          </p:cNvPicPr>
          <p:nvPr/>
        </p:nvPicPr>
        <p:blipFill>
          <a:blip r:embed="rId2">
            <a:extLst>
              <a:ext uri="{28A0092B-C50C-407E-A947-70E740481C1C}">
                <a14:useLocalDpi xmlns:a14="http://schemas.microsoft.com/office/drawing/2010/main" val="0"/>
              </a:ext>
            </a:extLst>
          </a:blip>
          <a:srcRect l="16876" r="15312"/>
          <a:stretch>
            <a:fillRect/>
          </a:stretch>
        </p:blipFill>
        <p:spPr bwMode="auto">
          <a:xfrm>
            <a:off x="6858000" y="1752600"/>
            <a:ext cx="2068513" cy="2743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Grp="1" noChangeArrowheads="1"/>
          </p:cNvSpPr>
          <p:nvPr>
            <p:ph idx="1"/>
          </p:nvPr>
        </p:nvSpPr>
        <p:spPr>
          <a:xfrm>
            <a:off x="914400" y="1371600"/>
            <a:ext cx="5943600" cy="4191000"/>
          </a:xfrm>
        </p:spPr>
        <p:txBody>
          <a:bodyPr lIns="92075" tIns="46038" rIns="92075" bIns="46038" rtlCol="0">
            <a:normAutofit fontScale="55000" lnSpcReduction="20000"/>
          </a:bodyPr>
          <a:lstStyle/>
          <a:p>
            <a:pPr marL="365760" indent="-256032" eaLnBrk="1" fontAlgn="auto" hangingPunct="1">
              <a:lnSpc>
                <a:spcPct val="120000"/>
              </a:lnSpc>
              <a:spcAft>
                <a:spcPts val="0"/>
              </a:spcAft>
              <a:buClr>
                <a:srgbClr val="002060"/>
              </a:buClr>
              <a:buSzPct val="100000"/>
              <a:defRPr/>
            </a:pPr>
            <a:r>
              <a:rPr lang="en-US" sz="4400" dirty="0" smtClean="0">
                <a:solidFill>
                  <a:srgbClr val="002060"/>
                </a:solidFill>
              </a:rPr>
              <a:t>Alarm on any testing instrument goes off</a:t>
            </a:r>
          </a:p>
          <a:p>
            <a:pPr marL="365760" indent="-256032" eaLnBrk="1" fontAlgn="auto" hangingPunct="1">
              <a:lnSpc>
                <a:spcPct val="120000"/>
              </a:lnSpc>
              <a:spcAft>
                <a:spcPts val="0"/>
              </a:spcAft>
              <a:buClr>
                <a:srgbClr val="002060"/>
              </a:buClr>
              <a:buSzPct val="100000"/>
              <a:defRPr/>
            </a:pPr>
            <a:r>
              <a:rPr lang="en-US" sz="4400" dirty="0" smtClean="0">
                <a:solidFill>
                  <a:srgbClr val="002060"/>
                </a:solidFill>
              </a:rPr>
              <a:t>O</a:t>
            </a:r>
            <a:r>
              <a:rPr lang="en-US" sz="4400" baseline="-25000" dirty="0" smtClean="0">
                <a:solidFill>
                  <a:srgbClr val="002060"/>
                </a:solidFill>
              </a:rPr>
              <a:t>2</a:t>
            </a:r>
            <a:r>
              <a:rPr lang="en-US" sz="4400" dirty="0" smtClean="0">
                <a:solidFill>
                  <a:srgbClr val="002060"/>
                </a:solidFill>
              </a:rPr>
              <a:t> drops to below 19.5% or rises above 23.5%</a:t>
            </a:r>
          </a:p>
          <a:p>
            <a:pPr marL="365760" indent="-256032" eaLnBrk="1" fontAlgn="auto" hangingPunct="1">
              <a:lnSpc>
                <a:spcPct val="120000"/>
              </a:lnSpc>
              <a:spcAft>
                <a:spcPts val="0"/>
              </a:spcAft>
              <a:buClr>
                <a:srgbClr val="002060"/>
              </a:buClr>
              <a:buSzPct val="100000"/>
              <a:defRPr/>
            </a:pPr>
            <a:r>
              <a:rPr lang="en-US" sz="4400" dirty="0" smtClean="0">
                <a:solidFill>
                  <a:srgbClr val="002060"/>
                </a:solidFill>
              </a:rPr>
              <a:t>Combustibles rise above 10% of LEL/LFL</a:t>
            </a:r>
          </a:p>
          <a:p>
            <a:pPr marL="365760" indent="-256032" eaLnBrk="1" fontAlgn="auto" hangingPunct="1">
              <a:lnSpc>
                <a:spcPct val="120000"/>
              </a:lnSpc>
              <a:spcAft>
                <a:spcPts val="0"/>
              </a:spcAft>
              <a:buClr>
                <a:srgbClr val="002060"/>
              </a:buClr>
              <a:buSzPct val="100000"/>
              <a:defRPr/>
            </a:pPr>
            <a:r>
              <a:rPr lang="en-US" sz="4400" dirty="0" smtClean="0">
                <a:solidFill>
                  <a:srgbClr val="002060"/>
                </a:solidFill>
              </a:rPr>
              <a:t>Toxins rise over exposure limits	</a:t>
            </a:r>
          </a:p>
          <a:p>
            <a:pPr marL="365760" indent="-256032" eaLnBrk="1" fontAlgn="auto" hangingPunct="1">
              <a:lnSpc>
                <a:spcPct val="120000"/>
              </a:lnSpc>
              <a:spcAft>
                <a:spcPts val="0"/>
              </a:spcAft>
              <a:buClr>
                <a:srgbClr val="002060"/>
              </a:buClr>
              <a:buSzPct val="100000"/>
              <a:defRPr/>
            </a:pPr>
            <a:r>
              <a:rPr lang="en-US" sz="4400" dirty="0" smtClean="0">
                <a:solidFill>
                  <a:srgbClr val="002060"/>
                </a:solidFill>
              </a:rPr>
              <a:t>Outside conditions pose a hazard </a:t>
            </a:r>
          </a:p>
          <a:p>
            <a:pPr marL="365760" indent="-256032" eaLnBrk="1" fontAlgn="auto" hangingPunct="1">
              <a:lnSpc>
                <a:spcPct val="120000"/>
              </a:lnSpc>
              <a:spcAft>
                <a:spcPts val="0"/>
              </a:spcAft>
              <a:buClr>
                <a:srgbClr val="002060"/>
              </a:buClr>
              <a:buSzPct val="100000"/>
              <a:defRPr/>
            </a:pPr>
            <a:r>
              <a:rPr lang="en-US" sz="4400" dirty="0" smtClean="0">
                <a:solidFill>
                  <a:srgbClr val="002060"/>
                </a:solidFill>
              </a:rPr>
              <a:t>Entrant exhibits signs of exposure</a:t>
            </a:r>
          </a:p>
          <a:p>
            <a:pPr marL="365760" indent="-256032" eaLnBrk="1" fontAlgn="auto" hangingPunct="1">
              <a:lnSpc>
                <a:spcPct val="120000"/>
              </a:lnSpc>
              <a:spcAft>
                <a:spcPts val="0"/>
              </a:spcAft>
              <a:buClr>
                <a:srgbClr val="002060"/>
              </a:buClr>
              <a:buSzPct val="100000"/>
              <a:defRPr/>
            </a:pPr>
            <a:r>
              <a:rPr lang="en-US" sz="4400" dirty="0" smtClean="0">
                <a:solidFill>
                  <a:srgbClr val="002060"/>
                </a:solidFill>
              </a:rPr>
              <a:t>Attendant must leave post</a:t>
            </a:r>
          </a:p>
          <a:p>
            <a:pPr marL="365760" indent="-256032" eaLnBrk="1" fontAlgn="auto" hangingPunct="1">
              <a:lnSpc>
                <a:spcPct val="120000"/>
              </a:lnSpc>
              <a:spcAft>
                <a:spcPts val="0"/>
              </a:spcAft>
              <a:buFont typeface="Wingdings 3"/>
              <a:buChar char=""/>
              <a:defRPr/>
            </a:pPr>
            <a:endParaRPr lang="en-US" dirty="0" smtClean="0">
              <a:solidFill>
                <a:schemeClr val="accent2"/>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228600"/>
            <a:ext cx="7772400" cy="1143000"/>
          </a:xfrm>
        </p:spPr>
        <p:txBody>
          <a:bodyPr/>
          <a:lstStyle/>
          <a:p>
            <a:pPr algn="ctr" eaLnBrk="1" hangingPunct="1"/>
            <a:r>
              <a:rPr lang="en-US" altLang="en-US" sz="4400" dirty="0" smtClean="0">
                <a:latin typeface="Calibri" panose="020F0502020204030204" pitchFamily="34" charset="0"/>
              </a:rPr>
              <a:t>Initiating an Evacuation</a:t>
            </a:r>
          </a:p>
        </p:txBody>
      </p:sp>
      <p:sp>
        <p:nvSpPr>
          <p:cNvPr id="76803" name="Rectangle 3"/>
          <p:cNvSpPr>
            <a:spLocks noGrp="1" noChangeArrowheads="1"/>
          </p:cNvSpPr>
          <p:nvPr>
            <p:ph idx="1"/>
          </p:nvPr>
        </p:nvSpPr>
        <p:spPr>
          <a:xfrm>
            <a:off x="914400" y="1447800"/>
            <a:ext cx="4191000" cy="4495800"/>
          </a:xfrm>
        </p:spPr>
        <p:txBody>
          <a:bodyPr/>
          <a:lstStyle/>
          <a:p>
            <a:pPr eaLnBrk="1" hangingPunct="1">
              <a:buClr>
                <a:srgbClr val="002060"/>
              </a:buClr>
            </a:pPr>
            <a:r>
              <a:rPr lang="en-US" altLang="en-US" sz="2400" dirty="0" smtClean="0">
                <a:solidFill>
                  <a:srgbClr val="002060"/>
                </a:solidFill>
              </a:rPr>
              <a:t>Entry supervisor, entrant or attendant can order an evacuation. </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All entrants must evacuate immediately.</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The permit should list emergency procedures.</a:t>
            </a:r>
          </a:p>
          <a:p>
            <a:pPr eaLnBrk="1" hangingPunct="1">
              <a:buFontTx/>
              <a:buNone/>
            </a:pPr>
            <a:endParaRPr lang="en-US" altLang="en-US" sz="2400" dirty="0" smtClean="0"/>
          </a:p>
        </p:txBody>
      </p:sp>
      <p:pic>
        <p:nvPicPr>
          <p:cNvPr id="76804" name="Picture 5" descr="IMAGE020"/>
          <p:cNvPicPr>
            <a:picLocks noChangeAspect="1" noChangeArrowheads="1"/>
          </p:cNvPicPr>
          <p:nvPr/>
        </p:nvPicPr>
        <p:blipFill>
          <a:blip r:embed="rId2">
            <a:extLst>
              <a:ext uri="{28A0092B-C50C-407E-A947-70E740481C1C}">
                <a14:useLocalDpi xmlns:a14="http://schemas.microsoft.com/office/drawing/2010/main" val="0"/>
              </a:ext>
            </a:extLst>
          </a:blip>
          <a:srcRect l="12500" r="28906" b="26250"/>
          <a:stretch>
            <a:fillRect/>
          </a:stretch>
        </p:blipFill>
        <p:spPr bwMode="auto">
          <a:xfrm>
            <a:off x="6122988" y="1447800"/>
            <a:ext cx="1979612" cy="3505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533400"/>
            <a:ext cx="8229600" cy="1143000"/>
          </a:xfrm>
        </p:spPr>
        <p:txBody>
          <a:bodyPr/>
          <a:lstStyle/>
          <a:p>
            <a:pPr algn="ctr" eaLnBrk="1" hangingPunct="1"/>
            <a:r>
              <a:rPr lang="en-US" altLang="en-US" sz="4400" dirty="0" smtClean="0">
                <a:latin typeface="Calibri" panose="020F0502020204030204" pitchFamily="34" charset="0"/>
              </a:rPr>
              <a:t>Attendant should stand by and brief rescuers when they arrive:</a:t>
            </a:r>
          </a:p>
        </p:txBody>
      </p:sp>
      <p:sp>
        <p:nvSpPr>
          <p:cNvPr id="77827" name="Rectangle 3"/>
          <p:cNvSpPr>
            <a:spLocks noGrp="1" noChangeArrowheads="1"/>
          </p:cNvSpPr>
          <p:nvPr>
            <p:ph idx="1"/>
          </p:nvPr>
        </p:nvSpPr>
        <p:spPr>
          <a:xfrm>
            <a:off x="876300" y="2057400"/>
            <a:ext cx="4127500" cy="3871912"/>
          </a:xfrm>
        </p:spPr>
        <p:txBody>
          <a:bodyPr/>
          <a:lstStyle/>
          <a:p>
            <a:pPr eaLnBrk="1" hangingPunct="1">
              <a:buClr>
                <a:srgbClr val="002060"/>
              </a:buClr>
            </a:pPr>
            <a:r>
              <a:rPr lang="en-US" altLang="en-US" sz="2400" dirty="0" smtClean="0">
                <a:solidFill>
                  <a:srgbClr val="002060"/>
                </a:solidFill>
              </a:rPr>
              <a:t>Number, location, identity, &amp; condition of entrants</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Cause of emergency</a:t>
            </a:r>
          </a:p>
          <a:p>
            <a:pPr eaLnBrk="1" hangingPunct="1">
              <a:buClr>
                <a:srgbClr val="002060"/>
              </a:buClr>
            </a:pPr>
            <a:endParaRPr lang="en-US" altLang="en-US" sz="2400" dirty="0" smtClean="0">
              <a:solidFill>
                <a:srgbClr val="002060"/>
              </a:solidFill>
            </a:endParaRPr>
          </a:p>
          <a:p>
            <a:pPr eaLnBrk="1" hangingPunct="1">
              <a:buClr>
                <a:srgbClr val="002060"/>
              </a:buClr>
            </a:pPr>
            <a:r>
              <a:rPr lang="en-US" altLang="en-US" sz="2400" dirty="0" smtClean="0">
                <a:solidFill>
                  <a:srgbClr val="002060"/>
                </a:solidFill>
              </a:rPr>
              <a:t>Conditions in permit space</a:t>
            </a:r>
          </a:p>
          <a:p>
            <a:pPr eaLnBrk="1" hangingPunct="1"/>
            <a:endParaRPr lang="en-US" altLang="en-US" dirty="0" smtClean="0"/>
          </a:p>
        </p:txBody>
      </p:sp>
      <p:pic>
        <p:nvPicPr>
          <p:cNvPr id="77828" name="Picture 2" descr="C:\Users\Matt\Pictures\Confined Space Rescue photo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0" y="2209800"/>
            <a:ext cx="3435350" cy="22796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52400"/>
            <a:ext cx="7772400" cy="1143000"/>
          </a:xfrm>
        </p:spPr>
        <p:txBody>
          <a:bodyPr/>
          <a:lstStyle/>
          <a:p>
            <a:pPr algn="ctr" eaLnBrk="1" hangingPunct="1"/>
            <a:r>
              <a:rPr lang="en-US" altLang="en-US" sz="4400" dirty="0" smtClean="0">
                <a:latin typeface="Calibri" panose="020F0502020204030204" pitchFamily="34" charset="0"/>
              </a:rPr>
              <a:t>Rescue Equipment Components</a:t>
            </a:r>
          </a:p>
        </p:txBody>
      </p:sp>
      <p:pic>
        <p:nvPicPr>
          <p:cNvPr id="78851" name="Picture 2" descr="http://atlasaccess.com.au/shop/image/1593.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19200"/>
            <a:ext cx="3543300" cy="40211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6"/>
          <p:cNvSpPr txBox="1">
            <a:spLocks noChangeArrowheads="1"/>
          </p:cNvSpPr>
          <p:nvPr/>
        </p:nvSpPr>
        <p:spPr bwMode="auto">
          <a:xfrm>
            <a:off x="685800" y="1874838"/>
            <a:ext cx="3429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buClr>
                <a:srgbClr val="002060"/>
              </a:buClr>
              <a:buFont typeface="Arial" panose="020B0604020202020204" pitchFamily="34" charset="0"/>
              <a:buChar char="•"/>
            </a:pPr>
            <a:r>
              <a:rPr lang="en-US" altLang="en-US" sz="2400">
                <a:solidFill>
                  <a:srgbClr val="002060"/>
                </a:solidFill>
                <a:latin typeface="Calibri" panose="020F0502020204030204" pitchFamily="34" charset="0"/>
              </a:rPr>
              <a:t>Full-Body Harness</a:t>
            </a:r>
          </a:p>
          <a:p>
            <a:pPr lvl="1" eaLnBrk="1" hangingPunct="1">
              <a:buClr>
                <a:srgbClr val="002060"/>
              </a:buClr>
              <a:buFont typeface="Arial" panose="020B0604020202020204" pitchFamily="34" charset="0"/>
              <a:buChar char="•"/>
            </a:pPr>
            <a:endParaRPr lang="en-US" altLang="en-US" sz="2400">
              <a:solidFill>
                <a:srgbClr val="002060"/>
              </a:solidFill>
              <a:latin typeface="Calibri" panose="020F0502020204030204" pitchFamily="34" charset="0"/>
            </a:endParaRPr>
          </a:p>
          <a:p>
            <a:pPr lvl="1" eaLnBrk="1" hangingPunct="1">
              <a:buClr>
                <a:srgbClr val="002060"/>
              </a:buClr>
              <a:buFont typeface="Arial" panose="020B0604020202020204" pitchFamily="34" charset="0"/>
              <a:buChar char="•"/>
            </a:pPr>
            <a:r>
              <a:rPr lang="en-US" altLang="en-US" sz="2400">
                <a:solidFill>
                  <a:srgbClr val="002060"/>
                </a:solidFill>
                <a:latin typeface="Calibri" panose="020F0502020204030204" pitchFamily="34" charset="0"/>
              </a:rPr>
              <a:t>Lifeline</a:t>
            </a:r>
          </a:p>
          <a:p>
            <a:pPr lvl="1" eaLnBrk="1" hangingPunct="1">
              <a:buClr>
                <a:srgbClr val="002060"/>
              </a:buClr>
              <a:buFont typeface="Arial" panose="020B0604020202020204" pitchFamily="34" charset="0"/>
              <a:buChar char="•"/>
            </a:pPr>
            <a:endParaRPr lang="en-US" altLang="en-US" sz="2400">
              <a:solidFill>
                <a:srgbClr val="002060"/>
              </a:solidFill>
              <a:latin typeface="Calibri" panose="020F0502020204030204" pitchFamily="34" charset="0"/>
            </a:endParaRPr>
          </a:p>
          <a:p>
            <a:pPr lvl="1" eaLnBrk="1" hangingPunct="1">
              <a:buClr>
                <a:srgbClr val="002060"/>
              </a:buClr>
              <a:buFont typeface="Arial" panose="020B0604020202020204" pitchFamily="34" charset="0"/>
              <a:buChar char="•"/>
            </a:pPr>
            <a:r>
              <a:rPr lang="en-US" altLang="en-US" sz="2400">
                <a:solidFill>
                  <a:srgbClr val="002060"/>
                </a:solidFill>
                <a:latin typeface="Calibri" panose="020F0502020204030204" pitchFamily="34" charset="0"/>
              </a:rPr>
              <a:t>Mechanical Retrieval Device (winch, tripod)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33400" y="457200"/>
            <a:ext cx="8001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dirty="0">
                <a:latin typeface="Calibri" panose="020F0502020204030204" pitchFamily="34" charset="0"/>
              </a:rPr>
              <a:t>Accidents Within Confined Spaces</a:t>
            </a:r>
            <a:endParaRPr lang="en-US" altLang="en-US" sz="2000" dirty="0">
              <a:latin typeface="Calibri" panose="020F0502020204030204" pitchFamily="34" charset="0"/>
            </a:endParaRPr>
          </a:p>
        </p:txBody>
      </p:sp>
      <p:sp>
        <p:nvSpPr>
          <p:cNvPr id="12291" name="Text Box 8"/>
          <p:cNvSpPr txBox="1">
            <a:spLocks noChangeArrowheads="1"/>
          </p:cNvSpPr>
          <p:nvPr/>
        </p:nvSpPr>
        <p:spPr bwMode="auto">
          <a:xfrm>
            <a:off x="914400" y="1371600"/>
            <a:ext cx="7315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2060"/>
                </a:solidFill>
                <a:latin typeface="Calibri" panose="020F0502020204030204" pitchFamily="34" charset="0"/>
                <a:cs typeface="Times New Roman" panose="02020603050405020304" pitchFamily="18" charset="0"/>
              </a:rPr>
              <a:t>Following proper procedures will prevent </a:t>
            </a:r>
            <a:r>
              <a:rPr lang="en-US" altLang="en-US" sz="3200" b="1" dirty="0">
                <a:solidFill>
                  <a:srgbClr val="FF0000"/>
                </a:solidFill>
                <a:latin typeface="Calibri" panose="020F0502020204030204" pitchFamily="34" charset="0"/>
                <a:cs typeface="Times New Roman" panose="02020603050405020304" pitchFamily="18" charset="0"/>
              </a:rPr>
              <a:t>80 – 90% </a:t>
            </a:r>
            <a:r>
              <a:rPr lang="en-US" altLang="en-US" sz="3200" b="1" dirty="0">
                <a:solidFill>
                  <a:srgbClr val="002060"/>
                </a:solidFill>
                <a:latin typeface="Calibri" panose="020F0502020204030204" pitchFamily="34" charset="0"/>
                <a:cs typeface="Times New Roman" panose="02020603050405020304" pitchFamily="18" charset="0"/>
              </a:rPr>
              <a:t>of these accidents.</a:t>
            </a:r>
            <a:endParaRPr lang="en-US" altLang="en-US" sz="3200" b="1" dirty="0">
              <a:solidFill>
                <a:srgbClr val="002060"/>
              </a:solidFill>
              <a:latin typeface="Calibri" panose="020F0502020204030204" pitchFamily="34" charset="0"/>
            </a:endParaRPr>
          </a:p>
        </p:txBody>
      </p:sp>
      <p:pic>
        <p:nvPicPr>
          <p:cNvPr id="12292" name="Picture 2" descr="C:\Users\Matt\Pictures\Confined Space Rescue photo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2667000"/>
            <a:ext cx="3986213" cy="26463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4"/>
          <p:cNvSpPr>
            <a:spLocks noGrp="1" noChangeArrowheads="1"/>
          </p:cNvSpPr>
          <p:nvPr>
            <p:ph idx="1"/>
          </p:nvPr>
        </p:nvSpPr>
        <p:spPr>
          <a:xfrm>
            <a:off x="1752600" y="2438400"/>
            <a:ext cx="5638800" cy="2730500"/>
          </a:xfrm>
        </p:spPr>
        <p:txBody>
          <a:bodyPr anchor="ctr"/>
          <a:lstStyle/>
          <a:p>
            <a:pPr algn="ctr" eaLnBrk="1" hangingPunct="1">
              <a:buFont typeface="Wingdings 3" panose="05040102010807070707" pitchFamily="18" charset="2"/>
              <a:buNone/>
            </a:pPr>
            <a:r>
              <a:rPr lang="en-US" altLang="en-US" sz="3200" b="1" smtClean="0">
                <a:solidFill>
                  <a:srgbClr val="FF0000"/>
                </a:solidFill>
                <a:cs typeface="Times New Roman" panose="02020603050405020304" pitchFamily="18" charset="0"/>
              </a:rPr>
              <a:t>Attendants should remember:</a:t>
            </a:r>
          </a:p>
          <a:p>
            <a:pPr algn="ctr" eaLnBrk="1" hangingPunct="1">
              <a:buFont typeface="Wingdings 3" panose="05040102010807070707" pitchFamily="18" charset="2"/>
              <a:buNone/>
            </a:pPr>
            <a:endParaRPr lang="en-US" altLang="en-US" sz="3200" b="1" smtClean="0">
              <a:solidFill>
                <a:srgbClr val="FF0000"/>
              </a:solidFill>
              <a:cs typeface="Times New Roman" panose="02020603050405020304" pitchFamily="18" charset="0"/>
            </a:endParaRPr>
          </a:p>
          <a:p>
            <a:pPr algn="ctr" eaLnBrk="1" hangingPunct="1">
              <a:buFont typeface="Wingdings 3" panose="05040102010807070707" pitchFamily="18" charset="2"/>
              <a:buNone/>
            </a:pPr>
            <a:r>
              <a:rPr lang="en-US" altLang="en-US" sz="3200" b="1" i="1" smtClean="0">
                <a:solidFill>
                  <a:srgbClr val="FF0000"/>
                </a:solidFill>
                <a:cs typeface="Times New Roman" panose="02020603050405020304" pitchFamily="18" charset="0"/>
              </a:rPr>
              <a:t>When in doubt,</a:t>
            </a:r>
          </a:p>
          <a:p>
            <a:pPr algn="ctr" eaLnBrk="1" hangingPunct="1">
              <a:buFont typeface="Wingdings 3" panose="05040102010807070707" pitchFamily="18" charset="2"/>
              <a:buNone/>
            </a:pPr>
            <a:r>
              <a:rPr lang="en-US" altLang="en-US" sz="3200" b="1" i="1" smtClean="0">
                <a:solidFill>
                  <a:srgbClr val="FF0000"/>
                </a:solidFill>
                <a:cs typeface="Times New Roman" panose="02020603050405020304" pitchFamily="18" charset="0"/>
              </a:rPr>
              <a:t>get them OUT!</a:t>
            </a:r>
          </a:p>
        </p:txBody>
      </p:sp>
      <p:sp>
        <p:nvSpPr>
          <p:cNvPr id="6" name="AutoShape 2"/>
          <p:cNvSpPr>
            <a:spLocks noChangeArrowheads="1"/>
          </p:cNvSpPr>
          <p:nvPr/>
        </p:nvSpPr>
        <p:spPr bwMode="auto">
          <a:xfrm>
            <a:off x="3282950" y="533400"/>
            <a:ext cx="2576513" cy="1631950"/>
          </a:xfrm>
          <a:prstGeom prst="bevel">
            <a:avLst>
              <a:gd name="adj" fmla="val 12500"/>
            </a:avLst>
          </a:prstGeom>
          <a:solidFill>
            <a:srgbClr val="FF0000"/>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eaLnBrk="1" fontAlgn="auto" hangingPunct="1">
              <a:spcBef>
                <a:spcPts val="0"/>
              </a:spcBef>
              <a:spcAft>
                <a:spcPts val="0"/>
              </a:spcAft>
              <a:defRPr/>
            </a:pPr>
            <a:endParaRPr lang="en-US">
              <a:latin typeface="+mn-lt"/>
              <a:cs typeface="+mn-cs"/>
            </a:endParaRPr>
          </a:p>
        </p:txBody>
      </p:sp>
      <p:pic>
        <p:nvPicPr>
          <p:cNvPr id="79876" name="Picture 3" descr="key3"/>
          <p:cNvPicPr>
            <a:picLocks noChangeAspect="1" noChangeArrowheads="1"/>
          </p:cNvPicPr>
          <p:nvPr/>
        </p:nvPicPr>
        <p:blipFill>
          <a:blip r:embed="rId2">
            <a:extLst>
              <a:ext uri="{28A0092B-C50C-407E-A947-70E740481C1C}">
                <a14:useLocalDpi xmlns:a14="http://schemas.microsoft.com/office/drawing/2010/main" val="0"/>
              </a:ext>
            </a:extLst>
          </a:blip>
          <a:srcRect b="2563"/>
          <a:stretch>
            <a:fillRect/>
          </a:stretch>
        </p:blipFill>
        <p:spPr bwMode="auto">
          <a:xfrm>
            <a:off x="3549650" y="838200"/>
            <a:ext cx="20431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28650" y="76200"/>
            <a:ext cx="7886700" cy="1325563"/>
          </a:xfrm>
        </p:spPr>
        <p:txBody>
          <a:bodyPr lIns="92075" tIns="46038" rIns="92075" bIns="46038"/>
          <a:lstStyle/>
          <a:p>
            <a:pPr algn="ctr" eaLnBrk="1" hangingPunct="1"/>
            <a:r>
              <a:rPr lang="en-US" altLang="en-US" sz="4400" dirty="0" smtClean="0">
                <a:latin typeface="Calibri" panose="020F0502020204030204" pitchFamily="34" charset="0"/>
              </a:rPr>
              <a:t>Module 3: Summary</a:t>
            </a:r>
          </a:p>
        </p:txBody>
      </p:sp>
      <p:sp>
        <p:nvSpPr>
          <p:cNvPr id="80899" name="Rectangle 7"/>
          <p:cNvSpPr>
            <a:spLocks noGrp="1" noChangeArrowheads="1"/>
          </p:cNvSpPr>
          <p:nvPr>
            <p:ph idx="1"/>
          </p:nvPr>
        </p:nvSpPr>
        <p:spPr>
          <a:xfrm>
            <a:off x="914400" y="1676400"/>
            <a:ext cx="3657600" cy="4330700"/>
          </a:xfrm>
        </p:spPr>
        <p:txBody>
          <a:bodyPr lIns="92075" tIns="46038" rIns="92075" bIns="46038"/>
          <a:lstStyle/>
          <a:p>
            <a:pPr eaLnBrk="1" hangingPunct="1">
              <a:lnSpc>
                <a:spcPct val="70000"/>
              </a:lnSpc>
              <a:buClr>
                <a:srgbClr val="002060"/>
              </a:buClr>
            </a:pPr>
            <a:r>
              <a:rPr lang="en-US" altLang="en-US" sz="2400" smtClean="0">
                <a:solidFill>
                  <a:srgbClr val="002060"/>
                </a:solidFill>
              </a:rPr>
              <a:t>Monitors</a:t>
            </a:r>
          </a:p>
          <a:p>
            <a:pPr eaLnBrk="1" hangingPunct="1">
              <a:lnSpc>
                <a:spcPct val="70000"/>
              </a:lnSpc>
              <a:buClr>
                <a:srgbClr val="002060"/>
              </a:buClr>
            </a:pPr>
            <a:endParaRPr lang="en-US" altLang="en-US" sz="2400" smtClean="0">
              <a:solidFill>
                <a:srgbClr val="002060"/>
              </a:solidFill>
            </a:endParaRPr>
          </a:p>
          <a:p>
            <a:pPr eaLnBrk="1" hangingPunct="1">
              <a:buClr>
                <a:srgbClr val="002060"/>
              </a:buClr>
            </a:pPr>
            <a:r>
              <a:rPr lang="en-US" altLang="en-US" sz="2400" smtClean="0">
                <a:solidFill>
                  <a:srgbClr val="002060"/>
                </a:solidFill>
              </a:rPr>
              <a:t>Ventilators and other equipment</a:t>
            </a:r>
          </a:p>
          <a:p>
            <a:pPr eaLnBrk="1" hangingPunct="1">
              <a:lnSpc>
                <a:spcPct val="70000"/>
              </a:lnSpc>
              <a:buClr>
                <a:srgbClr val="002060"/>
              </a:buClr>
            </a:pPr>
            <a:endParaRPr lang="en-US" altLang="en-US" sz="2400" smtClean="0">
              <a:solidFill>
                <a:srgbClr val="002060"/>
              </a:solidFill>
            </a:endParaRPr>
          </a:p>
          <a:p>
            <a:pPr eaLnBrk="1" hangingPunct="1">
              <a:lnSpc>
                <a:spcPct val="70000"/>
              </a:lnSpc>
              <a:buClr>
                <a:srgbClr val="002060"/>
              </a:buClr>
            </a:pPr>
            <a:r>
              <a:rPr lang="en-US" altLang="en-US" sz="2400" smtClean="0">
                <a:solidFill>
                  <a:srgbClr val="002060"/>
                </a:solidFill>
              </a:rPr>
              <a:t>Emergencies</a:t>
            </a:r>
            <a:endParaRPr lang="en-US" altLang="en-US" sz="2400" smtClean="0"/>
          </a:p>
        </p:txBody>
      </p:sp>
      <p:pic>
        <p:nvPicPr>
          <p:cNvPr id="80900" name="Picture 1" descr="C:\Users\Matt\Pictures\Confined Space Rescue photo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313" y="1371600"/>
            <a:ext cx="2554287" cy="381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2"/>
          <p:cNvSpPr>
            <a:spLocks noGrp="1"/>
          </p:cNvSpPr>
          <p:nvPr>
            <p:ph type="title"/>
          </p:nvPr>
        </p:nvSpPr>
        <p:spPr>
          <a:xfrm>
            <a:off x="628650" y="76200"/>
            <a:ext cx="7886700" cy="1325563"/>
          </a:xfrm>
        </p:spPr>
        <p:txBody>
          <a:bodyPr/>
          <a:lstStyle/>
          <a:p>
            <a:pPr algn="ctr" eaLnBrk="1" hangingPunct="1"/>
            <a:r>
              <a:rPr lang="en-US" altLang="en-US" sz="4400" smtClean="0">
                <a:latin typeface="Calibri" panose="020F0502020204030204" pitchFamily="34" charset="0"/>
              </a:rPr>
              <a:t>Review</a:t>
            </a:r>
          </a:p>
        </p:txBody>
      </p:sp>
      <p:sp>
        <p:nvSpPr>
          <p:cNvPr id="81923" name="Text Box 7"/>
          <p:cNvSpPr>
            <a:spLocks noGrp="1" noChangeArrowheads="1"/>
          </p:cNvSpPr>
          <p:nvPr>
            <p:ph idx="1"/>
          </p:nvPr>
        </p:nvSpPr>
        <p:spPr>
          <a:xfrm>
            <a:off x="914400" y="1066800"/>
            <a:ext cx="7315200" cy="3502025"/>
          </a:xfrm>
        </p:spPr>
        <p:txBody>
          <a:bodyPr>
            <a:spAutoFit/>
          </a:bodyPr>
          <a:lstStyle/>
          <a:p>
            <a:pPr defTabSz="577850" eaLnBrk="1" hangingPunct="1">
              <a:lnSpc>
                <a:spcPct val="140000"/>
              </a:lnSpc>
              <a:buClr>
                <a:srgbClr val="002060"/>
              </a:buClr>
              <a:buFont typeface="Wingdings 3" panose="05040102010807070707" pitchFamily="18" charset="2"/>
              <a:buNone/>
            </a:pPr>
            <a:r>
              <a:rPr lang="en-US" altLang="en-US" sz="2400" dirty="0" smtClean="0">
                <a:solidFill>
                  <a:srgbClr val="002060"/>
                </a:solidFill>
              </a:rPr>
              <a:t>In this module, we:</a:t>
            </a:r>
          </a:p>
          <a:p>
            <a:pPr defTabSz="577850" eaLnBrk="1" hangingPunct="1">
              <a:lnSpc>
                <a:spcPct val="140000"/>
              </a:lnSpc>
              <a:buClr>
                <a:srgbClr val="002060"/>
              </a:buClr>
            </a:pPr>
            <a:r>
              <a:rPr lang="en-US" altLang="en-US" sz="2400" dirty="0" smtClean="0">
                <a:solidFill>
                  <a:srgbClr val="002060"/>
                </a:solidFill>
              </a:rPr>
              <a:t>Described the characteristics of confined spaces</a:t>
            </a:r>
          </a:p>
          <a:p>
            <a:pPr defTabSz="577850" eaLnBrk="1" hangingPunct="1">
              <a:lnSpc>
                <a:spcPct val="140000"/>
              </a:lnSpc>
              <a:buClr>
                <a:srgbClr val="002060"/>
              </a:buClr>
            </a:pPr>
            <a:r>
              <a:rPr lang="en-US" altLang="en-US" sz="2400" dirty="0" smtClean="0">
                <a:solidFill>
                  <a:srgbClr val="002060"/>
                </a:solidFill>
              </a:rPr>
              <a:t>Defined Permit-Required Confined Spaces and Non-Permit-Required Confined Spaces and the hazards associated with these spaces </a:t>
            </a:r>
          </a:p>
          <a:p>
            <a:pPr defTabSz="577850" eaLnBrk="1" hangingPunct="1">
              <a:lnSpc>
                <a:spcPct val="140000"/>
              </a:lnSpc>
              <a:buClr>
                <a:srgbClr val="002060"/>
              </a:buClr>
            </a:pPr>
            <a:r>
              <a:rPr lang="en-US" altLang="en-US" sz="2400" dirty="0" smtClean="0">
                <a:solidFill>
                  <a:srgbClr val="002060"/>
                </a:solidFill>
              </a:rPr>
              <a:t>Listed the elements of the Entry Permit</a:t>
            </a:r>
          </a:p>
        </p:txBody>
      </p:sp>
      <p:pic>
        <p:nvPicPr>
          <p:cNvPr id="81924" name="Picture 3" descr="Image of man craw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638" y="4130675"/>
            <a:ext cx="254476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
          <p:cNvSpPr>
            <a:spLocks noGrp="1"/>
          </p:cNvSpPr>
          <p:nvPr>
            <p:ph type="title"/>
          </p:nvPr>
        </p:nvSpPr>
        <p:spPr>
          <a:xfrm>
            <a:off x="628650" y="76200"/>
            <a:ext cx="7886700" cy="1325563"/>
          </a:xfrm>
        </p:spPr>
        <p:txBody>
          <a:bodyPr/>
          <a:lstStyle/>
          <a:p>
            <a:pPr algn="ctr" eaLnBrk="1" hangingPunct="1"/>
            <a:r>
              <a:rPr lang="en-US" altLang="en-US" sz="4400" dirty="0" smtClean="0">
                <a:latin typeface="Calibri" panose="020F0502020204030204" pitchFamily="34" charset="0"/>
              </a:rPr>
              <a:t>Review </a:t>
            </a:r>
            <a:r>
              <a:rPr lang="en-US" altLang="en-US" sz="2700" dirty="0" smtClean="0">
                <a:latin typeface="Calibri" panose="020F0502020204030204" pitchFamily="34" charset="0"/>
              </a:rPr>
              <a:t>(cont’d)</a:t>
            </a:r>
          </a:p>
        </p:txBody>
      </p:sp>
      <p:sp>
        <p:nvSpPr>
          <p:cNvPr id="82947" name="Text Box 7"/>
          <p:cNvSpPr>
            <a:spLocks noGrp="1" noChangeArrowheads="1"/>
          </p:cNvSpPr>
          <p:nvPr>
            <p:ph idx="1"/>
          </p:nvPr>
        </p:nvSpPr>
        <p:spPr>
          <a:xfrm>
            <a:off x="914400" y="1295400"/>
            <a:ext cx="7315200" cy="3916363"/>
          </a:xfrm>
        </p:spPr>
        <p:txBody>
          <a:bodyPr>
            <a:spAutoFit/>
          </a:bodyPr>
          <a:lstStyle/>
          <a:p>
            <a:pPr defTabSz="577850" eaLnBrk="1" hangingPunct="1">
              <a:lnSpc>
                <a:spcPct val="140000"/>
              </a:lnSpc>
              <a:buClr>
                <a:srgbClr val="002060"/>
              </a:buClr>
            </a:pPr>
            <a:r>
              <a:rPr lang="en-US" altLang="en-US" sz="2400" dirty="0" smtClean="0">
                <a:solidFill>
                  <a:srgbClr val="002060"/>
                </a:solidFill>
              </a:rPr>
              <a:t>Discussed how the hazards are managed, including atmospheric testing and ventilation</a:t>
            </a:r>
          </a:p>
          <a:p>
            <a:pPr defTabSz="577850" eaLnBrk="1" hangingPunct="1">
              <a:lnSpc>
                <a:spcPct val="140000"/>
              </a:lnSpc>
              <a:buClr>
                <a:srgbClr val="002060"/>
              </a:buClr>
            </a:pPr>
            <a:r>
              <a:rPr lang="en-US" altLang="en-US" sz="2400" dirty="0" smtClean="0">
                <a:solidFill>
                  <a:srgbClr val="002060"/>
                </a:solidFill>
              </a:rPr>
              <a:t>Described the responsibilities of the entry supervisor, attendant, and entrant</a:t>
            </a:r>
          </a:p>
          <a:p>
            <a:pPr defTabSz="577850" eaLnBrk="1" hangingPunct="1">
              <a:lnSpc>
                <a:spcPct val="140000"/>
              </a:lnSpc>
              <a:buClr>
                <a:srgbClr val="002060"/>
              </a:buClr>
            </a:pPr>
            <a:r>
              <a:rPr lang="en-US" altLang="en-US" sz="2400" dirty="0" smtClean="0">
                <a:solidFill>
                  <a:srgbClr val="002060"/>
                </a:solidFill>
              </a:rPr>
              <a:t>Defined and discussed the three types of rescue scenarios:  self-rescue, non-entry rescue, and entry rescue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ci.hillsboro.or.us/Fire/EmergencyResponse/SpecialOperations/images/ConfinedSpace0777_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371600"/>
            <a:ext cx="4762500" cy="381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Box 5"/>
          <p:cNvSpPr txBox="1">
            <a:spLocks noChangeArrowheads="1"/>
          </p:cNvSpPr>
          <p:nvPr/>
        </p:nvSpPr>
        <p:spPr bwMode="auto">
          <a:xfrm>
            <a:off x="2362200" y="381000"/>
            <a:ext cx="4343400" cy="7699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latin typeface="Calibri" panose="020F0502020204030204" pitchFamily="34" charset="0"/>
              </a:rPr>
              <a:t>Questions?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idx="1"/>
          </p:nvPr>
        </p:nvSpPr>
        <p:spPr>
          <a:xfrm>
            <a:off x="914400" y="1524000"/>
            <a:ext cx="3979863" cy="3429000"/>
          </a:xfrm>
        </p:spPr>
        <p:txBody>
          <a:bodyPr lIns="92075" tIns="46038" rIns="92075" bIns="46038" rtlCol="0">
            <a:normAutofit/>
          </a:bodyPr>
          <a:lstStyle/>
          <a:p>
            <a:pPr marL="0" indent="0" eaLnBrk="1" fontAlgn="auto" hangingPunct="1">
              <a:spcAft>
                <a:spcPts val="0"/>
              </a:spcAft>
              <a:buFontTx/>
              <a:buNone/>
              <a:defRPr/>
            </a:pPr>
            <a:r>
              <a:rPr lang="en-US" sz="3200" b="1" dirty="0" smtClean="0">
                <a:solidFill>
                  <a:srgbClr val="002060"/>
                </a:solidFill>
              </a:rPr>
              <a:t>If we understand the hazards, every accident can be </a:t>
            </a:r>
            <a:r>
              <a:rPr lang="en-US" sz="3200" b="1" dirty="0" smtClean="0">
                <a:solidFill>
                  <a:srgbClr val="FF0000"/>
                </a:solidFill>
              </a:rPr>
              <a:t>predicted</a:t>
            </a:r>
            <a:r>
              <a:rPr lang="en-US" sz="3200" b="1" dirty="0" smtClean="0">
                <a:solidFill>
                  <a:srgbClr val="002060"/>
                </a:solidFill>
              </a:rPr>
              <a:t>. </a:t>
            </a:r>
          </a:p>
          <a:p>
            <a:pPr marL="0" indent="0" eaLnBrk="1" fontAlgn="auto" hangingPunct="1">
              <a:spcAft>
                <a:spcPts val="0"/>
              </a:spcAft>
              <a:buFontTx/>
              <a:buNone/>
              <a:defRPr/>
            </a:pPr>
            <a:endParaRPr lang="en-US" sz="3200" b="1" dirty="0" smtClean="0">
              <a:solidFill>
                <a:srgbClr val="002060"/>
              </a:solidFill>
            </a:endParaRPr>
          </a:p>
          <a:p>
            <a:pPr marL="0" indent="0" eaLnBrk="1" fontAlgn="auto" hangingPunct="1">
              <a:spcAft>
                <a:spcPts val="0"/>
              </a:spcAft>
              <a:buFontTx/>
              <a:buNone/>
              <a:defRPr/>
            </a:pPr>
            <a:r>
              <a:rPr lang="en-US" sz="3200" b="1" dirty="0" smtClean="0">
                <a:solidFill>
                  <a:srgbClr val="002060"/>
                </a:solidFill>
              </a:rPr>
              <a:t>Therefore, they can be </a:t>
            </a:r>
            <a:r>
              <a:rPr lang="en-US" sz="3200" b="1" dirty="0" smtClean="0">
                <a:solidFill>
                  <a:srgbClr val="FF0000"/>
                </a:solidFill>
              </a:rPr>
              <a:t>prevented</a:t>
            </a:r>
            <a:r>
              <a:rPr lang="en-US" sz="3200" b="1" dirty="0" smtClean="0">
                <a:solidFill>
                  <a:srgbClr val="002060"/>
                </a:solidFill>
              </a:rPr>
              <a:t>.</a:t>
            </a:r>
          </a:p>
          <a:p>
            <a:pPr marL="365760" indent="-256032" eaLnBrk="1" fontAlgn="auto" hangingPunct="1">
              <a:spcAft>
                <a:spcPts val="0"/>
              </a:spcAft>
              <a:buFontTx/>
              <a:buNone/>
              <a:defRPr/>
            </a:pPr>
            <a:endParaRPr lang="en-US" sz="2400" dirty="0" smtClean="0"/>
          </a:p>
        </p:txBody>
      </p:sp>
      <p:sp>
        <p:nvSpPr>
          <p:cNvPr id="13315" name="Text Box 6"/>
          <p:cNvSpPr txBox="1">
            <a:spLocks noChangeArrowheads="1"/>
          </p:cNvSpPr>
          <p:nvPr/>
        </p:nvSpPr>
        <p:spPr bwMode="auto">
          <a:xfrm>
            <a:off x="1481138" y="457200"/>
            <a:ext cx="61817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a:latin typeface="Calibri" panose="020F0502020204030204" pitchFamily="34" charset="0"/>
              </a:rPr>
              <a:t>Predictable = Preventable</a:t>
            </a:r>
          </a:p>
        </p:txBody>
      </p:sp>
      <p:pic>
        <p:nvPicPr>
          <p:cNvPr id="13316" name="Picture 6" descr="Confined Space Rescue photo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6713" y="1447800"/>
            <a:ext cx="2554287" cy="381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0" y="533400"/>
            <a:ext cx="4845050" cy="1854200"/>
          </a:xfrm>
        </p:spPr>
        <p:txBody>
          <a:bodyPr/>
          <a:lstStyle/>
          <a:p>
            <a:pPr eaLnBrk="1" hangingPunct="1"/>
            <a:r>
              <a:rPr lang="en-US" altLang="en-US" sz="2800" dirty="0" smtClean="0">
                <a:latin typeface="Calibri" panose="020F0502020204030204" pitchFamily="34" charset="0"/>
              </a:rPr>
              <a:t>If we can keep one worker from getting into trouble in a confined space, we will be saving two or three.</a:t>
            </a:r>
          </a:p>
        </p:txBody>
      </p:sp>
      <p:sp>
        <p:nvSpPr>
          <p:cNvPr id="5" name="AutoShape 4"/>
          <p:cNvSpPr>
            <a:spLocks noChangeArrowheads="1"/>
          </p:cNvSpPr>
          <p:nvPr/>
        </p:nvSpPr>
        <p:spPr bwMode="auto">
          <a:xfrm>
            <a:off x="914400" y="685800"/>
            <a:ext cx="2576513" cy="1631950"/>
          </a:xfrm>
          <a:prstGeom prst="bevel">
            <a:avLst>
              <a:gd name="adj" fmla="val 12500"/>
            </a:avLst>
          </a:prstGeom>
          <a:solidFill>
            <a:srgbClr val="FF0000"/>
          </a:solidFill>
          <a:ln w="12700">
            <a:solidFill>
              <a:schemeClr val="tx1"/>
            </a:solidFill>
            <a:miter lim="800000"/>
            <a:headEnd type="none" w="sm" len="sm"/>
            <a:tailEnd type="none" w="sm" len="sm"/>
          </a:ln>
          <a:effectLst>
            <a:outerShdw dist="107763" dir="8100000" algn="ctr" rotWithShape="0">
              <a:schemeClr val="bg2"/>
            </a:outerShdw>
          </a:effectLst>
        </p:spPr>
        <p:txBody>
          <a:bodyPr wrap="none" anchor="ctr"/>
          <a:lstStyle/>
          <a:p>
            <a:pPr eaLnBrk="1" fontAlgn="auto" hangingPunct="1">
              <a:spcBef>
                <a:spcPts val="0"/>
              </a:spcBef>
              <a:spcAft>
                <a:spcPts val="0"/>
              </a:spcAft>
              <a:defRPr/>
            </a:pPr>
            <a:endParaRPr lang="en-US">
              <a:latin typeface="+mn-lt"/>
              <a:cs typeface="+mn-cs"/>
            </a:endParaRPr>
          </a:p>
        </p:txBody>
      </p:sp>
      <p:pic>
        <p:nvPicPr>
          <p:cNvPr id="14340" name="Picture 5" descr="key3"/>
          <p:cNvPicPr>
            <a:picLocks noChangeAspect="1" noChangeArrowheads="1"/>
          </p:cNvPicPr>
          <p:nvPr/>
        </p:nvPicPr>
        <p:blipFill>
          <a:blip r:embed="rId2">
            <a:extLst>
              <a:ext uri="{28A0092B-C50C-407E-A947-70E740481C1C}">
                <a14:useLocalDpi xmlns:a14="http://schemas.microsoft.com/office/drawing/2010/main" val="0"/>
              </a:ext>
            </a:extLst>
          </a:blip>
          <a:srcRect b="2563"/>
          <a:stretch>
            <a:fillRect/>
          </a:stretch>
        </p:blipFill>
        <p:spPr bwMode="auto">
          <a:xfrm>
            <a:off x="1165225" y="990600"/>
            <a:ext cx="209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3"/>
          <p:cNvSpPr>
            <a:spLocks noChangeArrowheads="1"/>
          </p:cNvSpPr>
          <p:nvPr/>
        </p:nvSpPr>
        <p:spPr bwMode="auto">
          <a:xfrm>
            <a:off x="1330325" y="2895600"/>
            <a:ext cx="64817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0000"/>
              </a:lnSpc>
              <a:spcBef>
                <a:spcPct val="20000"/>
              </a:spcBef>
            </a:pPr>
            <a:r>
              <a:rPr lang="en-US" altLang="en-US" sz="2400" b="1" dirty="0">
                <a:solidFill>
                  <a:srgbClr val="FF0000"/>
                </a:solidFill>
                <a:latin typeface="Calibri" panose="020F0502020204030204" pitchFamily="34" charset="0"/>
              </a:rPr>
              <a:t>65% of the people who die in these spaces are would-be rescuers — people who see someone passed out and in trouble, so they jump in to help the victim.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ST 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AST Theme1</Template>
  <TotalTime>1378</TotalTime>
  <Words>2073</Words>
  <Application>Microsoft Office PowerPoint</Application>
  <PresentationFormat>On-screen Show (4:3)</PresentationFormat>
  <Paragraphs>507</Paragraphs>
  <Slides>74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Arial</vt:lpstr>
      <vt:lpstr>Arial Narrow</vt:lpstr>
      <vt:lpstr>Calibri</vt:lpstr>
      <vt:lpstr>Calibri Light</vt:lpstr>
      <vt:lpstr>Cambria</vt:lpstr>
      <vt:lpstr>Lucida Sans Unicode</vt:lpstr>
      <vt:lpstr>Times New Roman</vt:lpstr>
      <vt:lpstr>Wingdings</vt:lpstr>
      <vt:lpstr>Wingdings 3</vt:lpstr>
      <vt:lpstr>AST Theme1</vt:lpstr>
      <vt:lpstr>Confined Space Safety</vt:lpstr>
      <vt:lpstr>Terminal Learning Objective</vt:lpstr>
      <vt:lpstr>Enabling Learning Objectives</vt:lpstr>
      <vt:lpstr>Enabling Learning Objectives</vt:lpstr>
      <vt:lpstr>Enabling Learning Objectives</vt:lpstr>
      <vt:lpstr>PowerPoint Presentation</vt:lpstr>
      <vt:lpstr>PowerPoint Presentation</vt:lpstr>
      <vt:lpstr>PowerPoint Presentation</vt:lpstr>
      <vt:lpstr>If we can keep one worker from getting into trouble in a confined space, we will be saving two or three.</vt:lpstr>
      <vt:lpstr>Confined Spaces and Permit Spaces</vt:lpstr>
      <vt:lpstr>A Permit-Required Confined Space is . . . </vt:lpstr>
      <vt:lpstr>Hazards of Permit Spaces</vt:lpstr>
      <vt:lpstr>Permit Program Components</vt:lpstr>
      <vt:lpstr>The Permit</vt:lpstr>
      <vt:lpstr>The Permit</vt:lpstr>
      <vt:lpstr>The Permit (cont.)</vt:lpstr>
      <vt:lpstr>Entrant’s Responsibilities</vt:lpstr>
      <vt:lpstr>Entrant’s Responsibilities (cont.)</vt:lpstr>
      <vt:lpstr>Attendant’s Responsibilities</vt:lpstr>
      <vt:lpstr>Attendant’s Responsibilities (cont.)</vt:lpstr>
      <vt:lpstr>Entry Supervisors </vt:lpstr>
      <vt:lpstr>Module 1: Summary</vt:lpstr>
      <vt:lpstr>Module 2:  Hazards</vt:lpstr>
      <vt:lpstr>Isolation</vt:lpstr>
      <vt:lpstr>Isolation Methods</vt:lpstr>
      <vt:lpstr>Isolation (cont.)</vt:lpstr>
      <vt:lpstr>Heat Hazards</vt:lpstr>
      <vt:lpstr>Heat stroke is a life-threatening condition.  This is an emergency.  The victim should be cooled down with running water, moist cloths, and fanning (apply ice to limited areas).   Administer fluids if the victim is able to accept them.  Do not give aspirin, medication, alcohol, or stimulants (caffeine/cigarettes). </vt:lpstr>
      <vt:lpstr>Hazardous atmospheres cause many of the accidents in confined spaces.</vt:lpstr>
      <vt:lpstr>PowerPoint Presentation</vt:lpstr>
      <vt:lpstr>Types of Hazardous Atmospheres</vt:lpstr>
      <vt:lpstr>Hazardous Atmospheres</vt:lpstr>
      <vt:lpstr>Gas Behavior in Confined Spaces</vt:lpstr>
      <vt:lpstr>Gas Behavior in Confined Spaces</vt:lpstr>
      <vt:lpstr>Oxygen Deficient Atmospheres</vt:lpstr>
      <vt:lpstr>Causes of Oxygen Deficiency</vt:lpstr>
      <vt:lpstr>PowerPoint Presentation</vt:lpstr>
      <vt:lpstr>Oxygen Hazards</vt:lpstr>
      <vt:lpstr>Combustible Atmospheres</vt:lpstr>
      <vt:lpstr>Combustible Particulate Atmospheres</vt:lpstr>
      <vt:lpstr>PowerPoint Presentation</vt:lpstr>
      <vt:lpstr>Flammable Range, UEL, LEL</vt:lpstr>
      <vt:lpstr>Flammable Range, UEL, LEL</vt:lpstr>
      <vt:lpstr>Toxic Atmospheres</vt:lpstr>
      <vt:lpstr>Toxic Atmospheres (cont.)</vt:lpstr>
      <vt:lpstr>Carbon Dioxide (CO2)</vt:lpstr>
      <vt:lpstr>Carbon Dioxide:  Symptoms of Overexposure</vt:lpstr>
      <vt:lpstr>Carbon Monoxide (CO)</vt:lpstr>
      <vt:lpstr>PowerPoint Presentation</vt:lpstr>
      <vt:lpstr>Hydrogen Sulfide (H2S)</vt:lpstr>
      <vt:lpstr>PowerPoint Presentation</vt:lpstr>
      <vt:lpstr>PowerPoint Presentation</vt:lpstr>
      <vt:lpstr>Module 3 – Making Safe Entries</vt:lpstr>
      <vt:lpstr>Atmospheric Monitors</vt:lpstr>
      <vt:lpstr>Calibration and Zeroing</vt:lpstr>
      <vt:lpstr>Assessing Air Quality</vt:lpstr>
      <vt:lpstr>Most explosions and fires occur at the point of entry.</vt:lpstr>
      <vt:lpstr>Atmospheric Monitors: Summary</vt:lpstr>
      <vt:lpstr>Communications</vt:lpstr>
      <vt:lpstr>Harnesses &amp; Tripods</vt:lpstr>
      <vt:lpstr>Ventilators/Blowers</vt:lpstr>
      <vt:lpstr>Space Ventilation</vt:lpstr>
      <vt:lpstr>Space Ventilation</vt:lpstr>
      <vt:lpstr>Emergency Procedures</vt:lpstr>
      <vt:lpstr>In an Emergency:</vt:lpstr>
      <vt:lpstr>Evacuation Required When . . .</vt:lpstr>
      <vt:lpstr>Initiating an Evacuation</vt:lpstr>
      <vt:lpstr>Attendant should stand by and brief rescuers when they arrive:</vt:lpstr>
      <vt:lpstr>Rescue Equipment Components</vt:lpstr>
      <vt:lpstr>PowerPoint Presentation</vt:lpstr>
      <vt:lpstr>Module 3: Summary</vt:lpstr>
      <vt:lpstr>Review</vt:lpstr>
      <vt:lpstr>Review (cont’d)</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Safety</dc:title>
  <dc:creator>Matt</dc:creator>
  <cp:lastModifiedBy>Tankersley, Tanner L</cp:lastModifiedBy>
  <cp:revision>335</cp:revision>
  <cp:lastPrinted>2013-07-24T15:16:24Z</cp:lastPrinted>
  <dcterms:created xsi:type="dcterms:W3CDTF">2013-02-07T02:31:39Z</dcterms:created>
  <dcterms:modified xsi:type="dcterms:W3CDTF">2015-06-19T22:14:20Z</dcterms:modified>
</cp:coreProperties>
</file>