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5" r:id="rId2"/>
    <p:sldId id="360" r:id="rId3"/>
    <p:sldId id="362" r:id="rId4"/>
    <p:sldId id="377" r:id="rId5"/>
    <p:sldId id="378" r:id="rId6"/>
    <p:sldId id="363" r:id="rId7"/>
    <p:sldId id="380" r:id="rId8"/>
    <p:sldId id="381" r:id="rId9"/>
    <p:sldId id="382" r:id="rId10"/>
    <p:sldId id="376" r:id="rId11"/>
    <p:sldId id="366"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3" autoAdjust="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C90C8-500B-49B4-A16B-1AD094FADA74}" type="datetimeFigureOut">
              <a:rPr lang="en-US" smtClean="0"/>
              <a:t>10/31/2018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4D614-0816-4155-8781-76D9B2524AB5}" type="slidenum">
              <a:rPr lang="en-US" smtClean="0"/>
              <a:t>‹#›</a:t>
            </a:fld>
            <a:endParaRPr lang="en-US"/>
          </a:p>
        </p:txBody>
      </p:sp>
    </p:spTree>
    <p:extLst>
      <p:ext uri="{BB962C8B-B14F-4D97-AF65-F5344CB8AC3E}">
        <p14:creationId xmlns:p14="http://schemas.microsoft.com/office/powerpoint/2010/main" val="213171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the top 10 most frequently cited OSHA standards following inspections of construction worksites by federal OSHA. OSHA publishes this list to alert employers about these commonly cited standards so they can take steps to find and fix recognized hazards addressed in these and other standards before OSHA shows up. </a:t>
            </a:r>
          </a:p>
          <a:p>
            <a:endParaRPr lang="en-US" dirty="0" smtClean="0"/>
          </a:p>
          <a:p>
            <a:r>
              <a:rPr lang="en-US" dirty="0" smtClean="0"/>
              <a:t>The following slides show the top 5 sub-sections that</a:t>
            </a:r>
            <a:r>
              <a:rPr lang="en-US" baseline="0" dirty="0" smtClean="0"/>
              <a:t> OSHA cites for each of these standards.</a:t>
            </a:r>
            <a:endParaRPr lang="en-US" dirty="0" smtClean="0"/>
          </a:p>
          <a:p>
            <a:endParaRPr lang="en-US" dirty="0"/>
          </a:p>
        </p:txBody>
      </p:sp>
      <p:sp>
        <p:nvSpPr>
          <p:cNvPr id="4" name="Slide Number Placeholder 3"/>
          <p:cNvSpPr>
            <a:spLocks noGrp="1"/>
          </p:cNvSpPr>
          <p:nvPr>
            <p:ph type="sldNum" sz="quarter" idx="10"/>
          </p:nvPr>
        </p:nvSpPr>
        <p:spPr/>
        <p:txBody>
          <a:bodyPr/>
          <a:lstStyle/>
          <a:p>
            <a:fld id="{6EF4D614-0816-4155-8781-76D9B2524AB5}" type="slidenum">
              <a:rPr lang="en-US" smtClean="0"/>
              <a:t>1</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10</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11</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2</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3</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4</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5</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4 sub-sections of this standard were cited in FY 2018.</a:t>
            </a:r>
            <a:endParaRPr lang="en-US" dirty="0"/>
          </a:p>
        </p:txBody>
      </p:sp>
      <p:sp>
        <p:nvSpPr>
          <p:cNvPr id="4" name="Slide Number Placeholder 3"/>
          <p:cNvSpPr>
            <a:spLocks noGrp="1"/>
          </p:cNvSpPr>
          <p:nvPr>
            <p:ph type="sldNum" sz="quarter" idx="10"/>
          </p:nvPr>
        </p:nvSpPr>
        <p:spPr/>
        <p:txBody>
          <a:bodyPr/>
          <a:lstStyle/>
          <a:p>
            <a:fld id="{6EF4D614-0816-4155-8781-76D9B2524AB5}" type="slidenum">
              <a:rPr lang="en-US" smtClean="0"/>
              <a:t>6</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7</a:t>
            </a:fld>
            <a:endParaRPr lang="en-US"/>
          </a:p>
        </p:txBody>
      </p:sp>
    </p:spTree>
    <p:extLst>
      <p:ext uri="{BB962C8B-B14F-4D97-AF65-F5344CB8AC3E}">
        <p14:creationId xmlns:p14="http://schemas.microsoft.com/office/powerpoint/2010/main" val="307329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8</a:t>
            </a:fld>
            <a:endParaRPr lang="en-US"/>
          </a:p>
        </p:txBody>
      </p:sp>
    </p:spTree>
    <p:extLst>
      <p:ext uri="{BB962C8B-B14F-4D97-AF65-F5344CB8AC3E}">
        <p14:creationId xmlns:p14="http://schemas.microsoft.com/office/powerpoint/2010/main" val="262613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9</a:t>
            </a:fld>
            <a:endParaRPr lang="en-US"/>
          </a:p>
        </p:txBody>
      </p:sp>
    </p:spTree>
    <p:extLst>
      <p:ext uri="{BB962C8B-B14F-4D97-AF65-F5344CB8AC3E}">
        <p14:creationId xmlns:p14="http://schemas.microsoft.com/office/powerpoint/2010/main" val="342381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20443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282676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412799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86515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47859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85620-E2EC-4DE9-8F45-70D352E41EA4}"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45763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885620-E2EC-4DE9-8F45-70D352E41EA4}"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21452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85620-E2EC-4DE9-8F45-70D352E41EA4}"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397987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85620-E2EC-4DE9-8F45-70D352E41EA4}"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351416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85620-E2EC-4DE9-8F45-70D352E41EA4}"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60967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85620-E2EC-4DE9-8F45-70D352E41EA4}"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395014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85620-E2EC-4DE9-8F45-70D352E41EA4}" type="datetimeFigureOut">
              <a:rPr lang="en-US" smtClean="0"/>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75E5C-2AB6-4199-B4DE-471580895AF8}" type="slidenum">
              <a:rPr lang="en-US" smtClean="0"/>
              <a:t>‹#›</a:t>
            </a:fld>
            <a:endParaRPr lang="en-US"/>
          </a:p>
        </p:txBody>
      </p:sp>
    </p:spTree>
    <p:extLst>
      <p:ext uri="{BB962C8B-B14F-4D97-AF65-F5344CB8AC3E}">
        <p14:creationId xmlns:p14="http://schemas.microsoft.com/office/powerpoint/2010/main" val="357336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osha.gov/pls/oshaweb/owadisp.show_document?p_table=STANDARDS&amp;p_id=10099" TargetMode="External"/><Relationship Id="rId5" Type="http://schemas.openxmlformats.org/officeDocument/2006/relationships/hyperlink" Target="https://www.osha.gov/pls/oshaweb/owadisp.show_document?p_table=STANDARDS&amp;p_id=10757" TargetMode="External"/><Relationship Id="rId10" Type="http://schemas.openxmlformats.org/officeDocument/2006/relationships/image" Target="../media/image1.jpeg"/><Relationship Id="rId4" Type="http://schemas.openxmlformats.org/officeDocument/2006/relationships/image" Target="../media/image7.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7"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7"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7"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47750"/>
            <a:ext cx="9157010" cy="767850"/>
          </a:xfrm>
          <a:prstGeom prst="rect">
            <a:avLst/>
          </a:prstGeom>
          <a:solidFill>
            <a:srgbClr val="A4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3321" y="1268975"/>
            <a:ext cx="8602079" cy="5466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3600" b="1" dirty="0" smtClean="0">
                <a:solidFill>
                  <a:srgbClr val="0070C0"/>
                </a:solidFill>
                <a:effectLst>
                  <a:outerShdw blurRad="38100" dist="38100" dir="2700000" algn="tl">
                    <a:srgbClr val="000000">
                      <a:alpha val="43137"/>
                    </a:srgbClr>
                  </a:outerShdw>
                </a:effectLst>
              </a:rPr>
              <a:t>Top Ten Violations in Construction FY 2018</a:t>
            </a:r>
          </a:p>
        </p:txBody>
      </p:sp>
      <p:sp>
        <p:nvSpPr>
          <p:cNvPr id="2" name="Rectangle 1"/>
          <p:cNvSpPr/>
          <p:nvPr/>
        </p:nvSpPr>
        <p:spPr>
          <a:xfrm>
            <a:off x="609600" y="1861662"/>
            <a:ext cx="8153400" cy="4824398"/>
          </a:xfrm>
          <a:prstGeom prst="rect">
            <a:avLst/>
          </a:prstGeom>
        </p:spPr>
        <p:txBody>
          <a:bodyPr wrap="square">
            <a:spAutoFit/>
          </a:bodyPr>
          <a:lstStyle/>
          <a:p>
            <a:pPr marL="457200" indent="-457200">
              <a:spcAft>
                <a:spcPts val="900"/>
              </a:spcAft>
              <a:buFont typeface="+mj-lt"/>
              <a:buAutoNum type="arabicPeriod"/>
            </a:pPr>
            <a:r>
              <a:rPr lang="en-US" sz="2400" b="1" dirty="0" smtClean="0"/>
              <a:t>Fall Protection – General Requirements (1926.501)</a:t>
            </a:r>
          </a:p>
          <a:p>
            <a:pPr marL="457200" indent="-457200">
              <a:spcAft>
                <a:spcPts val="900"/>
              </a:spcAft>
              <a:buFont typeface="+mj-lt"/>
              <a:buAutoNum type="arabicPeriod"/>
            </a:pPr>
            <a:r>
              <a:rPr lang="en-US" sz="2400" b="1" dirty="0" smtClean="0"/>
              <a:t>Scaffolding (1926.451)</a:t>
            </a:r>
          </a:p>
          <a:p>
            <a:pPr marL="457200" indent="-457200">
              <a:spcAft>
                <a:spcPts val="900"/>
              </a:spcAft>
              <a:buFont typeface="+mj-lt"/>
              <a:buAutoNum type="arabicPeriod"/>
            </a:pPr>
            <a:r>
              <a:rPr lang="en-US" sz="2400" b="1" dirty="0" smtClean="0"/>
              <a:t>Ladders (1926.1053)</a:t>
            </a:r>
          </a:p>
          <a:p>
            <a:pPr marL="457200" indent="-457200">
              <a:spcAft>
                <a:spcPts val="900"/>
              </a:spcAft>
              <a:buFont typeface="+mj-lt"/>
              <a:buAutoNum type="arabicPeriod"/>
            </a:pPr>
            <a:r>
              <a:rPr lang="en-US" sz="2400" b="1" dirty="0" smtClean="0"/>
              <a:t>Fall Protection – Training (1926.503)</a:t>
            </a:r>
          </a:p>
          <a:p>
            <a:pPr marL="457200" indent="-457200">
              <a:spcAft>
                <a:spcPts val="900"/>
              </a:spcAft>
              <a:buFont typeface="+mj-lt"/>
              <a:buAutoNum type="arabicPeriod"/>
            </a:pPr>
            <a:r>
              <a:rPr lang="en-US" sz="2400" b="1" dirty="0" smtClean="0"/>
              <a:t>Eye and Face Protection (1926.102)</a:t>
            </a:r>
          </a:p>
          <a:p>
            <a:pPr marL="457200" indent="-457200">
              <a:spcAft>
                <a:spcPts val="900"/>
              </a:spcAft>
              <a:buFont typeface="+mj-lt"/>
              <a:buAutoNum type="arabicPeriod"/>
            </a:pPr>
            <a:r>
              <a:rPr lang="en-US" sz="2400" b="1" dirty="0"/>
              <a:t>General Safety and Health Provisions (1926.20</a:t>
            </a:r>
            <a:r>
              <a:rPr lang="en-US" sz="2400" b="1" dirty="0" smtClean="0"/>
              <a:t>)</a:t>
            </a:r>
          </a:p>
          <a:p>
            <a:pPr marL="457200" indent="-457200">
              <a:spcAft>
                <a:spcPts val="900"/>
              </a:spcAft>
              <a:buFont typeface="+mj-lt"/>
              <a:buAutoNum type="arabicPeriod"/>
            </a:pPr>
            <a:r>
              <a:rPr lang="en-US" sz="2400" b="1" dirty="0"/>
              <a:t>Head Protection (1926.100</a:t>
            </a:r>
            <a:r>
              <a:rPr lang="en-US" sz="2400" b="1" dirty="0" smtClean="0"/>
              <a:t>)</a:t>
            </a:r>
          </a:p>
          <a:p>
            <a:pPr marL="457200" indent="-457200">
              <a:spcAft>
                <a:spcPts val="900"/>
              </a:spcAft>
              <a:buFont typeface="+mj-lt"/>
              <a:buAutoNum type="arabicPeriod"/>
            </a:pPr>
            <a:r>
              <a:rPr lang="en-US" sz="2400" b="1" dirty="0"/>
              <a:t>Aerial Lifts (1926.453</a:t>
            </a:r>
            <a:r>
              <a:rPr lang="en-US" sz="2400" b="1" dirty="0" smtClean="0"/>
              <a:t>)</a:t>
            </a:r>
          </a:p>
          <a:p>
            <a:pPr marL="457200" indent="-457200">
              <a:spcAft>
                <a:spcPts val="900"/>
              </a:spcAft>
              <a:buFont typeface="+mj-lt"/>
              <a:buAutoNum type="arabicPeriod"/>
            </a:pPr>
            <a:r>
              <a:rPr lang="en-US" sz="2400" b="1" dirty="0" smtClean="0"/>
              <a:t>Hazard Communication (1910.1200)</a:t>
            </a:r>
          </a:p>
          <a:p>
            <a:pPr marL="457200" indent="-457200">
              <a:spcAft>
                <a:spcPts val="900"/>
              </a:spcAft>
              <a:buFont typeface="+mj-lt"/>
              <a:buAutoNum type="arabicPeriod"/>
            </a:pPr>
            <a:r>
              <a:rPr lang="en-US" sz="2400" b="1" dirty="0" smtClean="0"/>
              <a:t>Fall Protection –  Systems Criteria and Practices (1926.502)</a:t>
            </a:r>
            <a:endParaRPr lang="en-US" sz="2400" b="1" dirty="0"/>
          </a:p>
        </p:txBody>
      </p:sp>
      <p:pic>
        <p:nvPicPr>
          <p:cNvPr id="1026" name="Picture 2" descr="Construction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701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027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26988"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407988" y="2309204"/>
            <a:ext cx="6781800" cy="4555093"/>
          </a:xfrm>
          <a:prstGeom prst="rect">
            <a:avLst/>
          </a:prstGeom>
        </p:spPr>
        <p:txBody>
          <a:bodyPr wrap="square">
            <a:spAutoFit/>
          </a:bodyPr>
          <a:lstStyle/>
          <a:p>
            <a:r>
              <a:rPr lang="en-US" sz="3200" b="1" u="sng" dirty="0" smtClean="0">
                <a:hlinkClick r:id="rId5" tooltip="1926.501"/>
              </a:rPr>
              <a:t>9) </a:t>
            </a:r>
            <a:r>
              <a:rPr lang="en-US" sz="3200" b="1" u="sng" dirty="0">
                <a:hlinkClick r:id="rId6" tooltip="1910.1200"/>
              </a:rPr>
              <a:t>1910.1200 - Hazard </a:t>
            </a:r>
            <a:r>
              <a:rPr lang="en-US" sz="3200" b="1" u="sng" dirty="0" smtClean="0">
                <a:hlinkClick r:id="rId6" tooltip="1910.1200"/>
              </a:rPr>
              <a:t>Communication</a:t>
            </a:r>
            <a:endParaRPr lang="en-US" sz="3200" b="1" dirty="0"/>
          </a:p>
          <a:p>
            <a:r>
              <a:rPr lang="en-US" dirty="0"/>
              <a:t> </a:t>
            </a:r>
          </a:p>
          <a:p>
            <a:pPr marL="342900" lvl="0" indent="-342900">
              <a:buFont typeface="Arial" panose="020B0604020202090204" pitchFamily="34" charset="0"/>
              <a:buChar char="•"/>
            </a:pPr>
            <a:r>
              <a:rPr lang="en-US" sz="2000" dirty="0"/>
              <a:t>1910.1200(e)(1)  (1,510 violations) – written hazard communication program</a:t>
            </a:r>
          </a:p>
          <a:p>
            <a:pPr marL="342900" lvl="0" indent="-342900">
              <a:buFont typeface="Arial" panose="020B0604020202090204" pitchFamily="34" charset="0"/>
              <a:buChar char="•"/>
            </a:pPr>
            <a:r>
              <a:rPr lang="en-US" sz="2000" dirty="0"/>
              <a:t>1910.1200(h)(1)  (1,170 violations) – employee information and training</a:t>
            </a:r>
          </a:p>
          <a:p>
            <a:pPr marL="342900" indent="-342900">
              <a:buFont typeface="Arial" panose="020B0604020202090204" pitchFamily="34" charset="0"/>
              <a:buChar char="•"/>
            </a:pPr>
            <a:r>
              <a:rPr lang="en-US" sz="2000" dirty="0"/>
              <a:t>1910.1200(g)(8)  (496 violations) – maintaining copies of Safety Data Sheets in the workplace and ensuring that they are readily available to employees</a:t>
            </a:r>
          </a:p>
          <a:p>
            <a:pPr marL="342900" lvl="0" indent="-342900">
              <a:buFont typeface="Arial" panose="020B0604020202090204" pitchFamily="34" charset="0"/>
              <a:buChar char="•"/>
            </a:pPr>
            <a:r>
              <a:rPr lang="en-US" sz="2000" dirty="0"/>
              <a:t>1910.1200(g)(1)  (331 violations) – having Safety Data Sheets in the workplace for each hazardous chemical</a:t>
            </a:r>
          </a:p>
          <a:p>
            <a:pPr marL="342900" lvl="0" indent="-342900">
              <a:buFont typeface="Arial" panose="020B0604020202090204" pitchFamily="34" charset="0"/>
              <a:buChar char="•"/>
            </a:pPr>
            <a:r>
              <a:rPr lang="en-US" sz="2000" dirty="0"/>
              <a:t>1910.1200(f)(6)(ii)  (196 violations) – labeling containers of hazardous chemicals with product identifier and words, pictures, symbols, or combination thereof</a:t>
            </a:r>
          </a:p>
        </p:txBody>
      </p:sp>
      <p:pic>
        <p:nvPicPr>
          <p:cNvPr id="3074" name="Picture 2" descr="Fl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0119" y="22098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rros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4725" y="37338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ealth Haz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4725" y="5239091"/>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nstruction Indust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3241"/>
            <a:ext cx="915701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8949" y="1299117"/>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0"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152400" y="2312921"/>
            <a:ext cx="6686232" cy="4124206"/>
          </a:xfrm>
          <a:prstGeom prst="rect">
            <a:avLst/>
          </a:prstGeom>
        </p:spPr>
        <p:txBody>
          <a:bodyPr wrap="square">
            <a:spAutoFit/>
          </a:bodyPr>
          <a:lstStyle/>
          <a:p>
            <a:r>
              <a:rPr lang="en-US" sz="3200" b="1" u="sng" dirty="0" smtClean="0">
                <a:hlinkClick r:id="rId5" tooltip="1926.501"/>
              </a:rPr>
              <a:t>10) 1926.502 – Fall Protection, Systems Criteria and Practices</a:t>
            </a:r>
            <a:endParaRPr lang="en-US" sz="3200" b="1" dirty="0"/>
          </a:p>
          <a:p>
            <a:r>
              <a:rPr lang="en-US" dirty="0"/>
              <a:t> </a:t>
            </a:r>
          </a:p>
          <a:p>
            <a:pPr marL="342900" indent="-342900">
              <a:buFont typeface="Arial" panose="020B0604020202090204" pitchFamily="34" charset="0"/>
              <a:buChar char="•"/>
            </a:pPr>
            <a:r>
              <a:rPr lang="en-US" dirty="0"/>
              <a:t>1926.502(d)(16)(iii)  (94 violations) – rigging of personal fall arrest systems to prevent free fall more than 6 feet or contact with a lower </a:t>
            </a:r>
            <a:r>
              <a:rPr lang="en-US" dirty="0" smtClean="0"/>
              <a:t>level</a:t>
            </a:r>
          </a:p>
          <a:p>
            <a:pPr marL="342900" indent="-342900">
              <a:buFont typeface="Arial" panose="020B0604020202090204" pitchFamily="34" charset="0"/>
              <a:buChar char="•"/>
            </a:pPr>
            <a:r>
              <a:rPr lang="en-US" dirty="0" smtClean="0"/>
              <a:t>1926.502(d)(15)  (92 </a:t>
            </a:r>
            <a:r>
              <a:rPr lang="en-US" dirty="0"/>
              <a:t>violations) – </a:t>
            </a:r>
            <a:r>
              <a:rPr lang="en-US" dirty="0" smtClean="0"/>
              <a:t>anchorages for personal fall arrest systems</a:t>
            </a:r>
          </a:p>
          <a:p>
            <a:pPr marL="342900" indent="-342900">
              <a:buFont typeface="Arial" panose="020B0604020202090204" pitchFamily="34" charset="0"/>
              <a:buChar char="•"/>
            </a:pPr>
            <a:r>
              <a:rPr lang="en-US" dirty="0"/>
              <a:t>1926.502(d)(</a:t>
            </a:r>
            <a:r>
              <a:rPr lang="en-US" dirty="0" smtClean="0"/>
              <a:t>17)  (57 </a:t>
            </a:r>
            <a:r>
              <a:rPr lang="en-US" dirty="0"/>
              <a:t>violations) </a:t>
            </a:r>
            <a:r>
              <a:rPr lang="en-US" dirty="0" smtClean="0"/>
              <a:t>– attachment points of body belt and harness</a:t>
            </a:r>
          </a:p>
          <a:p>
            <a:pPr marL="342900" indent="-342900">
              <a:buFont typeface="Arial" panose="020B0604020202090204" pitchFamily="34" charset="0"/>
              <a:buChar char="•"/>
            </a:pPr>
            <a:r>
              <a:rPr lang="en-US" dirty="0" smtClean="0"/>
              <a:t>1926.502(</a:t>
            </a:r>
            <a:r>
              <a:rPr lang="en-US" dirty="0" err="1" smtClean="0"/>
              <a:t>i</a:t>
            </a:r>
            <a:r>
              <a:rPr lang="en-US" dirty="0" smtClean="0"/>
              <a:t>)(4)  (46 </a:t>
            </a:r>
            <a:r>
              <a:rPr lang="en-US" dirty="0"/>
              <a:t>violations) – </a:t>
            </a:r>
            <a:r>
              <a:rPr lang="en-US" dirty="0" smtClean="0"/>
              <a:t>color coding or marking of covers</a:t>
            </a:r>
            <a:endParaRPr lang="en-US" dirty="0"/>
          </a:p>
          <a:p>
            <a:pPr marL="342900" indent="-342900">
              <a:buFont typeface="Arial" panose="020B0604020202090204" pitchFamily="34" charset="0"/>
              <a:buChar char="•"/>
            </a:pPr>
            <a:r>
              <a:rPr lang="en-US" dirty="0" smtClean="0"/>
              <a:t>1926.502(i)(3)  (45 </a:t>
            </a:r>
            <a:r>
              <a:rPr lang="en-US" dirty="0"/>
              <a:t>violations) – </a:t>
            </a:r>
            <a:r>
              <a:rPr lang="en-US" dirty="0" smtClean="0"/>
              <a:t>securing covers to prevent accidental displacement by wind, equipment, or employees</a:t>
            </a:r>
            <a:endParaRPr lang="en-US" dirty="0"/>
          </a:p>
        </p:txBody>
      </p:sp>
      <p:pic>
        <p:nvPicPr>
          <p:cNvPr id="13" name="Picture 2" descr="Construction Indust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241"/>
            <a:ext cx="915701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rotWithShape="1">
          <a:blip r:embed="rId7" cstate="print">
            <a:extLst>
              <a:ext uri="{28A0092B-C50C-407E-A947-70E740481C1C}">
                <a14:useLocalDpi xmlns:a14="http://schemas.microsoft.com/office/drawing/2010/main" val="0"/>
              </a:ext>
            </a:extLst>
          </a:blip>
          <a:srcRect/>
          <a:stretch/>
        </p:blipFill>
        <p:spPr bwMode="auto">
          <a:xfrm>
            <a:off x="6384073" y="1905000"/>
            <a:ext cx="2590800" cy="16764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6488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42" y="1244054"/>
            <a:ext cx="6819458"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sp>
        <p:nvSpPr>
          <p:cNvPr id="12" name="Rectangle 11"/>
          <p:cNvSpPr/>
          <p:nvPr/>
        </p:nvSpPr>
        <p:spPr>
          <a:xfrm>
            <a:off x="76200" y="2514600"/>
            <a:ext cx="6324600" cy="3631763"/>
          </a:xfrm>
          <a:prstGeom prst="rect">
            <a:avLst/>
          </a:prstGeom>
        </p:spPr>
        <p:txBody>
          <a:bodyPr wrap="square">
            <a:spAutoFit/>
          </a:bodyPr>
          <a:lstStyle/>
          <a:p>
            <a:r>
              <a:rPr lang="en-US" sz="3200" b="1" u="sng" dirty="0" smtClean="0">
                <a:hlinkClick r:id="rId3" tooltip="1926.501"/>
              </a:rPr>
              <a:t>1) 1926.501 </a:t>
            </a:r>
            <a:r>
              <a:rPr lang="en-US" sz="3200" b="1" u="sng" dirty="0">
                <a:hlinkClick r:id="rId3" tooltip="1926.501"/>
              </a:rPr>
              <a:t>- Fall Protection</a:t>
            </a:r>
            <a:endParaRPr lang="en-US" sz="3200" b="1" dirty="0"/>
          </a:p>
          <a:p>
            <a:r>
              <a:rPr lang="en-US" dirty="0"/>
              <a:t> </a:t>
            </a:r>
          </a:p>
          <a:p>
            <a:pPr marL="285750" lvl="0" indent="-285750">
              <a:buFont typeface="Arial" panose="020B0604020202090204" pitchFamily="34" charset="0"/>
              <a:buChar char="•"/>
            </a:pPr>
            <a:r>
              <a:rPr lang="en-US" sz="2000" dirty="0"/>
              <a:t>1926.501(b)(13)  (4,577 violations) – fall protection in residential construction</a:t>
            </a:r>
          </a:p>
          <a:p>
            <a:pPr marL="285750" lvl="0" indent="-285750">
              <a:buFont typeface="Arial" panose="020B0604020202090204" pitchFamily="34" charset="0"/>
              <a:buChar char="•"/>
            </a:pPr>
            <a:r>
              <a:rPr lang="en-US" sz="2000" dirty="0"/>
              <a:t>1926.501(b)(1)  (1,126 violations) – unprotected sides and edges</a:t>
            </a:r>
          </a:p>
          <a:p>
            <a:pPr marL="285750" lvl="0" indent="-285750">
              <a:buFont typeface="Arial" panose="020B0604020202090204" pitchFamily="34" charset="0"/>
              <a:buChar char="•"/>
            </a:pPr>
            <a:r>
              <a:rPr lang="en-US" sz="2000" dirty="0"/>
              <a:t>1926.501(b)(10)  (596 violations) – roofing work on low-slope roofs</a:t>
            </a:r>
          </a:p>
          <a:p>
            <a:pPr marL="285750" lvl="0" indent="-285750">
              <a:buFont typeface="Arial" panose="020B0604020202090204" pitchFamily="34" charset="0"/>
              <a:buChar char="•"/>
            </a:pPr>
            <a:r>
              <a:rPr lang="en-US" sz="2000" dirty="0"/>
              <a:t>1926.501(b)(11)  (429 violations) – steep roofs</a:t>
            </a:r>
          </a:p>
          <a:p>
            <a:pPr marL="285750" lvl="0" indent="-285750">
              <a:buFont typeface="Arial" panose="020B0604020202090204" pitchFamily="34" charset="0"/>
              <a:buChar char="•"/>
            </a:pPr>
            <a:r>
              <a:rPr lang="en-US" sz="2000" dirty="0"/>
              <a:t>1926.501(b)(4)(</a:t>
            </a:r>
            <a:r>
              <a:rPr lang="en-US" sz="2000" dirty="0" err="1"/>
              <a:t>i</a:t>
            </a:r>
            <a:r>
              <a:rPr lang="en-US" sz="2000" dirty="0"/>
              <a:t>) (117 violations) – protection from falling through holes, including skylights</a:t>
            </a:r>
          </a:p>
        </p:txBody>
      </p:sp>
      <p:pic>
        <p:nvPicPr>
          <p:cNvPr id="13" name="Picture 2" descr="Construction Indu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701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all Protection In Residential Construction - For problems with accessibility in using figures and illustrations, please contact the DOC at 202-693-2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942" y="1788127"/>
            <a:ext cx="2825245" cy="232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50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sp>
        <p:nvSpPr>
          <p:cNvPr id="12" name="Rectangle 11"/>
          <p:cNvSpPr/>
          <p:nvPr/>
        </p:nvSpPr>
        <p:spPr>
          <a:xfrm>
            <a:off x="381000" y="2743200"/>
            <a:ext cx="6195599" cy="3631763"/>
          </a:xfrm>
          <a:prstGeom prst="rect">
            <a:avLst/>
          </a:prstGeom>
        </p:spPr>
        <p:txBody>
          <a:bodyPr wrap="square">
            <a:spAutoFit/>
          </a:bodyPr>
          <a:lstStyle/>
          <a:p>
            <a:r>
              <a:rPr lang="en-US" sz="3200" b="1" u="sng" dirty="0" smtClean="0">
                <a:hlinkClick r:id="rId3" tooltip="1926.501"/>
              </a:rPr>
              <a:t>2) 1926.451 </a:t>
            </a:r>
            <a:r>
              <a:rPr lang="en-US" sz="3200" b="1" u="sng" dirty="0">
                <a:hlinkClick r:id="rId3" tooltip="1926.501"/>
              </a:rPr>
              <a:t>- </a:t>
            </a:r>
            <a:r>
              <a:rPr lang="en-US" sz="3200" b="1" u="sng" dirty="0" smtClean="0">
                <a:hlinkClick r:id="rId3" tooltip="1926.501"/>
              </a:rPr>
              <a:t>Scaffolding</a:t>
            </a:r>
            <a:endParaRPr lang="en-US" sz="3200" b="1" dirty="0"/>
          </a:p>
          <a:p>
            <a:r>
              <a:rPr lang="en-US" dirty="0"/>
              <a:t> </a:t>
            </a:r>
          </a:p>
          <a:p>
            <a:pPr marL="342900" lvl="0" indent="-342900">
              <a:buFont typeface="Arial" panose="020B0604020202090204" pitchFamily="34" charset="0"/>
              <a:buChar char="•"/>
            </a:pPr>
            <a:r>
              <a:rPr lang="en-US" sz="2000" dirty="0"/>
              <a:t>1926.451(g)(1)  (553 violations) – fall protection </a:t>
            </a:r>
          </a:p>
          <a:p>
            <a:pPr marL="342900" lvl="0" indent="-342900">
              <a:buFont typeface="Arial" panose="020B0604020202090204" pitchFamily="34" charset="0"/>
              <a:buChar char="•"/>
            </a:pPr>
            <a:r>
              <a:rPr lang="en-US" sz="2000" dirty="0"/>
              <a:t>1926.451(e)(1)  (413 violations) – providing access </a:t>
            </a:r>
          </a:p>
          <a:p>
            <a:pPr marL="342900" lvl="0" indent="-342900">
              <a:buFont typeface="Arial" panose="020B0604020202090204" pitchFamily="34" charset="0"/>
              <a:buChar char="•"/>
            </a:pPr>
            <a:r>
              <a:rPr lang="en-US" sz="2000" dirty="0"/>
              <a:t>1926.451(b)(1)  (333 violations) – platform construction </a:t>
            </a:r>
          </a:p>
          <a:p>
            <a:pPr marL="342900" lvl="0" indent="-342900">
              <a:buFont typeface="Arial" panose="020B0604020202090204" pitchFamily="34" charset="0"/>
              <a:buChar char="•"/>
            </a:pPr>
            <a:r>
              <a:rPr lang="en-US" sz="2000" dirty="0"/>
              <a:t>1926.451(g)(1)(vii)  (253 violations) – use of personal fall arrest or guardrail systems</a:t>
            </a:r>
          </a:p>
          <a:p>
            <a:pPr marL="342900" lvl="0" indent="-342900">
              <a:buFont typeface="Arial" panose="020B0604020202090204" pitchFamily="34" charset="0"/>
              <a:buChar char="•"/>
            </a:pPr>
            <a:r>
              <a:rPr lang="en-US" sz="2000" dirty="0"/>
              <a:t>1926.451(c)(2) (147 violations) –  foundation for supported scaffold poles, legs, posts, frames, and uprights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599" y="1802302"/>
            <a:ext cx="23717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Construction Indust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701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88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sp>
        <p:nvSpPr>
          <p:cNvPr id="12" name="Rectangle 11"/>
          <p:cNvSpPr/>
          <p:nvPr/>
        </p:nvSpPr>
        <p:spPr>
          <a:xfrm>
            <a:off x="381000" y="2358631"/>
            <a:ext cx="6781800" cy="4247317"/>
          </a:xfrm>
          <a:prstGeom prst="rect">
            <a:avLst/>
          </a:prstGeom>
        </p:spPr>
        <p:txBody>
          <a:bodyPr wrap="square">
            <a:spAutoFit/>
          </a:bodyPr>
          <a:lstStyle/>
          <a:p>
            <a:r>
              <a:rPr lang="en-US" sz="3200" b="1" u="sng" dirty="0" smtClean="0">
                <a:hlinkClick r:id="rId3" tooltip="1926.501"/>
              </a:rPr>
              <a:t>3) 1926.1053 </a:t>
            </a:r>
            <a:r>
              <a:rPr lang="en-US" sz="3200" b="1" u="sng" dirty="0">
                <a:hlinkClick r:id="rId3" tooltip="1926.501"/>
              </a:rPr>
              <a:t>- </a:t>
            </a:r>
            <a:r>
              <a:rPr lang="en-US" sz="3200" b="1" u="sng" dirty="0" smtClean="0">
                <a:hlinkClick r:id="rId3" tooltip="1926.501"/>
              </a:rPr>
              <a:t>Ladders</a:t>
            </a:r>
            <a:endParaRPr lang="en-US" sz="3200" b="1" dirty="0"/>
          </a:p>
          <a:p>
            <a:r>
              <a:rPr lang="en-US" dirty="0"/>
              <a:t> </a:t>
            </a:r>
          </a:p>
          <a:p>
            <a:pPr marL="342900" lvl="0" indent="-342900">
              <a:buFont typeface="Arial" panose="020B0604020202090204" pitchFamily="34" charset="0"/>
              <a:buChar char="•"/>
            </a:pPr>
            <a:r>
              <a:rPr lang="en-US" sz="2000" dirty="0"/>
              <a:t>1926.1053(b)(1)  (1,605 violations) – extending portable ladder side rails at least 3 feet above upper landing surface</a:t>
            </a:r>
          </a:p>
          <a:p>
            <a:pPr marL="342900" lvl="0" indent="-342900">
              <a:buFont typeface="Arial" panose="020B0604020202090204" pitchFamily="34" charset="0"/>
              <a:buChar char="•"/>
            </a:pPr>
            <a:r>
              <a:rPr lang="en-US" sz="2000" dirty="0"/>
              <a:t>1926.1053(b)(4)  (373 violations) – using ladders only for purpose for which they were designed</a:t>
            </a:r>
          </a:p>
          <a:p>
            <a:pPr marL="342900" lvl="0" indent="-342900">
              <a:buFont typeface="Arial" panose="020B0604020202090204" pitchFamily="34" charset="0"/>
              <a:buChar char="•"/>
            </a:pPr>
            <a:r>
              <a:rPr lang="en-US" sz="2000" dirty="0"/>
              <a:t>1926.1053(b)(13)  (261 violations) – not using the top or top step of a stepladder as a step</a:t>
            </a:r>
          </a:p>
          <a:p>
            <a:pPr marL="342900" lvl="0" indent="-342900">
              <a:buFont typeface="Arial" panose="020B0604020202090204" pitchFamily="34" charset="0"/>
              <a:buChar char="•"/>
            </a:pPr>
            <a:r>
              <a:rPr lang="en-US" sz="2000" dirty="0"/>
              <a:t>1926.1053(b)(16)  (120 violations) – marking or tagging portable ladders with structural defects and removing them from service</a:t>
            </a:r>
          </a:p>
          <a:p>
            <a:pPr marL="342900" lvl="0" indent="-342900">
              <a:buFont typeface="Arial" panose="020B0604020202090204" pitchFamily="34" charset="0"/>
              <a:buChar char="•"/>
            </a:pPr>
            <a:r>
              <a:rPr lang="en-US" sz="2000" dirty="0"/>
              <a:t>1926.1053(b)(6)  (74 violations) – using ladders only on stable and level surfaces unless secured</a:t>
            </a:r>
          </a:p>
        </p:txBody>
      </p:sp>
      <p:pic>
        <p:nvPicPr>
          <p:cNvPr id="2050" name="Picture 2" descr="Worker on a metal ladder leaning against the outside of a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174" y="2067909"/>
            <a:ext cx="1759226" cy="3435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nstruction Indust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24"/>
            <a:ext cx="915701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62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99117"/>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sp>
        <p:nvSpPr>
          <p:cNvPr id="12" name="Rectangle 11"/>
          <p:cNvSpPr/>
          <p:nvPr/>
        </p:nvSpPr>
        <p:spPr>
          <a:xfrm>
            <a:off x="161692" y="2183302"/>
            <a:ext cx="6772508" cy="4462760"/>
          </a:xfrm>
          <a:prstGeom prst="rect">
            <a:avLst/>
          </a:prstGeom>
        </p:spPr>
        <p:txBody>
          <a:bodyPr wrap="square">
            <a:spAutoFit/>
          </a:bodyPr>
          <a:lstStyle/>
          <a:p>
            <a:r>
              <a:rPr lang="en-US" sz="3200" b="1" u="sng" dirty="0" smtClean="0">
                <a:hlinkClick r:id="rId3" tooltip="1926.501"/>
              </a:rPr>
              <a:t>4) 1926.503 – Fall Protection, Training</a:t>
            </a:r>
            <a:endParaRPr lang="en-US" sz="3200" b="1" dirty="0"/>
          </a:p>
          <a:p>
            <a:r>
              <a:rPr lang="en-US" dirty="0"/>
              <a:t> </a:t>
            </a:r>
          </a:p>
          <a:p>
            <a:pPr marL="342900" lvl="0" indent="-342900">
              <a:buFont typeface="Arial" panose="020B0604020202090204" pitchFamily="34" charset="0"/>
              <a:buChar char="•"/>
            </a:pPr>
            <a:r>
              <a:rPr lang="en-US" dirty="0"/>
              <a:t>1926.503(a)(1)  (1,286 violations) – training program for each employee who might be exposed to fall hazards</a:t>
            </a:r>
          </a:p>
          <a:p>
            <a:pPr marL="342900" lvl="0" indent="-342900">
              <a:buFont typeface="Arial" panose="020B0604020202090204" pitchFamily="34" charset="0"/>
              <a:buChar char="•"/>
            </a:pPr>
            <a:r>
              <a:rPr lang="en-US" dirty="0"/>
              <a:t>1926.503(b)(1) (368 violations) –  written training certification</a:t>
            </a:r>
          </a:p>
          <a:p>
            <a:pPr marL="342900" indent="-342900">
              <a:buFont typeface="Arial" panose="020B0604020202090204" pitchFamily="34" charset="0"/>
              <a:buChar char="•"/>
            </a:pPr>
            <a:r>
              <a:rPr lang="en-US" dirty="0"/>
              <a:t>1926.503(c)(3) (113 violations) – retraining required when inadequacies in employee’s knowledge or use of fall protection systems or equipment indicate that the employee has not retained the requisite understanding or skill</a:t>
            </a:r>
          </a:p>
          <a:p>
            <a:pPr marL="342900" indent="-342900">
              <a:buFont typeface="Arial" panose="020B0604020202090204" pitchFamily="34" charset="0"/>
              <a:buChar char="•"/>
            </a:pPr>
            <a:r>
              <a:rPr lang="en-US" dirty="0"/>
              <a:t>1926.503(a)(2) (85 violations) – training by a competent person qualified in specified areas</a:t>
            </a:r>
          </a:p>
          <a:p>
            <a:pPr marL="342900" indent="-342900">
              <a:buFont typeface="Arial" panose="020B0604020202090204" pitchFamily="34" charset="0"/>
              <a:buChar char="•"/>
            </a:pPr>
            <a:r>
              <a:rPr lang="en-US" dirty="0"/>
              <a:t>1926.503(a)(2)(iii) (46 violations) – training by a competent person on fall protection to be used, including guardrail, personal fall arrest, safety net, warning line, and safety monitoring systems, and controlled access zones</a:t>
            </a:r>
          </a:p>
        </p:txBody>
      </p:sp>
      <p:pic>
        <p:nvPicPr>
          <p:cNvPr id="13" name="Picture 2" descr="Plan. Provide. Train. Three simple steps to preventing falls."/>
          <p:cNvPicPr>
            <a:picLocks noChangeAspect="1" noChangeArrowheads="1"/>
          </p:cNvPicPr>
          <p:nvPr/>
        </p:nvPicPr>
        <p:blipFill rotWithShape="1">
          <a:blip r:embed="rId4">
            <a:extLst>
              <a:ext uri="{28A0092B-C50C-407E-A947-70E740481C1C}">
                <a14:useLocalDpi xmlns:a14="http://schemas.microsoft.com/office/drawing/2010/main" val="0"/>
              </a:ext>
            </a:extLst>
          </a:blip>
          <a:srcRect l="11786" r="23225"/>
          <a:stretch/>
        </p:blipFill>
        <p:spPr bwMode="auto">
          <a:xfrm>
            <a:off x="6915615" y="1905000"/>
            <a:ext cx="2300869" cy="20342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nstruction Indust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241"/>
            <a:ext cx="915701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721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13494"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45300" y="2362200"/>
            <a:ext cx="6663611" cy="4247317"/>
          </a:xfrm>
          <a:prstGeom prst="rect">
            <a:avLst/>
          </a:prstGeom>
        </p:spPr>
        <p:txBody>
          <a:bodyPr wrap="square">
            <a:spAutoFit/>
          </a:bodyPr>
          <a:lstStyle/>
          <a:p>
            <a:r>
              <a:rPr lang="en-US" sz="3200" b="1" u="sng" dirty="0" smtClean="0">
                <a:hlinkClick r:id="rId5" tooltip="1926.501"/>
              </a:rPr>
              <a:t>5) 1926.102 – Eye and Face Protection</a:t>
            </a:r>
            <a:endParaRPr lang="en-US" sz="3200" b="1" dirty="0"/>
          </a:p>
          <a:p>
            <a:r>
              <a:rPr lang="en-US" dirty="0"/>
              <a:t> </a:t>
            </a:r>
          </a:p>
          <a:p>
            <a:pPr marL="342900" indent="-342900">
              <a:buFont typeface="Arial" panose="020B0604020202090204" pitchFamily="34" charset="0"/>
              <a:buChar char="•"/>
            </a:pPr>
            <a:r>
              <a:rPr lang="en-US" sz="2000" dirty="0"/>
              <a:t>1926.102(a)(1)  (1,475 violations) – ensuring that each affected employee uses appropriate eye or face protection when exposed to eye or face hazards </a:t>
            </a:r>
          </a:p>
          <a:p>
            <a:pPr marL="342900" indent="-342900">
              <a:buFont typeface="Arial" panose="020B0604020202090204" pitchFamily="34" charset="0"/>
              <a:buChar char="•"/>
            </a:pPr>
            <a:r>
              <a:rPr lang="en-US" sz="2000" dirty="0"/>
              <a:t>1926.102(a)(2)   (48  violations) – ensuring that each affected employee uses eye protection that provides side protection when there is a hazard from flying objects</a:t>
            </a:r>
          </a:p>
          <a:p>
            <a:pPr marL="342900" indent="-342900">
              <a:buFont typeface="Arial" panose="020B0604020202090204" pitchFamily="34" charset="0"/>
              <a:buChar char="•"/>
            </a:pPr>
            <a:r>
              <a:rPr lang="en-US" sz="2000" dirty="0"/>
              <a:t>1926.102(a)(3)   (4 violations) – employees that wear prescription lenses</a:t>
            </a:r>
          </a:p>
          <a:p>
            <a:pPr marL="342900" indent="-342900">
              <a:buFont typeface="Arial" panose="020B0604020202090204" pitchFamily="34" charset="0"/>
              <a:buChar char="•"/>
            </a:pPr>
            <a:r>
              <a:rPr lang="en-US" sz="2000" dirty="0"/>
              <a:t>1926.102(b)(1)   (2 violations) – protective eye and face protection devices must comply with any of the specified consensus standards</a:t>
            </a:r>
          </a:p>
        </p:txBody>
      </p:sp>
      <p:pic>
        <p:nvPicPr>
          <p:cNvPr id="1026" name="Picture 2" descr="Figure 9. Full (cup) Side Shiel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994" y="1905000"/>
            <a:ext cx="2400300" cy="16097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nstruction Indust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241"/>
            <a:ext cx="915701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88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13494"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381000" y="2309204"/>
            <a:ext cx="8305800" cy="3816429"/>
          </a:xfrm>
          <a:prstGeom prst="rect">
            <a:avLst/>
          </a:prstGeom>
        </p:spPr>
        <p:txBody>
          <a:bodyPr wrap="square">
            <a:spAutoFit/>
          </a:bodyPr>
          <a:lstStyle/>
          <a:p>
            <a:r>
              <a:rPr lang="en-US" sz="3200" b="1" u="sng" dirty="0" smtClean="0">
                <a:hlinkClick r:id="rId5" tooltip="1926.501"/>
              </a:rPr>
              <a:t>6) 1926.20 – General Safety and Health Provisions</a:t>
            </a:r>
            <a:endParaRPr lang="en-US" sz="3200" b="1" dirty="0"/>
          </a:p>
          <a:p>
            <a:r>
              <a:rPr lang="en-US" dirty="0"/>
              <a:t> </a:t>
            </a:r>
          </a:p>
          <a:p>
            <a:pPr marL="342900" lvl="0" indent="-342900">
              <a:buFont typeface="Arial" panose="020B0604020202090204" pitchFamily="34" charset="0"/>
              <a:buChar char="•"/>
            </a:pPr>
            <a:r>
              <a:rPr lang="en-US" sz="2000" dirty="0" smtClean="0"/>
              <a:t>1926.20(b)(2) (510 violations</a:t>
            </a:r>
            <a:r>
              <a:rPr lang="en-US" sz="2000" dirty="0"/>
              <a:t>) </a:t>
            </a:r>
            <a:r>
              <a:rPr lang="en-US" sz="2000" dirty="0" smtClean="0"/>
              <a:t>– inspections of job sites, materials, and equipment by competent persons</a:t>
            </a:r>
          </a:p>
          <a:p>
            <a:pPr marL="342900" indent="-342900">
              <a:buFont typeface="Arial" panose="020B0604020202090204" pitchFamily="34" charset="0"/>
              <a:buChar char="•"/>
            </a:pPr>
            <a:r>
              <a:rPr lang="en-US" sz="2000" dirty="0" smtClean="0"/>
              <a:t>1926.20(b)(1) (447 </a:t>
            </a:r>
            <a:r>
              <a:rPr lang="en-US" sz="2000" dirty="0"/>
              <a:t>violations) </a:t>
            </a:r>
            <a:r>
              <a:rPr lang="en-US" sz="2000" dirty="0" smtClean="0"/>
              <a:t>– accident prevention programs</a:t>
            </a:r>
            <a:endParaRPr lang="en-US" sz="2000" dirty="0"/>
          </a:p>
          <a:p>
            <a:pPr marL="342900" indent="-342900">
              <a:buFont typeface="Arial" panose="020B0604020202090204" pitchFamily="34" charset="0"/>
              <a:buChar char="•"/>
            </a:pPr>
            <a:r>
              <a:rPr lang="en-US" sz="2000" dirty="0" smtClean="0"/>
              <a:t>1926.20(b)(4) (15 </a:t>
            </a:r>
            <a:r>
              <a:rPr lang="en-US" sz="2000" dirty="0"/>
              <a:t>violations) </a:t>
            </a:r>
            <a:r>
              <a:rPr lang="en-US" sz="2000" dirty="0" smtClean="0"/>
              <a:t>– only employees qualified by training or experience can operate equipment and machinery</a:t>
            </a:r>
          </a:p>
          <a:p>
            <a:pPr marL="342900" indent="-342900">
              <a:buFont typeface="Arial" panose="020B0604020202090204" pitchFamily="34" charset="0"/>
              <a:buChar char="•"/>
            </a:pPr>
            <a:r>
              <a:rPr lang="en-US" sz="2000" dirty="0"/>
              <a:t>1926.20(b)(3) (6 violations) – tagging/locking controls of unsafe machinery, tools, materials, or equipment, or removing from place of </a:t>
            </a:r>
            <a:r>
              <a:rPr lang="en-US" sz="2000" dirty="0" smtClean="0"/>
              <a:t>operation</a:t>
            </a:r>
            <a:endParaRPr lang="en-US" sz="2000" dirty="0"/>
          </a:p>
          <a:p>
            <a:pPr marL="342900" indent="-342900">
              <a:buFont typeface="Arial" panose="020B0604020202090204" pitchFamily="34" charset="0"/>
              <a:buChar char="•"/>
            </a:pPr>
            <a:r>
              <a:rPr lang="en-US" sz="2000" dirty="0" smtClean="0"/>
              <a:t>1926.20(a)(1) (2 violations) – contractor requirements</a:t>
            </a:r>
            <a:endParaRPr lang="en-US" sz="2000" dirty="0"/>
          </a:p>
        </p:txBody>
      </p:sp>
      <p:pic>
        <p:nvPicPr>
          <p:cNvPr id="13" name="Picture 2" descr="Construction Indust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241"/>
            <a:ext cx="915701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144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069" y="1339486"/>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26988"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229336" y="2667000"/>
            <a:ext cx="6323864" cy="3077766"/>
          </a:xfrm>
          <a:prstGeom prst="rect">
            <a:avLst/>
          </a:prstGeom>
        </p:spPr>
        <p:txBody>
          <a:bodyPr wrap="square">
            <a:spAutoFit/>
          </a:bodyPr>
          <a:lstStyle/>
          <a:p>
            <a:r>
              <a:rPr lang="en-US" sz="3200" b="1" u="sng" dirty="0" smtClean="0">
                <a:hlinkClick r:id="rId5" tooltip="1926.501"/>
              </a:rPr>
              <a:t>7) 1926.100 – Head Protection</a:t>
            </a:r>
            <a:endParaRPr lang="en-US" sz="3200" b="1" dirty="0"/>
          </a:p>
          <a:p>
            <a:r>
              <a:rPr lang="en-US" dirty="0"/>
              <a:t> </a:t>
            </a:r>
          </a:p>
          <a:p>
            <a:pPr marL="342900" lvl="0" indent="-342900">
              <a:buFont typeface="Arial" panose="020B0604020202090204" pitchFamily="34" charset="0"/>
              <a:buChar char="•"/>
            </a:pPr>
            <a:r>
              <a:rPr lang="en-US" dirty="0" smtClean="0"/>
              <a:t>1926.100(a)  (956 violations</a:t>
            </a:r>
            <a:r>
              <a:rPr lang="en-US" dirty="0"/>
              <a:t>) – </a:t>
            </a:r>
            <a:r>
              <a:rPr lang="en-US" dirty="0" smtClean="0"/>
              <a:t>employees must wear protective helmets when working in areas with possible danger of head injury from impact, falling or flying objects, or electrical shocks and burns.</a:t>
            </a:r>
          </a:p>
          <a:p>
            <a:pPr marL="342900" lvl="0" indent="-342900">
              <a:buFont typeface="Arial" panose="020B0604020202090204" pitchFamily="34" charset="0"/>
              <a:buChar char="•"/>
            </a:pPr>
            <a:endParaRPr lang="en-US" dirty="0"/>
          </a:p>
          <a:p>
            <a:pPr marL="342900" lvl="0" indent="-342900">
              <a:buFont typeface="Arial" panose="020B0604020202090204" pitchFamily="34" charset="0"/>
              <a:buChar char="•"/>
            </a:pPr>
            <a:endParaRPr lang="en-US" dirty="0" smtClean="0"/>
          </a:p>
          <a:p>
            <a:pPr lvl="0"/>
            <a:r>
              <a:rPr lang="en-US" dirty="0" smtClean="0"/>
              <a:t>Note that this was the only sub-section of 1926.100 with violations.</a:t>
            </a:r>
          </a:p>
        </p:txBody>
      </p:sp>
      <p:pic>
        <p:nvPicPr>
          <p:cNvPr id="13" name="Picture 2" descr="Construction Indust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241"/>
            <a:ext cx="915701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nstruction Wor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4408" y="2212448"/>
            <a:ext cx="2539417" cy="190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93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0"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179388" y="2309204"/>
            <a:ext cx="6781800" cy="3939540"/>
          </a:xfrm>
          <a:prstGeom prst="rect">
            <a:avLst/>
          </a:prstGeom>
        </p:spPr>
        <p:txBody>
          <a:bodyPr wrap="square">
            <a:spAutoFit/>
          </a:bodyPr>
          <a:lstStyle/>
          <a:p>
            <a:r>
              <a:rPr lang="en-US" sz="3200" b="1" u="sng" dirty="0" smtClean="0">
                <a:hlinkClick r:id="rId5" tooltip="1926.501"/>
              </a:rPr>
              <a:t>8) 1926.453 – Aerial Lifts</a:t>
            </a:r>
            <a:endParaRPr lang="en-US" sz="3200" b="1" dirty="0"/>
          </a:p>
          <a:p>
            <a:r>
              <a:rPr lang="en-US" dirty="0"/>
              <a:t> </a:t>
            </a:r>
          </a:p>
          <a:p>
            <a:pPr marL="342900" lvl="0" indent="-342900">
              <a:buFont typeface="Arial" panose="020B0604020202090204" pitchFamily="34" charset="0"/>
              <a:buChar char="•"/>
            </a:pPr>
            <a:r>
              <a:rPr lang="en-US" sz="2000" dirty="0" smtClean="0"/>
              <a:t>1926.453(b)(2)(v)  (769 </a:t>
            </a:r>
            <a:r>
              <a:rPr lang="en-US" sz="2000" dirty="0"/>
              <a:t>violations) </a:t>
            </a:r>
            <a:r>
              <a:rPr lang="en-US" sz="2000" dirty="0" smtClean="0"/>
              <a:t>– body belts and lanyards</a:t>
            </a:r>
          </a:p>
          <a:p>
            <a:pPr marL="342900" indent="-342900">
              <a:buFont typeface="Arial" panose="020B0604020202090204" pitchFamily="34" charset="0"/>
              <a:buChar char="•"/>
            </a:pPr>
            <a:r>
              <a:rPr lang="en-US" sz="2000" dirty="0" smtClean="0"/>
              <a:t>1926.453(b)(2)(iv)  (92 violations</a:t>
            </a:r>
            <a:r>
              <a:rPr lang="en-US" sz="2000" dirty="0"/>
              <a:t>) </a:t>
            </a:r>
            <a:r>
              <a:rPr lang="en-US" sz="2000" dirty="0" smtClean="0"/>
              <a:t>– prohibition on sitting or climbing on edge of basket or using planks or ladders for a work position</a:t>
            </a:r>
            <a:endParaRPr lang="en-US" sz="2000" dirty="0"/>
          </a:p>
          <a:p>
            <a:pPr marL="342900" indent="-342900">
              <a:buFont typeface="Arial" panose="020B0604020202090204" pitchFamily="34" charset="0"/>
              <a:buChar char="•"/>
            </a:pPr>
            <a:r>
              <a:rPr lang="en-US" sz="2000" dirty="0" smtClean="0"/>
              <a:t>1926.453(b)(2)(vi)  (16 </a:t>
            </a:r>
            <a:r>
              <a:rPr lang="en-US" sz="2000" dirty="0"/>
              <a:t>violations) </a:t>
            </a:r>
            <a:r>
              <a:rPr lang="en-US" sz="2000" dirty="0" smtClean="0"/>
              <a:t>– boom and basket load limits</a:t>
            </a:r>
          </a:p>
          <a:p>
            <a:pPr marL="342900" indent="-342900">
              <a:buFont typeface="Arial" panose="020B0604020202090204" pitchFamily="34" charset="0"/>
              <a:buChar char="•"/>
            </a:pPr>
            <a:r>
              <a:rPr lang="en-US" sz="2000" dirty="0"/>
              <a:t>1926.453(b)(2)(</a:t>
            </a:r>
            <a:r>
              <a:rPr lang="en-US" sz="2000" dirty="0" err="1"/>
              <a:t>i</a:t>
            </a:r>
            <a:r>
              <a:rPr lang="en-US" sz="2000" dirty="0"/>
              <a:t>)  (6 violations) – daily testing of lift controls prior to </a:t>
            </a:r>
            <a:r>
              <a:rPr lang="en-US" sz="2000" dirty="0" smtClean="0"/>
              <a:t>use</a:t>
            </a:r>
          </a:p>
          <a:p>
            <a:pPr marL="342900" indent="-342900">
              <a:buFont typeface="Arial" panose="020B0604020202090204" pitchFamily="34" charset="0"/>
              <a:buChar char="•"/>
            </a:pPr>
            <a:r>
              <a:rPr lang="en-US" sz="2000" dirty="0" smtClean="0"/>
              <a:t>1926.453(a)(2)  (4 violations) – field modification of aerial lifts</a:t>
            </a:r>
            <a:endParaRPr lang="en-US" sz="2000" dirty="0"/>
          </a:p>
        </p:txBody>
      </p:sp>
      <p:pic>
        <p:nvPicPr>
          <p:cNvPr id="14" name="Picture 2" descr="Construction Indust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241"/>
            <a:ext cx="915701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erial Lifts - Photo Credit: OSHA Directorate of Constru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9773" y="1981200"/>
            <a:ext cx="2113475" cy="162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4984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11.0&quot;&gt;&lt;object type=&quot;1&quot; unique_id=&quot;10001&quot;&gt;&lt;object type=&quot;2&quot; unique_id=&quot;301570&quot;&gt;&lt;object type=&quot;3&quot; unique_id=&quot;301571&quot;&gt;&lt;property id=&quot;20148&quot; value=&quot;5&quot;/&gt;&lt;property id=&quot;20300&quot; value=&quot;Slide 1&quot;/&gt;&lt;property id=&quot;20307&quot; value=&quot;375&quot;/&gt;&lt;/object&gt;&lt;object type=&quot;3&quot; unique_id=&quot;301572&quot;&gt;&lt;property id=&quot;20148&quot; value=&quot;5&quot;/&gt;&lt;property id=&quot;20300&quot; value=&quot;Slide 2&quot;/&gt;&lt;property id=&quot;20307&quot; value=&quot;360&quot;/&gt;&lt;/object&gt;&lt;object type=&quot;3&quot; unique_id=&quot;301573&quot;&gt;&lt;property id=&quot;20148&quot; value=&quot;5&quot;/&gt;&lt;property id=&quot;20300&quot; value=&quot;Slide 3&quot;/&gt;&lt;property id=&quot;20307&quot; value=&quot;362&quot;/&gt;&lt;/object&gt;&lt;object type=&quot;3&quot; unique_id=&quot;301574&quot;&gt;&lt;property id=&quot;20148&quot; value=&quot;5&quot;/&gt;&lt;property id=&quot;20300&quot; value=&quot;Slide 4&quot;/&gt;&lt;property id=&quot;20307&quot; value=&quot;377&quot;/&gt;&lt;/object&gt;&lt;object type=&quot;3&quot; unique_id=&quot;301575&quot;&gt;&lt;property id=&quot;20148&quot; value=&quot;5&quot;/&gt;&lt;property id=&quot;20300&quot; value=&quot;Slide 5&quot;/&gt;&lt;property id=&quot;20307&quot; value=&quot;378&quot;/&gt;&lt;/object&gt;&lt;object type=&quot;3&quot; unique_id=&quot;301576&quot;&gt;&lt;property id=&quot;20148&quot; value=&quot;5&quot;/&gt;&lt;property id=&quot;20300&quot; value=&quot;Slide 6&quot;/&gt;&lt;property id=&quot;20307&quot; value=&quot;363&quot;/&gt;&lt;/object&gt;&lt;object type=&quot;3&quot; unique_id=&quot;301577&quot;&gt;&lt;property id=&quot;20148&quot; value=&quot;5&quot;/&gt;&lt;property id=&quot;20300&quot; value=&quot;Slide 7&quot;/&gt;&lt;property id=&quot;20307&quot; value=&quot;380&quot;/&gt;&lt;/object&gt;&lt;object type=&quot;3&quot; unique_id=&quot;301578&quot;&gt;&lt;property id=&quot;20148&quot; value=&quot;5&quot;/&gt;&lt;property id=&quot;20300&quot; value=&quot;Slide 8&quot;/&gt;&lt;property id=&quot;20307&quot; value=&quot;381&quot;/&gt;&lt;/object&gt;&lt;object type=&quot;3&quot; unique_id=&quot;301579&quot;&gt;&lt;property id=&quot;20148&quot; value=&quot;5&quot;/&gt;&lt;property id=&quot;20300&quot; value=&quot;Slide 9&quot;/&gt;&lt;property id=&quot;20307&quot; value=&quot;382&quot;/&gt;&lt;/object&gt;&lt;object type=&quot;3&quot; unique_id=&quot;301580&quot;&gt;&lt;property id=&quot;20148&quot; value=&quot;5&quot;/&gt;&lt;property id=&quot;20300&quot; value=&quot;Slide 10&quot;/&gt;&lt;property id=&quot;20307&quot; value=&quot;376&quot;/&gt;&lt;/object&gt;&lt;object type=&quot;3&quot; unique_id=&quot;301581&quot;&gt;&lt;property id=&quot;20148&quot; value=&quot;5&quot;/&gt;&lt;property id=&quot;20300&quot; value=&quot;Slide 11&quot;/&gt;&lt;property id=&quot;20307&quot; value=&quot;366&quot;/&gt;&lt;/object&gt;&lt;/object&gt;&lt;object type=&quot;8&quot; unique_id=&quot;30159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390</Words>
  <Application>Microsoft Office PowerPoint</Application>
  <PresentationFormat>On-screen Show (4:3)</PresentationFormat>
  <Paragraphs>126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Chartier, George - OSHA</dc:creator>
  <cp:lastModifiedBy>Owner</cp:lastModifiedBy>
  <cp:revision>252</cp:revision>
  <dcterms:created xsi:type="dcterms:W3CDTF">2014-11-10T23:00:47Z</dcterms:created>
  <dcterms:modified xsi:type="dcterms:W3CDTF">2018-10-31T20:35:33Z</dcterms:modified>
</cp:coreProperties>
</file>