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0" r:id="rId4"/>
    <p:sldId id="27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9" r:id="rId20"/>
    <p:sldId id="275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226" autoAdjust="0"/>
    <p:restoredTop sz="94660"/>
  </p:normalViewPr>
  <p:slideViewPr>
    <p:cSldViewPr>
      <p:cViewPr>
        <p:scale>
          <a:sx n="75" d="100"/>
          <a:sy n="75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31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koppari\Documents\MFC\Charts%20-%20GI%20FY16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koppari\Documents\MFC\Charts%20-%20GI%20FY16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koppari\Documents\MFC\Charts%20-%20GI%20FY16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koppari\Documents\MFC\Charts%20-%20GI%20FY16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koppari\Documents\MFC\Charts%20-%20GI%20FY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koppari\Documents\MFC\Charts%20-%20GI%20FY1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Overall!$A$1:$B$10</c:f>
              <c:multiLvlStrCache>
                <c:ptCount val="10"/>
                <c:lvl>
                  <c:pt idx="0">
                    <c:v>.1200(g)(8)</c:v>
                  </c:pt>
                  <c:pt idx="1">
                    <c:v>.151(c)  </c:v>
                  </c:pt>
                  <c:pt idx="2">
                    <c:v>.134(c)(1)</c:v>
                  </c:pt>
                  <c:pt idx="3">
                    <c:v>.212(a)(3)(ii)</c:v>
                  </c:pt>
                  <c:pt idx="4">
                    <c:v>.134(e)(1)</c:v>
                  </c:pt>
                  <c:pt idx="5">
                    <c:v>.178(l)(1)(i)</c:v>
                  </c:pt>
                  <c:pt idx="6">
                    <c:v>.147(c)(4)(i)</c:v>
                  </c:pt>
                  <c:pt idx="7">
                    <c:v>.1200(h)(1)</c:v>
                  </c:pt>
                  <c:pt idx="8">
                    <c:v>.212(a)(1)</c:v>
                  </c:pt>
                  <c:pt idx="9">
                    <c:v>.1200(e)(1)</c:v>
                  </c:pt>
                </c:lvl>
                <c:lvl>
                  <c:pt idx="0">
                    <c:v>Z</c:v>
                  </c:pt>
                  <c:pt idx="1">
                    <c:v>K</c:v>
                  </c:pt>
                  <c:pt idx="2">
                    <c:v>I</c:v>
                  </c:pt>
                  <c:pt idx="3">
                    <c:v>O</c:v>
                  </c:pt>
                  <c:pt idx="4">
                    <c:v>I</c:v>
                  </c:pt>
                  <c:pt idx="5">
                    <c:v>N</c:v>
                  </c:pt>
                  <c:pt idx="6">
                    <c:v>J</c:v>
                  </c:pt>
                  <c:pt idx="7">
                    <c:v>Z</c:v>
                  </c:pt>
                  <c:pt idx="8">
                    <c:v>O</c:v>
                  </c:pt>
                  <c:pt idx="9">
                    <c:v>Z </c:v>
                  </c:pt>
                </c:lvl>
              </c:multiLvlStrCache>
            </c:multiLvlStrRef>
          </c:cat>
          <c:val>
            <c:numRef>
              <c:f>Overall!$C$1:$C$10</c:f>
              <c:numCache>
                <c:formatCode>General</c:formatCode>
                <c:ptCount val="10"/>
                <c:pt idx="0">
                  <c:v>463</c:v>
                </c:pt>
                <c:pt idx="1">
                  <c:v>494</c:v>
                </c:pt>
                <c:pt idx="2">
                  <c:v>499</c:v>
                </c:pt>
                <c:pt idx="3">
                  <c:v>614</c:v>
                </c:pt>
                <c:pt idx="4">
                  <c:v>614</c:v>
                </c:pt>
                <c:pt idx="5">
                  <c:v>615</c:v>
                </c:pt>
                <c:pt idx="6">
                  <c:v>643</c:v>
                </c:pt>
                <c:pt idx="7" formatCode="#,##0">
                  <c:v>1442</c:v>
                </c:pt>
                <c:pt idx="8" formatCode="#,##0">
                  <c:v>1481</c:v>
                </c:pt>
                <c:pt idx="9" formatCode="#,##0">
                  <c:v>1831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4656256"/>
        <c:axId val="184658944"/>
      </c:barChart>
      <c:catAx>
        <c:axId val="1846562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4658944"/>
        <c:crosses val="autoZero"/>
        <c:auto val="1"/>
        <c:lblAlgn val="ctr"/>
        <c:lblOffset val="100"/>
        <c:noMultiLvlLbl val="0"/>
      </c:catAx>
      <c:valAx>
        <c:axId val="184658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656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'Subpart L'!$A$1:$A$5</c:f>
              <c:strCache>
                <c:ptCount val="5"/>
                <c:pt idx="0">
                  <c:v>157(g)(2)</c:v>
                </c:pt>
                <c:pt idx="1">
                  <c:v>157(e)(3)</c:v>
                </c:pt>
                <c:pt idx="2">
                  <c:v>157(e)(2)</c:v>
                </c:pt>
                <c:pt idx="3">
                  <c:v>157(g)(1)</c:v>
                </c:pt>
                <c:pt idx="4">
                  <c:v>157(c)(1)</c:v>
                </c:pt>
              </c:strCache>
            </c:strRef>
          </c:cat>
          <c:val>
            <c:numRef>
              <c:f>'Subpart L'!$B$1:$B$5</c:f>
              <c:numCache>
                <c:formatCode>General</c:formatCode>
                <c:ptCount val="5"/>
                <c:pt idx="0">
                  <c:v>123</c:v>
                </c:pt>
                <c:pt idx="1">
                  <c:v>129</c:v>
                </c:pt>
                <c:pt idx="2">
                  <c:v>142</c:v>
                </c:pt>
                <c:pt idx="3">
                  <c:v>162</c:v>
                </c:pt>
                <c:pt idx="4">
                  <c:v>255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4685696"/>
        <c:axId val="204688384"/>
      </c:barChart>
      <c:catAx>
        <c:axId val="2046856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4688384"/>
        <c:crosses val="autoZero"/>
        <c:auto val="1"/>
        <c:lblAlgn val="ctr"/>
        <c:lblOffset val="100"/>
        <c:noMultiLvlLbl val="0"/>
      </c:catAx>
      <c:valAx>
        <c:axId val="204688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4685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'Subpart M'!$A$1:$A$3</c:f>
              <c:strCache>
                <c:ptCount val="3"/>
                <c:pt idx="0">
                  <c:v>169(a)(2)(i)</c:v>
                </c:pt>
                <c:pt idx="1">
                  <c:v>169(b)(3)(iv)</c:v>
                </c:pt>
                <c:pt idx="2">
                  <c:v>169(b)(3)(i)</c:v>
                </c:pt>
              </c:strCache>
            </c:strRef>
          </c:cat>
          <c:val>
            <c:numRef>
              <c:f>'Subpart M'!$B$1:$B$3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4711040"/>
        <c:axId val="204410880"/>
      </c:barChart>
      <c:catAx>
        <c:axId val="2047110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4410880"/>
        <c:crosses val="autoZero"/>
        <c:auto val="1"/>
        <c:lblAlgn val="ctr"/>
        <c:lblOffset val="100"/>
        <c:noMultiLvlLbl val="0"/>
      </c:catAx>
      <c:valAx>
        <c:axId val="204410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4711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'Subpart N'!$A$1:$A$5</c:f>
              <c:strCache>
                <c:ptCount val="5"/>
                <c:pt idx="0">
                  <c:v>176(b)</c:v>
                </c:pt>
                <c:pt idx="1">
                  <c:v>178(p)(1)</c:v>
                </c:pt>
                <c:pt idx="2">
                  <c:v>178(l)(6)</c:v>
                </c:pt>
                <c:pt idx="3">
                  <c:v>178(l)(4)(iii)</c:v>
                </c:pt>
                <c:pt idx="4">
                  <c:v>178(l)(1)(i)</c:v>
                </c:pt>
              </c:strCache>
            </c:strRef>
          </c:cat>
          <c:val>
            <c:numRef>
              <c:f>'Subpart N'!$B$1:$B$5</c:f>
              <c:numCache>
                <c:formatCode>General</c:formatCode>
                <c:ptCount val="5"/>
                <c:pt idx="0">
                  <c:v>187</c:v>
                </c:pt>
                <c:pt idx="1">
                  <c:v>253</c:v>
                </c:pt>
                <c:pt idx="2">
                  <c:v>288</c:v>
                </c:pt>
                <c:pt idx="3">
                  <c:v>297</c:v>
                </c:pt>
                <c:pt idx="4">
                  <c:v>615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4526720"/>
        <c:axId val="204529664"/>
      </c:barChart>
      <c:catAx>
        <c:axId val="2045267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4529664"/>
        <c:crosses val="autoZero"/>
        <c:auto val="1"/>
        <c:lblAlgn val="ctr"/>
        <c:lblOffset val="100"/>
        <c:noMultiLvlLbl val="0"/>
      </c:catAx>
      <c:valAx>
        <c:axId val="204529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4526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'Subpart O'!$A$1:$A$5</c:f>
              <c:strCache>
                <c:ptCount val="5"/>
                <c:pt idx="0">
                  <c:v>219(d)(1)</c:v>
                </c:pt>
                <c:pt idx="1">
                  <c:v>215(a)(4)</c:v>
                </c:pt>
                <c:pt idx="2">
                  <c:v>215(b)(9)</c:v>
                </c:pt>
                <c:pt idx="3">
                  <c:v>212(a)(3)(ii)</c:v>
                </c:pt>
                <c:pt idx="4">
                  <c:v>212(a)(1)</c:v>
                </c:pt>
              </c:strCache>
            </c:strRef>
          </c:cat>
          <c:val>
            <c:numRef>
              <c:f>'Subpart O'!$B$1:$B$5</c:f>
              <c:numCache>
                <c:formatCode>General</c:formatCode>
                <c:ptCount val="5"/>
                <c:pt idx="0">
                  <c:v>255</c:v>
                </c:pt>
                <c:pt idx="1">
                  <c:v>277</c:v>
                </c:pt>
                <c:pt idx="2">
                  <c:v>347</c:v>
                </c:pt>
                <c:pt idx="3">
                  <c:v>614</c:v>
                </c:pt>
                <c:pt idx="4">
                  <c:v>1481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4618368"/>
        <c:axId val="204637696"/>
      </c:barChart>
      <c:catAx>
        <c:axId val="2046183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4637696"/>
        <c:crosses val="autoZero"/>
        <c:auto val="1"/>
        <c:lblAlgn val="ctr"/>
        <c:lblOffset val="100"/>
        <c:noMultiLvlLbl val="0"/>
      </c:catAx>
      <c:valAx>
        <c:axId val="204637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4618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'Subpart P'!$A$1:$A$5</c:f>
              <c:strCache>
                <c:ptCount val="5"/>
                <c:pt idx="0">
                  <c:v>244(a)(2)(iii)</c:v>
                </c:pt>
                <c:pt idx="1">
                  <c:v>243(c)(3)</c:v>
                </c:pt>
                <c:pt idx="2">
                  <c:v>242(a)</c:v>
                </c:pt>
                <c:pt idx="3">
                  <c:v>243(c)(1)</c:v>
                </c:pt>
                <c:pt idx="4">
                  <c:v>242(b)</c:v>
                </c:pt>
              </c:strCache>
            </c:strRef>
          </c:cat>
          <c:val>
            <c:numRef>
              <c:f>'Subpart P'!$B$1:$B$5</c:f>
              <c:numCache>
                <c:formatCode>General</c:formatCode>
                <c:ptCount val="5"/>
                <c:pt idx="0">
                  <c:v>11</c:v>
                </c:pt>
                <c:pt idx="1">
                  <c:v>28</c:v>
                </c:pt>
                <c:pt idx="2">
                  <c:v>28</c:v>
                </c:pt>
                <c:pt idx="3">
                  <c:v>43</c:v>
                </c:pt>
                <c:pt idx="4">
                  <c:v>265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4760192"/>
        <c:axId val="204761344"/>
      </c:barChart>
      <c:catAx>
        <c:axId val="2047601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4761344"/>
        <c:crosses val="autoZero"/>
        <c:auto val="1"/>
        <c:lblAlgn val="ctr"/>
        <c:lblOffset val="100"/>
        <c:noMultiLvlLbl val="0"/>
      </c:catAx>
      <c:valAx>
        <c:axId val="204761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4760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'Subpart Q'!$A$1:$A$5</c:f>
              <c:strCache>
                <c:ptCount val="5"/>
                <c:pt idx="0">
                  <c:v>253(b)(2)(iv)</c:v>
                </c:pt>
                <c:pt idx="1">
                  <c:v>253(b)(4)(i)</c:v>
                </c:pt>
                <c:pt idx="2">
                  <c:v>253(b)(2)(ii)</c:v>
                </c:pt>
                <c:pt idx="3">
                  <c:v>252(b)(2)(iii)</c:v>
                </c:pt>
                <c:pt idx="4">
                  <c:v>253(b)(4)(iii)</c:v>
                </c:pt>
              </c:strCache>
            </c:strRef>
          </c:cat>
          <c:val>
            <c:numRef>
              <c:f>'Subpart Q'!$B$1:$B$5</c:f>
              <c:numCache>
                <c:formatCode>General</c:formatCode>
                <c:ptCount val="5"/>
                <c:pt idx="0">
                  <c:v>43</c:v>
                </c:pt>
                <c:pt idx="1">
                  <c:v>44</c:v>
                </c:pt>
                <c:pt idx="2">
                  <c:v>47</c:v>
                </c:pt>
                <c:pt idx="3">
                  <c:v>66</c:v>
                </c:pt>
                <c:pt idx="4">
                  <c:v>159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054336"/>
        <c:axId val="205057024"/>
      </c:barChart>
      <c:catAx>
        <c:axId val="2050543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5057024"/>
        <c:crosses val="autoZero"/>
        <c:auto val="1"/>
        <c:lblAlgn val="ctr"/>
        <c:lblOffset val="100"/>
        <c:noMultiLvlLbl val="0"/>
      </c:catAx>
      <c:valAx>
        <c:axId val="205057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5054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'Subpart R'!$A$1:$A$5</c:f>
              <c:strCache>
                <c:ptCount val="5"/>
                <c:pt idx="0">
                  <c:v>272(f)</c:v>
                </c:pt>
                <c:pt idx="1">
                  <c:v>272(g)(1)(ii)</c:v>
                </c:pt>
                <c:pt idx="2">
                  <c:v>265(c)(4)(iv)</c:v>
                </c:pt>
                <c:pt idx="3">
                  <c:v>272(j)(1)</c:v>
                </c:pt>
                <c:pt idx="4">
                  <c:v>266(i)(7)(i)</c:v>
                </c:pt>
              </c:strCache>
            </c:strRef>
          </c:cat>
          <c:val>
            <c:numRef>
              <c:f>'Subpart R'!$B$1:$B$5</c:f>
              <c:numCache>
                <c:formatCode>General</c:formatCode>
                <c:ptCount val="5"/>
                <c:pt idx="0">
                  <c:v>13</c:v>
                </c:pt>
                <c:pt idx="1">
                  <c:v>15</c:v>
                </c:pt>
                <c:pt idx="2">
                  <c:v>15</c:v>
                </c:pt>
                <c:pt idx="3">
                  <c:v>17</c:v>
                </c:pt>
                <c:pt idx="4">
                  <c:v>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4964992"/>
        <c:axId val="204492800"/>
      </c:barChart>
      <c:catAx>
        <c:axId val="2049649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4492800"/>
        <c:crosses val="autoZero"/>
        <c:auto val="1"/>
        <c:lblAlgn val="ctr"/>
        <c:lblOffset val="100"/>
        <c:noMultiLvlLbl val="0"/>
      </c:catAx>
      <c:valAx>
        <c:axId val="204492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4964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'Subpart S'!$A$1:$A$5</c:f>
              <c:strCache>
                <c:ptCount val="5"/>
                <c:pt idx="0">
                  <c:v>305(b)(2)(i)</c:v>
                </c:pt>
                <c:pt idx="1">
                  <c:v>305(g)(2)(iii)</c:v>
                </c:pt>
                <c:pt idx="2">
                  <c:v>305(b)(1)(ii)</c:v>
                </c:pt>
                <c:pt idx="3">
                  <c:v>305(g)(1)(iv)(A)</c:v>
                </c:pt>
                <c:pt idx="4">
                  <c:v>303(b)(2)</c:v>
                </c:pt>
              </c:strCache>
            </c:strRef>
          </c:cat>
          <c:val>
            <c:numRef>
              <c:f>'Subpart S'!$B$1:$B$5</c:f>
              <c:numCache>
                <c:formatCode>General</c:formatCode>
                <c:ptCount val="5"/>
                <c:pt idx="0">
                  <c:v>250</c:v>
                </c:pt>
                <c:pt idx="1">
                  <c:v>301</c:v>
                </c:pt>
                <c:pt idx="2">
                  <c:v>312</c:v>
                </c:pt>
                <c:pt idx="3">
                  <c:v>338</c:v>
                </c:pt>
                <c:pt idx="4">
                  <c:v>443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186944"/>
        <c:axId val="205898496"/>
      </c:barChart>
      <c:catAx>
        <c:axId val="2051869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5898496"/>
        <c:crosses val="autoZero"/>
        <c:auto val="1"/>
        <c:lblAlgn val="ctr"/>
        <c:lblOffset val="100"/>
        <c:noMultiLvlLbl val="0"/>
      </c:catAx>
      <c:valAx>
        <c:axId val="205898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5186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'Subpart T'!$A$1:$A$5</c:f>
              <c:strCache>
                <c:ptCount val="5"/>
                <c:pt idx="0">
                  <c:v>421(c)(3)</c:v>
                </c:pt>
                <c:pt idx="1">
                  <c:v>410(c)(2)</c:v>
                </c:pt>
                <c:pt idx="2">
                  <c:v>410(a)(3)</c:v>
                </c:pt>
                <c:pt idx="3">
                  <c:v>410(a)(1)</c:v>
                </c:pt>
                <c:pt idx="4">
                  <c:v>420(a)</c:v>
                </c:pt>
              </c:strCache>
            </c:strRef>
          </c:cat>
          <c:val>
            <c:numRef>
              <c:f>'Subpart T'!$B$1:$B$5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249152"/>
        <c:axId val="205751808"/>
      </c:barChart>
      <c:catAx>
        <c:axId val="2052491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5751808"/>
        <c:crosses val="autoZero"/>
        <c:auto val="1"/>
        <c:lblAlgn val="ctr"/>
        <c:lblOffset val="100"/>
        <c:noMultiLvlLbl val="0"/>
      </c:catAx>
      <c:valAx>
        <c:axId val="205751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5249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'Subpart Z'!$A$1:$A$5</c:f>
              <c:strCache>
                <c:ptCount val="5"/>
                <c:pt idx="0">
                  <c:v>1200(h)(3)(iv)</c:v>
                </c:pt>
                <c:pt idx="1">
                  <c:v>1200(g)(1)</c:v>
                </c:pt>
                <c:pt idx="2">
                  <c:v>1200(g)(8)</c:v>
                </c:pt>
                <c:pt idx="3">
                  <c:v>1200(h)(1)</c:v>
                </c:pt>
                <c:pt idx="4">
                  <c:v>1200(e)(1)</c:v>
                </c:pt>
              </c:strCache>
            </c:strRef>
          </c:cat>
          <c:val>
            <c:numRef>
              <c:f>'Subpart Z'!$B$1:$B$5</c:f>
              <c:numCache>
                <c:formatCode>General</c:formatCode>
                <c:ptCount val="5"/>
                <c:pt idx="0">
                  <c:v>335</c:v>
                </c:pt>
                <c:pt idx="1">
                  <c:v>384</c:v>
                </c:pt>
                <c:pt idx="2">
                  <c:v>463</c:v>
                </c:pt>
                <c:pt idx="3">
                  <c:v>1442</c:v>
                </c:pt>
                <c:pt idx="4">
                  <c:v>1831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778304"/>
        <c:axId val="205785344"/>
      </c:barChart>
      <c:catAx>
        <c:axId val="2057783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5785344"/>
        <c:crosses val="autoZero"/>
        <c:auto val="1"/>
        <c:lblAlgn val="ctr"/>
        <c:lblOffset val="100"/>
        <c:noMultiLvlLbl val="0"/>
      </c:catAx>
      <c:valAx>
        <c:axId val="205785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5778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'Subpart D'!$A$1:$A$5</c:f>
              <c:strCache>
                <c:ptCount val="5"/>
                <c:pt idx="0">
                  <c:v>22(b)(1)</c:v>
                </c:pt>
                <c:pt idx="1">
                  <c:v>22(d)(1)</c:v>
                </c:pt>
                <c:pt idx="2">
                  <c:v>22(a)(2)</c:v>
                </c:pt>
                <c:pt idx="3">
                  <c:v>22(a)(1)</c:v>
                </c:pt>
                <c:pt idx="4">
                  <c:v>23(c)(1)</c:v>
                </c:pt>
              </c:strCache>
            </c:strRef>
          </c:cat>
          <c:val>
            <c:numRef>
              <c:f>'Subpart D'!$B$1:$B$5</c:f>
              <c:numCache>
                <c:formatCode>General</c:formatCode>
                <c:ptCount val="5"/>
                <c:pt idx="0">
                  <c:v>89</c:v>
                </c:pt>
                <c:pt idx="1">
                  <c:v>105</c:v>
                </c:pt>
                <c:pt idx="2">
                  <c:v>168</c:v>
                </c:pt>
                <c:pt idx="3">
                  <c:v>402</c:v>
                </c:pt>
                <c:pt idx="4">
                  <c:v>459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263104"/>
        <c:axId val="169265792"/>
      </c:barChart>
      <c:catAx>
        <c:axId val="1692631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9265792"/>
        <c:crosses val="autoZero"/>
        <c:auto val="1"/>
        <c:lblAlgn val="ctr"/>
        <c:lblOffset val="100"/>
        <c:noMultiLvlLbl val="0"/>
      </c:catAx>
      <c:valAx>
        <c:axId val="169265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263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'Subpart E'!$A$1:$A$5</c:f>
              <c:strCache>
                <c:ptCount val="5"/>
                <c:pt idx="0">
                  <c:v>36(g)(2)</c:v>
                </c:pt>
                <c:pt idx="1">
                  <c:v>37(b)(4)</c:v>
                </c:pt>
                <c:pt idx="2">
                  <c:v>36(d)(1)</c:v>
                </c:pt>
                <c:pt idx="3">
                  <c:v>37(b)(2)</c:v>
                </c:pt>
                <c:pt idx="4">
                  <c:v>37(a)(3)</c:v>
                </c:pt>
              </c:strCache>
            </c:strRef>
          </c:cat>
          <c:val>
            <c:numRef>
              <c:f>'Subpart E'!$B$1:$B$5</c:f>
              <c:numCache>
                <c:formatCode>General</c:formatCode>
                <c:ptCount val="5"/>
                <c:pt idx="0">
                  <c:v>89</c:v>
                </c:pt>
                <c:pt idx="1">
                  <c:v>130</c:v>
                </c:pt>
                <c:pt idx="2">
                  <c:v>160</c:v>
                </c:pt>
                <c:pt idx="3">
                  <c:v>250</c:v>
                </c:pt>
                <c:pt idx="4">
                  <c:v>389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3989376"/>
        <c:axId val="184000512"/>
      </c:barChart>
      <c:catAx>
        <c:axId val="1839893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4000512"/>
        <c:crosses val="autoZero"/>
        <c:auto val="1"/>
        <c:lblAlgn val="ctr"/>
        <c:lblOffset val="100"/>
        <c:noMultiLvlLbl val="0"/>
      </c:catAx>
      <c:valAx>
        <c:axId val="184000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989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'Subpart F'!$A$1:$A$5</c:f>
              <c:strCache>
                <c:ptCount val="5"/>
                <c:pt idx="0">
                  <c:v>67(c)(3)</c:v>
                </c:pt>
                <c:pt idx="1">
                  <c:v>67(c)(2)(ix)</c:v>
                </c:pt>
                <c:pt idx="2">
                  <c:v>67(c)(2)(iv)</c:v>
                </c:pt>
                <c:pt idx="3">
                  <c:v>67(c)(2)(ii)</c:v>
                </c:pt>
                <c:pt idx="4">
                  <c:v>67(c)(2)(v)</c:v>
                </c:pt>
              </c:strCache>
            </c:strRef>
          </c:cat>
          <c:val>
            <c:numRef>
              <c:f>'Subpart F'!$B$1:$B$5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10</c:v>
                </c:pt>
                <c:pt idx="4">
                  <c:v>84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4056448"/>
        <c:axId val="184059392"/>
      </c:barChart>
      <c:catAx>
        <c:axId val="1840564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4059392"/>
        <c:crosses val="autoZero"/>
        <c:auto val="1"/>
        <c:lblAlgn val="ctr"/>
        <c:lblOffset val="100"/>
        <c:noMultiLvlLbl val="0"/>
      </c:catAx>
      <c:valAx>
        <c:axId val="184059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056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'Subpart G'!$A$1:$A$5</c:f>
              <c:strCache>
                <c:ptCount val="5"/>
                <c:pt idx="0">
                  <c:v>95(g)(6)</c:v>
                </c:pt>
                <c:pt idx="1">
                  <c:v>95(g)(1)</c:v>
                </c:pt>
                <c:pt idx="2">
                  <c:v>95(k)(1)</c:v>
                </c:pt>
                <c:pt idx="3">
                  <c:v>95(d)(1)</c:v>
                </c:pt>
                <c:pt idx="4">
                  <c:v>95(c)(1)</c:v>
                </c:pt>
              </c:strCache>
            </c:strRef>
          </c:cat>
          <c:val>
            <c:numRef>
              <c:f>'Subpart G'!$B$1:$B$5</c:f>
              <c:numCache>
                <c:formatCode>General</c:formatCode>
                <c:ptCount val="5"/>
                <c:pt idx="0">
                  <c:v>41</c:v>
                </c:pt>
                <c:pt idx="1">
                  <c:v>61</c:v>
                </c:pt>
                <c:pt idx="2">
                  <c:v>76</c:v>
                </c:pt>
                <c:pt idx="3">
                  <c:v>86</c:v>
                </c:pt>
                <c:pt idx="4">
                  <c:v>183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4505472"/>
        <c:axId val="185052544"/>
      </c:barChart>
      <c:catAx>
        <c:axId val="1845054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5052544"/>
        <c:crosses val="autoZero"/>
        <c:auto val="1"/>
        <c:lblAlgn val="ctr"/>
        <c:lblOffset val="100"/>
        <c:noMultiLvlLbl val="0"/>
      </c:catAx>
      <c:valAx>
        <c:axId val="185052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505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'Subpart H'!$A$1:$A$5</c:f>
              <c:strCache>
                <c:ptCount val="5"/>
                <c:pt idx="0">
                  <c:v>106(e)(6)(i)</c:v>
                </c:pt>
                <c:pt idx="1">
                  <c:v>107(g)(2)</c:v>
                </c:pt>
                <c:pt idx="2">
                  <c:v>107(b)(9)</c:v>
                </c:pt>
                <c:pt idx="3">
                  <c:v>107(b)(5)(i)</c:v>
                </c:pt>
                <c:pt idx="4">
                  <c:v>101(b)</c:v>
                </c:pt>
              </c:strCache>
            </c:strRef>
          </c:cat>
          <c:val>
            <c:numRef>
              <c:f>'Subpart H'!$B$1:$B$5</c:f>
              <c:numCache>
                <c:formatCode>General</c:formatCode>
                <c:ptCount val="5"/>
                <c:pt idx="0">
                  <c:v>38</c:v>
                </c:pt>
                <c:pt idx="1">
                  <c:v>41</c:v>
                </c:pt>
                <c:pt idx="2">
                  <c:v>41</c:v>
                </c:pt>
                <c:pt idx="3">
                  <c:v>55</c:v>
                </c:pt>
                <c:pt idx="4">
                  <c:v>116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2679040"/>
        <c:axId val="202681728"/>
      </c:barChart>
      <c:catAx>
        <c:axId val="2026790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2681728"/>
        <c:crosses val="autoZero"/>
        <c:auto val="1"/>
        <c:lblAlgn val="ctr"/>
        <c:lblOffset val="100"/>
        <c:noMultiLvlLbl val="0"/>
      </c:catAx>
      <c:valAx>
        <c:axId val="202681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679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'Supart I'!$A$1:$A$5</c:f>
              <c:strCache>
                <c:ptCount val="5"/>
                <c:pt idx="0">
                  <c:v>133(a)(1)</c:v>
                </c:pt>
                <c:pt idx="1">
                  <c:v>132(a)</c:v>
                </c:pt>
                <c:pt idx="2">
                  <c:v>132(d)(1)</c:v>
                </c:pt>
                <c:pt idx="3">
                  <c:v>134(c)(1)</c:v>
                </c:pt>
                <c:pt idx="4">
                  <c:v>134(e)(1)</c:v>
                </c:pt>
              </c:strCache>
            </c:strRef>
          </c:cat>
          <c:val>
            <c:numRef>
              <c:f>'Supart I'!$B$1:$B$5</c:f>
              <c:numCache>
                <c:formatCode>General</c:formatCode>
                <c:ptCount val="5"/>
                <c:pt idx="0">
                  <c:v>362</c:v>
                </c:pt>
                <c:pt idx="1">
                  <c:v>427</c:v>
                </c:pt>
                <c:pt idx="2">
                  <c:v>441</c:v>
                </c:pt>
                <c:pt idx="3">
                  <c:v>499</c:v>
                </c:pt>
                <c:pt idx="4">
                  <c:v>614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2782208"/>
        <c:axId val="202830208"/>
      </c:barChart>
      <c:catAx>
        <c:axId val="2027822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2830208"/>
        <c:crosses val="autoZero"/>
        <c:auto val="1"/>
        <c:lblAlgn val="ctr"/>
        <c:lblOffset val="100"/>
        <c:noMultiLvlLbl val="0"/>
      </c:catAx>
      <c:valAx>
        <c:axId val="202830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782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'Subpart J'!$A$1:$A$5</c:f>
              <c:strCache>
                <c:ptCount val="5"/>
                <c:pt idx="0">
                  <c:v>147(c)(7)(i)(A)</c:v>
                </c:pt>
                <c:pt idx="1">
                  <c:v>147(c)(7)(i)</c:v>
                </c:pt>
                <c:pt idx="2">
                  <c:v>147(c)(6)(i)</c:v>
                </c:pt>
                <c:pt idx="3">
                  <c:v>147(c)(1)</c:v>
                </c:pt>
                <c:pt idx="4">
                  <c:v>147(c)(4)(i)</c:v>
                </c:pt>
              </c:strCache>
            </c:strRef>
          </c:cat>
          <c:val>
            <c:numRef>
              <c:f>'Subpart J'!$B$1:$B$5</c:f>
              <c:numCache>
                <c:formatCode>General</c:formatCode>
                <c:ptCount val="5"/>
                <c:pt idx="0">
                  <c:v>195</c:v>
                </c:pt>
                <c:pt idx="1">
                  <c:v>287</c:v>
                </c:pt>
                <c:pt idx="2">
                  <c:v>373</c:v>
                </c:pt>
                <c:pt idx="3">
                  <c:v>438</c:v>
                </c:pt>
                <c:pt idx="4">
                  <c:v>643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2967296"/>
        <c:axId val="203015296"/>
      </c:barChart>
      <c:catAx>
        <c:axId val="2029672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3015296"/>
        <c:crosses val="autoZero"/>
        <c:auto val="1"/>
        <c:lblAlgn val="ctr"/>
        <c:lblOffset val="100"/>
        <c:noMultiLvlLbl val="0"/>
      </c:catAx>
      <c:valAx>
        <c:axId val="203015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967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98370900175134"/>
          <c:y val="4.8780472191129826E-2"/>
          <c:w val="0.85030413047771658"/>
          <c:h val="0.910569134316261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'Subpart K'!$A$1:$A$3</c:f>
              <c:strCache>
                <c:ptCount val="3"/>
                <c:pt idx="0">
                  <c:v>151(a)</c:v>
                </c:pt>
                <c:pt idx="1">
                  <c:v>151(b)</c:v>
                </c:pt>
                <c:pt idx="2">
                  <c:v>151(c)</c:v>
                </c:pt>
              </c:strCache>
            </c:strRef>
          </c:cat>
          <c:val>
            <c:numRef>
              <c:f>'Subpart K'!$B$1:$B$3</c:f>
              <c:numCache>
                <c:formatCode>General</c:formatCode>
                <c:ptCount val="3"/>
                <c:pt idx="0">
                  <c:v>2</c:v>
                </c:pt>
                <c:pt idx="1">
                  <c:v>38</c:v>
                </c:pt>
                <c:pt idx="2">
                  <c:v>494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3116928"/>
        <c:axId val="203119616"/>
      </c:barChart>
      <c:catAx>
        <c:axId val="2031169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3119616"/>
        <c:crosses val="autoZero"/>
        <c:auto val="1"/>
        <c:lblAlgn val="ctr"/>
        <c:lblOffset val="100"/>
        <c:noMultiLvlLbl val="0"/>
      </c:catAx>
      <c:valAx>
        <c:axId val="203119616"/>
        <c:scaling>
          <c:orientation val="minMax"/>
          <c:max val="6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03116928"/>
        <c:crosses val="autoZero"/>
        <c:crossBetween val="between"/>
        <c:majorUnit val="50"/>
        <c:min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0AF9B-B5F0-412F-9A48-590BB499F57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C1C50-F343-40DF-8367-CC7224467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4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1FABC-87A9-4E81-A8A8-4860D3C379E2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F29C1-87F2-4AC7-A9DA-3CEE795C9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F29C1-87F2-4AC7-A9DA-3CEE795C97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0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EF07-4D6B-47E5-8389-73175C2FD7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EF07-4D6B-47E5-8389-73175C2FD7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cap="small" baseline="0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EF07-4D6B-47E5-8389-73175C2FD7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905000" y="6339840"/>
            <a:ext cx="5181600" cy="30480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kern="1200" cap="small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Number of Serious Violations – FY 2016</a:t>
            </a:r>
          </a:p>
          <a:p>
            <a:pPr algn="ctr"/>
            <a:endParaRPr lang="en-US" sz="2000" b="1" cap="small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 rot="16200000">
            <a:off x="-1422488" y="3682913"/>
            <a:ext cx="3835575" cy="533399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cap="small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29 CFR </a:t>
            </a:r>
            <a:r>
              <a:rPr lang="en-US" sz="2400" b="0" cap="small" baseline="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1910.</a:t>
            </a:r>
            <a:endParaRPr lang="en-US" sz="2400" b="0" cap="small" dirty="0" smtClean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87686" y="5486400"/>
            <a:ext cx="3951514" cy="853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accent6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OSHA Federal Standards</a:t>
            </a:r>
          </a:p>
          <a:p>
            <a:pPr lvl="0"/>
            <a:r>
              <a:rPr lang="en-US" dirty="0" smtClean="0"/>
              <a:t>October 1, 2013 – September 30, 2014</a:t>
            </a:r>
            <a:endParaRPr lang="en-US" dirty="0"/>
          </a:p>
        </p:txBody>
      </p:sp>
      <p:pic>
        <p:nvPicPr>
          <p:cNvPr id="8" name="Picture 3" descr="C:\Users\KBurke\Desktop\Lectora Working\2200\2200_WBT_v1\html\images\osha-logo-resized-6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4213"/>
            <a:ext cx="2209800" cy="6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:\OETD\Graphics Library\Welding_Cutting_Brazing\FactoryWelder_111474665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479685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Q:\OETD\Graphics Library\Power Generation, Transmission and Distributiion\RepairingTransformer_37531216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r="10580"/>
          <a:stretch/>
        </p:blipFill>
        <p:spPr bwMode="auto">
          <a:xfrm>
            <a:off x="-228600" y="3200400"/>
            <a:ext cx="479685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FC-Co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25668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504" y="666342"/>
            <a:ext cx="622496" cy="40045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971800" y="6324600"/>
            <a:ext cx="3276600" cy="30480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Serious Violations – FY 2012</a:t>
            </a:r>
          </a:p>
          <a:p>
            <a:pPr algn="l"/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1/23/2017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7" r:id="rId3"/>
    <p:sldLayoutId id="2147483703" r:id="rId4"/>
    <p:sldLayoutId id="2147483704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95800" y="5334000"/>
            <a:ext cx="4572000" cy="914400"/>
          </a:xfrm>
          <a:prstGeom prst="rect">
            <a:avLst/>
          </a:prstGeom>
          <a:solidFill>
            <a:schemeClr val="accent4">
              <a:lumMod val="7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48200" y="1219200"/>
            <a:ext cx="4191000" cy="167640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Most Frequently Cited Serious Violations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91000" y="5410200"/>
            <a:ext cx="4648200" cy="8382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OSHA Federal Standards</a:t>
            </a:r>
          </a:p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October 1, 2015 – September 30, 2016</a:t>
            </a:r>
            <a:endParaRPr lang="en-US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3077" y="3025676"/>
            <a:ext cx="4066123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800" b="1" i="0" u="none" strike="noStrike" spc="50" normalizeH="0" baseline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anose="020B080603090205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GENERAL INDUSTRY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800" b="1" i="0" u="none" strike="noStrike" spc="50" normalizeH="0" baseline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anose="020B080603090205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FY 2016</a:t>
            </a:r>
          </a:p>
        </p:txBody>
      </p:sp>
    </p:spTree>
    <p:extLst>
      <p:ext uri="{BB962C8B-B14F-4D97-AF65-F5344CB8AC3E}">
        <p14:creationId xmlns:p14="http://schemas.microsoft.com/office/powerpoint/2010/main" val="14092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819044"/>
              </p:ext>
            </p:extLst>
          </p:nvPr>
        </p:nvGraphicFramePr>
        <p:xfrm>
          <a:off x="1371600" y="2057399"/>
          <a:ext cx="5129213" cy="312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25668" cy="1371600"/>
          </a:xfrm>
        </p:spPr>
        <p:txBody>
          <a:bodyPr>
            <a:normAutofit/>
          </a:bodyPr>
          <a:lstStyle/>
          <a:p>
            <a:r>
              <a:rPr lang="en-US" dirty="0"/>
              <a:t>Medical &amp; First Aid </a:t>
            </a:r>
            <a:r>
              <a:rPr lang="en-US" dirty="0" smtClean="0"/>
              <a:t>[1910.151 –.152] </a:t>
            </a:r>
            <a:endParaRPr lang="en-US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2209800"/>
            <a:ext cx="451539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Eye &amp; </a:t>
            </a:r>
            <a:r>
              <a:rPr lang="en-US" sz="1700" cap="small" dirty="0" smtClean="0"/>
              <a:t>Body Flushing Facilities</a:t>
            </a:r>
            <a:endParaRPr lang="en-US" sz="1700" cap="small" dirty="0"/>
          </a:p>
        </p:txBody>
      </p:sp>
      <p:sp>
        <p:nvSpPr>
          <p:cNvPr id="6" name="Rectangle 5"/>
          <p:cNvSpPr/>
          <p:nvPr/>
        </p:nvSpPr>
        <p:spPr>
          <a:xfrm>
            <a:off x="2057400" y="3124200"/>
            <a:ext cx="451539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 smtClean="0"/>
              <a:t>First Aid training/supplies</a:t>
            </a:r>
            <a:endParaRPr lang="en-US" sz="1700" cap="small" dirty="0"/>
          </a:p>
        </p:txBody>
      </p:sp>
      <p:sp>
        <p:nvSpPr>
          <p:cNvPr id="7" name="Rectangle 6"/>
          <p:cNvSpPr/>
          <p:nvPr/>
        </p:nvSpPr>
        <p:spPr>
          <a:xfrm>
            <a:off x="2076993" y="4141857"/>
            <a:ext cx="477253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 smtClean="0"/>
              <a:t>Medical </a:t>
            </a:r>
            <a:r>
              <a:rPr lang="en-US" sz="1700" cap="small" dirty="0" smtClean="0"/>
              <a:t>Personnel </a:t>
            </a:r>
            <a:r>
              <a:rPr lang="en-US" sz="1700" cap="small" dirty="0" smtClean="0"/>
              <a:t>Advice/Consultation</a:t>
            </a:r>
            <a:endParaRPr lang="en-US" sz="1700" cap="small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K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082555"/>
              </p:ext>
            </p:extLst>
          </p:nvPr>
        </p:nvGraphicFramePr>
        <p:xfrm>
          <a:off x="1219200" y="2057400"/>
          <a:ext cx="6400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25668" cy="1371600"/>
          </a:xfrm>
        </p:spPr>
        <p:txBody>
          <a:bodyPr>
            <a:normAutofit/>
          </a:bodyPr>
          <a:lstStyle/>
          <a:p>
            <a:r>
              <a:rPr lang="en-US" dirty="0"/>
              <a:t>Fire Protection </a:t>
            </a:r>
            <a:r>
              <a:rPr lang="en-US" dirty="0" smtClean="0"/>
              <a:t>[1910.155 </a:t>
            </a:r>
            <a:r>
              <a:rPr lang="en-US" dirty="0"/>
              <a:t>– </a:t>
            </a:r>
            <a:r>
              <a:rPr lang="en-US" dirty="0" smtClean="0"/>
              <a:t>.165] </a:t>
            </a:r>
            <a:endParaRPr lang="en-US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4648" y="2084457"/>
            <a:ext cx="348409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Extinguishers – Provided &amp; A</a:t>
            </a:r>
            <a:r>
              <a:rPr lang="en-US" sz="1700" cap="small" dirty="0" smtClean="0"/>
              <a:t>ccessible</a:t>
            </a:r>
            <a:endParaRPr lang="en-US" sz="1700" cap="small" dirty="0"/>
          </a:p>
        </p:txBody>
      </p:sp>
      <p:sp>
        <p:nvSpPr>
          <p:cNvPr id="6" name="Rectangle 5"/>
          <p:cNvSpPr/>
          <p:nvPr/>
        </p:nvSpPr>
        <p:spPr>
          <a:xfrm>
            <a:off x="2284648" y="4114800"/>
            <a:ext cx="40399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Extinguishers – Annual </a:t>
            </a:r>
            <a:r>
              <a:rPr lang="en-US" sz="1700" cap="small" dirty="0" smtClean="0"/>
              <a:t>Maintenance Checks</a:t>
            </a:r>
            <a:endParaRPr lang="en-US" sz="1700" cap="small" dirty="0"/>
          </a:p>
        </p:txBody>
      </p:sp>
      <p:sp>
        <p:nvSpPr>
          <p:cNvPr id="7" name="Rectangle 6"/>
          <p:cNvSpPr/>
          <p:nvPr/>
        </p:nvSpPr>
        <p:spPr>
          <a:xfrm>
            <a:off x="2284648" y="3456057"/>
            <a:ext cx="393857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Extinguishers – Visual </a:t>
            </a:r>
            <a:r>
              <a:rPr lang="en-US" sz="1700" cap="small" dirty="0" smtClean="0"/>
              <a:t>Monthly Inspections</a:t>
            </a:r>
            <a:endParaRPr lang="en-US" sz="1700" cap="small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4648" y="4800600"/>
            <a:ext cx="366343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Extinguishers – </a:t>
            </a:r>
            <a:r>
              <a:rPr lang="en-US" sz="1700" cap="small" dirty="0" smtClean="0"/>
              <a:t>Initial &amp; annual training</a:t>
            </a:r>
            <a:endParaRPr lang="en-US" sz="1700" cap="small" dirty="0"/>
          </a:p>
        </p:txBody>
      </p:sp>
      <p:sp>
        <p:nvSpPr>
          <p:cNvPr id="15" name="Rectangle 14"/>
          <p:cNvSpPr/>
          <p:nvPr/>
        </p:nvSpPr>
        <p:spPr>
          <a:xfrm>
            <a:off x="2284648" y="2743200"/>
            <a:ext cx="309007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Extinguishers </a:t>
            </a:r>
            <a:r>
              <a:rPr lang="en-US" sz="1700" cap="small" dirty="0" smtClean="0"/>
              <a:t>– Training Program</a:t>
            </a:r>
            <a:endParaRPr lang="en-US" sz="1700" cap="small" dirty="0"/>
          </a:p>
        </p:txBody>
      </p:sp>
    </p:spTree>
    <p:extLst>
      <p:ext uri="{BB962C8B-B14F-4D97-AF65-F5344CB8AC3E}">
        <p14:creationId xmlns:p14="http://schemas.microsoft.com/office/powerpoint/2010/main" val="8434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296294"/>
              </p:ext>
            </p:extLst>
          </p:nvPr>
        </p:nvGraphicFramePr>
        <p:xfrm>
          <a:off x="990600" y="2228850"/>
          <a:ext cx="5867400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25668" cy="1371600"/>
          </a:xfrm>
        </p:spPr>
        <p:txBody>
          <a:bodyPr>
            <a:normAutofit/>
          </a:bodyPr>
          <a:lstStyle/>
          <a:p>
            <a:r>
              <a:rPr lang="en-US" dirty="0"/>
              <a:t>Compressed Gas &amp; Compressed Air Equipment  </a:t>
            </a:r>
            <a:r>
              <a:rPr lang="en-US" dirty="0" smtClean="0"/>
              <a:t>[1910.166 </a:t>
            </a:r>
            <a:r>
              <a:rPr lang="en-US" dirty="0"/>
              <a:t>– </a:t>
            </a:r>
            <a:r>
              <a:rPr lang="en-US" dirty="0" smtClean="0"/>
              <a:t>.169]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2288800"/>
            <a:ext cx="42015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 smtClean="0"/>
              <a:t>Pressure gauge with spring loaded safety valve</a:t>
            </a:r>
            <a:endParaRPr lang="en-US" sz="1700" cap="small" dirty="0"/>
          </a:p>
        </p:txBody>
      </p:sp>
      <p:sp>
        <p:nvSpPr>
          <p:cNvPr id="6" name="Rectangle 5"/>
          <p:cNvSpPr/>
          <p:nvPr/>
        </p:nvSpPr>
        <p:spPr>
          <a:xfrm>
            <a:off x="2209800" y="3227457"/>
            <a:ext cx="166699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 smtClean="0"/>
              <a:t>Safety valve tests</a:t>
            </a:r>
            <a:endParaRPr lang="en-US" sz="1700" cap="small" dirty="0"/>
          </a:p>
        </p:txBody>
      </p:sp>
      <p:sp>
        <p:nvSpPr>
          <p:cNvPr id="7" name="Rectangle 6"/>
          <p:cNvSpPr/>
          <p:nvPr/>
        </p:nvSpPr>
        <p:spPr>
          <a:xfrm>
            <a:off x="2209800" y="4191000"/>
            <a:ext cx="544514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 smtClean="0"/>
              <a:t>New air receivers installed in accordance with AMSE 1968 ed</a:t>
            </a:r>
            <a:endParaRPr lang="en-US" sz="1700" cap="small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M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5642"/>
              </p:ext>
            </p:extLst>
          </p:nvPr>
        </p:nvGraphicFramePr>
        <p:xfrm>
          <a:off x="990600" y="2057400"/>
          <a:ext cx="7416312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25668" cy="1371600"/>
          </a:xfrm>
        </p:spPr>
        <p:txBody>
          <a:bodyPr>
            <a:normAutofit/>
          </a:bodyPr>
          <a:lstStyle/>
          <a:p>
            <a:r>
              <a:rPr lang="en-US" dirty="0"/>
              <a:t>Materials Handling &amp; Storage </a:t>
            </a:r>
            <a:r>
              <a:rPr lang="en-US" dirty="0" smtClean="0"/>
              <a:t>[1910.176 </a:t>
            </a:r>
            <a:r>
              <a:rPr lang="en-US" dirty="0"/>
              <a:t>– </a:t>
            </a:r>
            <a:r>
              <a:rPr lang="en-US" dirty="0" smtClean="0"/>
              <a:t>.184]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824446" y="2938463"/>
            <a:ext cx="3962400" cy="25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600" dirty="0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824446" y="2286000"/>
            <a:ext cx="34925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3600" y="2111514"/>
            <a:ext cx="452252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Powered Industrial Trucks – Competency Training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33600" y="2846457"/>
            <a:ext cx="588244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Powered Industrial Trucks – Refresher Training in Relevant Topics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33600" y="4218057"/>
            <a:ext cx="492859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Powered Industrial Trucks – </a:t>
            </a:r>
            <a:r>
              <a:rPr lang="en-US" sz="1700" cap="small" dirty="0" smtClean="0"/>
              <a:t>Safe Operating Condition</a:t>
            </a:r>
            <a:endParaRPr lang="en-US" sz="1700" cap="small" dirty="0"/>
          </a:p>
        </p:txBody>
      </p:sp>
      <p:sp>
        <p:nvSpPr>
          <p:cNvPr id="20" name="Rectangle 19"/>
          <p:cNvSpPr/>
          <p:nvPr/>
        </p:nvSpPr>
        <p:spPr>
          <a:xfrm>
            <a:off x="2133600" y="3532257"/>
            <a:ext cx="478451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Powered Industrial Trucks – </a:t>
            </a:r>
            <a:r>
              <a:rPr lang="en-US" sz="1700" cap="small" dirty="0" smtClean="0"/>
              <a:t>Certification of Training</a:t>
            </a:r>
            <a:endParaRPr lang="en-US" sz="1700" cap="small" dirty="0"/>
          </a:p>
        </p:txBody>
      </p:sp>
      <p:sp>
        <p:nvSpPr>
          <p:cNvPr id="22" name="Rectangle 21"/>
          <p:cNvSpPr/>
          <p:nvPr/>
        </p:nvSpPr>
        <p:spPr>
          <a:xfrm>
            <a:off x="2092075" y="4953000"/>
            <a:ext cx="590892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Material Handling – Storage of material shall not create a hazard</a:t>
            </a:r>
          </a:p>
        </p:txBody>
      </p:sp>
    </p:spTree>
    <p:extLst>
      <p:ext uri="{BB962C8B-B14F-4D97-AF65-F5344CB8AC3E}">
        <p14:creationId xmlns:p14="http://schemas.microsoft.com/office/powerpoint/2010/main" val="437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893358"/>
              </p:ext>
            </p:extLst>
          </p:nvPr>
        </p:nvGraphicFramePr>
        <p:xfrm>
          <a:off x="990600" y="2057400"/>
          <a:ext cx="6324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25668" cy="1371600"/>
          </a:xfrm>
        </p:spPr>
        <p:txBody>
          <a:bodyPr>
            <a:normAutofit/>
          </a:bodyPr>
          <a:lstStyle/>
          <a:p>
            <a:r>
              <a:rPr lang="en-US" dirty="0"/>
              <a:t>Machinery &amp; Machine Guarding  </a:t>
            </a:r>
            <a:r>
              <a:rPr lang="en-US" dirty="0" smtClean="0"/>
              <a:t>[1910.211 </a:t>
            </a:r>
            <a:r>
              <a:rPr lang="en-US" dirty="0"/>
              <a:t>– </a:t>
            </a:r>
            <a:r>
              <a:rPr lang="en-US" dirty="0" smtClean="0"/>
              <a:t>.219]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2111931"/>
            <a:ext cx="253364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Machine Guards – General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209800" y="4191000"/>
            <a:ext cx="4234141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Grinders – Work Rests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209800" y="4876800"/>
            <a:ext cx="463975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Power Transmission Apparatus – Pulleys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600" y="2770257"/>
            <a:ext cx="341997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 smtClean="0"/>
              <a:t>Machine Guards – Point of Operation</a:t>
            </a:r>
            <a:endParaRPr lang="en-US" sz="1700" cap="small" dirty="0"/>
          </a:p>
        </p:txBody>
      </p:sp>
      <p:sp>
        <p:nvSpPr>
          <p:cNvPr id="7" name="Rectangle 6"/>
          <p:cNvSpPr/>
          <p:nvPr/>
        </p:nvSpPr>
        <p:spPr>
          <a:xfrm>
            <a:off x="2133600" y="3456057"/>
            <a:ext cx="245984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 smtClean="0"/>
              <a:t>Grinders – Tongue Guards</a:t>
            </a:r>
            <a:endParaRPr lang="en-US" sz="1700" cap="small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O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9983"/>
              </p:ext>
            </p:extLst>
          </p:nvPr>
        </p:nvGraphicFramePr>
        <p:xfrm>
          <a:off x="990600" y="2057400"/>
          <a:ext cx="7086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25668" cy="1371600"/>
          </a:xfrm>
        </p:spPr>
        <p:txBody>
          <a:bodyPr>
            <a:normAutofit fontScale="90000"/>
          </a:bodyPr>
          <a:lstStyle/>
          <a:p>
            <a:pPr defTabSz="457200"/>
            <a:r>
              <a:rPr lang="en-US" dirty="0"/>
              <a:t>Hand and Portable Powered Tools and Other Hand-Held Equipment[1910.241 – </a:t>
            </a:r>
            <a:r>
              <a:rPr lang="en-US" dirty="0" smtClean="0"/>
              <a:t>.244] </a:t>
            </a:r>
            <a:endParaRPr lang="en-US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2084457"/>
            <a:ext cx="269394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Compressed Air for Cleaning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600" y="2770257"/>
            <a:ext cx="420634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Portable Abrasive Wheels – General Guarding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4141857"/>
            <a:ext cx="380040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Vertical Portable Grinders – Guarding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P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3456057"/>
            <a:ext cx="42063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Condition of Tools and Equipment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33600" y="4648200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small" dirty="0"/>
              <a:t>Portable Powered Hand Tools – </a:t>
            </a:r>
            <a:r>
              <a:rPr lang="en-US" sz="1600" cap="small" dirty="0" smtClean="0"/>
              <a:t>Raised Loads Shall be Cribbed, Blocked or Secured</a:t>
            </a:r>
            <a:endParaRPr lang="en-US" sz="1600" cap="small" dirty="0"/>
          </a:p>
        </p:txBody>
      </p:sp>
    </p:spTree>
    <p:extLst>
      <p:ext uri="{BB962C8B-B14F-4D97-AF65-F5344CB8AC3E}">
        <p14:creationId xmlns:p14="http://schemas.microsoft.com/office/powerpoint/2010/main" val="7742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268336"/>
              </p:ext>
            </p:extLst>
          </p:nvPr>
        </p:nvGraphicFramePr>
        <p:xfrm>
          <a:off x="990600" y="2057400"/>
          <a:ext cx="6934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25668" cy="1371600"/>
          </a:xfrm>
        </p:spPr>
        <p:txBody>
          <a:bodyPr>
            <a:normAutofit/>
          </a:bodyPr>
          <a:lstStyle/>
          <a:p>
            <a:r>
              <a:rPr lang="en-US" sz="3600" dirty="0"/>
              <a:t>Welding, </a:t>
            </a:r>
            <a:r>
              <a:rPr lang="en-US" sz="3600" dirty="0" smtClean="0"/>
              <a:t>Cutting, </a:t>
            </a:r>
            <a:r>
              <a:rPr lang="en-US" sz="3600" dirty="0"/>
              <a:t>&amp; Brazing </a:t>
            </a:r>
            <a:r>
              <a:rPr lang="en-US" sz="3600" dirty="0" smtClean="0"/>
              <a:t>[1910.251 </a:t>
            </a:r>
            <a:r>
              <a:rPr lang="en-US" sz="3600" dirty="0"/>
              <a:t>– </a:t>
            </a:r>
            <a:r>
              <a:rPr lang="en-US" sz="3600" dirty="0" smtClean="0"/>
              <a:t>.255</a:t>
            </a:r>
            <a:r>
              <a:rPr lang="en-US" sz="3600" dirty="0"/>
              <a:t>]</a:t>
            </a:r>
            <a:endParaRPr lang="en-US" sz="3600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2084874"/>
            <a:ext cx="411362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Gas Welding &amp; Cutting – Cylinder Separation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600" y="2819400"/>
            <a:ext cx="483741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General Welding Requirements – Arc Ray </a:t>
            </a:r>
            <a:r>
              <a:rPr lang="en-US" sz="1700" cap="small" dirty="0" smtClean="0"/>
              <a:t>Protection</a:t>
            </a:r>
            <a:endParaRPr lang="en-US" sz="1700" cap="small" dirty="0"/>
          </a:p>
        </p:txBody>
      </p:sp>
      <p:sp>
        <p:nvSpPr>
          <p:cNvPr id="7" name="Rectangle 6"/>
          <p:cNvSpPr/>
          <p:nvPr/>
        </p:nvSpPr>
        <p:spPr>
          <a:xfrm>
            <a:off x="2133600" y="3532257"/>
            <a:ext cx="383284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Gas Welding &amp; Cutting – Cylinder Storage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Q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4267200"/>
            <a:ext cx="566494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Gas Welding &amp; Cutting – Cylinder </a:t>
            </a:r>
            <a:r>
              <a:rPr lang="en-US" sz="1700" cap="small" dirty="0" smtClean="0"/>
              <a:t>Constructed </a:t>
            </a:r>
            <a:r>
              <a:rPr lang="en-US" sz="1700" cap="small" dirty="0"/>
              <a:t>and Maintained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33600" y="4980057"/>
            <a:ext cx="435721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Gas Welding &amp; Cutting – Cylinder V</a:t>
            </a:r>
            <a:r>
              <a:rPr lang="en-US" sz="1700" cap="small" dirty="0" smtClean="0"/>
              <a:t>alve Closure</a:t>
            </a:r>
            <a:endParaRPr lang="en-US" sz="1700" cap="small" dirty="0"/>
          </a:p>
        </p:txBody>
      </p:sp>
    </p:spTree>
    <p:extLst>
      <p:ext uri="{BB962C8B-B14F-4D97-AF65-F5344CB8AC3E}">
        <p14:creationId xmlns:p14="http://schemas.microsoft.com/office/powerpoint/2010/main" val="35775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936071"/>
              </p:ext>
            </p:extLst>
          </p:nvPr>
        </p:nvGraphicFramePr>
        <p:xfrm>
          <a:off x="914400" y="2057400"/>
          <a:ext cx="609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25668" cy="1371600"/>
          </a:xfrm>
        </p:spPr>
        <p:txBody>
          <a:bodyPr>
            <a:normAutofit/>
          </a:bodyPr>
          <a:lstStyle/>
          <a:p>
            <a:r>
              <a:rPr lang="en-US" dirty="0"/>
              <a:t>Special Industries [</a:t>
            </a:r>
            <a:r>
              <a:rPr lang="en-US" dirty="0" smtClean="0"/>
              <a:t>1910.261 </a:t>
            </a:r>
            <a:r>
              <a:rPr lang="en-US" dirty="0"/>
              <a:t>– </a:t>
            </a:r>
            <a:r>
              <a:rPr lang="en-US" dirty="0" smtClean="0"/>
              <a:t>.272] </a:t>
            </a:r>
            <a:endParaRPr lang="en-US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133600" y="3505200"/>
            <a:ext cx="510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Sawmills – </a:t>
            </a:r>
            <a:r>
              <a:rPr lang="en-US" sz="1700" cap="small" dirty="0" smtClean="0"/>
              <a:t>Elevated walkways provided with guard rails</a:t>
            </a:r>
            <a:endParaRPr lang="en-US" sz="1700" cap="small" dirty="0"/>
          </a:p>
        </p:txBody>
      </p:sp>
      <p:sp>
        <p:nvSpPr>
          <p:cNvPr id="5" name="Rectangle 4"/>
          <p:cNvSpPr/>
          <p:nvPr/>
        </p:nvSpPr>
        <p:spPr>
          <a:xfrm>
            <a:off x="2057400" y="2057400"/>
            <a:ext cx="596060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 smtClean="0"/>
              <a:t>Logging – Employees &amp; Supervisors Receive First aid &amp; CPR Training</a:t>
            </a:r>
            <a:endParaRPr lang="en-US" sz="1700" cap="small" dirty="0"/>
          </a:p>
        </p:txBody>
      </p:sp>
      <p:sp>
        <p:nvSpPr>
          <p:cNvPr id="6" name="Rectangle 5"/>
          <p:cNvSpPr/>
          <p:nvPr/>
        </p:nvSpPr>
        <p:spPr>
          <a:xfrm>
            <a:off x="2057400" y="2770257"/>
            <a:ext cx="283282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 smtClean="0"/>
              <a:t>Grain Handling - Housekeeping</a:t>
            </a:r>
            <a:endParaRPr lang="en-US" sz="1700" cap="small" dirty="0"/>
          </a:p>
        </p:txBody>
      </p:sp>
      <p:sp>
        <p:nvSpPr>
          <p:cNvPr id="7" name="Rectangle 6"/>
          <p:cNvSpPr/>
          <p:nvPr/>
        </p:nvSpPr>
        <p:spPr>
          <a:xfrm>
            <a:off x="2057400" y="4141857"/>
            <a:ext cx="241899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Grain Handling – Lockout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R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133600" y="4876800"/>
            <a:ext cx="585875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700" cap="small" dirty="0"/>
              <a:t>Grain Handling </a:t>
            </a:r>
            <a:r>
              <a:rPr lang="en-US" sz="1700" cap="small" dirty="0" smtClean="0"/>
              <a:t>– Hot Work Permit</a:t>
            </a:r>
            <a:endParaRPr lang="en-US" sz="1700" cap="small" dirty="0"/>
          </a:p>
        </p:txBody>
      </p:sp>
    </p:spTree>
    <p:extLst>
      <p:ext uri="{BB962C8B-B14F-4D97-AF65-F5344CB8AC3E}">
        <p14:creationId xmlns:p14="http://schemas.microsoft.com/office/powerpoint/2010/main" val="4987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076163"/>
              </p:ext>
            </p:extLst>
          </p:nvPr>
        </p:nvGraphicFramePr>
        <p:xfrm>
          <a:off x="838200" y="2057399"/>
          <a:ext cx="6019800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25668" cy="1371600"/>
          </a:xfrm>
        </p:spPr>
        <p:txBody>
          <a:bodyPr>
            <a:normAutofit/>
          </a:bodyPr>
          <a:lstStyle/>
          <a:p>
            <a:r>
              <a:rPr lang="en-US" dirty="0"/>
              <a:t>Electrical </a:t>
            </a:r>
            <a:r>
              <a:rPr lang="en-US" dirty="0" smtClean="0"/>
              <a:t>[1910.301 </a:t>
            </a:r>
            <a:r>
              <a:rPr lang="en-US" dirty="0"/>
              <a:t>– </a:t>
            </a:r>
            <a:r>
              <a:rPr lang="en-US" dirty="0" smtClean="0"/>
              <a:t>.399]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084457"/>
            <a:ext cx="363920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Proper Installation &amp; Use of Equipment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3429000"/>
            <a:ext cx="333976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Grounding </a:t>
            </a:r>
            <a:r>
              <a:rPr lang="en-US" sz="1700" cap="small" dirty="0" smtClean="0"/>
              <a:t>Permanent </a:t>
            </a:r>
            <a:r>
              <a:rPr lang="en-US" sz="1700" cap="small" dirty="0"/>
              <a:t>and Effective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4114800"/>
            <a:ext cx="447590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Flexible Cord Strain Relief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0" y="2770257"/>
            <a:ext cx="447590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Flexible Cords Used as Fixed Wiring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29695" y="4800600"/>
            <a:ext cx="447590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Pull/junction </a:t>
            </a:r>
            <a:r>
              <a:rPr lang="en-US" sz="1700" cap="small" dirty="0" smtClean="0"/>
              <a:t>Box Covers</a:t>
            </a:r>
            <a:endParaRPr lang="en-US" sz="1700" cap="small" dirty="0"/>
          </a:p>
        </p:txBody>
      </p:sp>
    </p:spTree>
    <p:extLst>
      <p:ext uri="{BB962C8B-B14F-4D97-AF65-F5344CB8AC3E}">
        <p14:creationId xmlns:p14="http://schemas.microsoft.com/office/powerpoint/2010/main" val="36282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188230"/>
              </p:ext>
            </p:extLst>
          </p:nvPr>
        </p:nvGraphicFramePr>
        <p:xfrm>
          <a:off x="914400" y="2057400"/>
          <a:ext cx="5943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25668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Commercial Diving Operations [1910.401 </a:t>
            </a:r>
            <a:r>
              <a:rPr lang="en-US" dirty="0"/>
              <a:t>– </a:t>
            </a:r>
            <a:r>
              <a:rPr lang="en-US" dirty="0" smtClean="0"/>
              <a:t>.440]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00497" y="4419600"/>
            <a:ext cx="665770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 smtClean="0"/>
              <a:t>Procedures During Dive – Designed Person in Charge shall have Experience &amp; Training</a:t>
            </a:r>
            <a:endParaRPr lang="en-US" sz="1700" cap="small" dirty="0"/>
          </a:p>
        </p:txBody>
      </p:sp>
      <p:sp>
        <p:nvSpPr>
          <p:cNvPr id="6" name="Rectangle 5"/>
          <p:cNvSpPr/>
          <p:nvPr/>
        </p:nvSpPr>
        <p:spPr>
          <a:xfrm>
            <a:off x="1800497" y="5257800"/>
            <a:ext cx="604810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 smtClean="0"/>
              <a:t>Pre-Dive Procedures – First Aid Book &amp; Resuscitator made available at Dive Location</a:t>
            </a:r>
            <a:endParaRPr lang="en-US" sz="1700" cap="small" dirty="0"/>
          </a:p>
        </p:txBody>
      </p:sp>
      <p:sp>
        <p:nvSpPr>
          <p:cNvPr id="7" name="Rectangle 6"/>
          <p:cNvSpPr/>
          <p:nvPr/>
        </p:nvSpPr>
        <p:spPr>
          <a:xfrm>
            <a:off x="1800497" y="2160657"/>
            <a:ext cx="658150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 smtClean="0"/>
              <a:t>Safe Practice Manual – Shall be made available at Dive Location</a:t>
            </a:r>
            <a:endParaRPr lang="en-US" sz="1700" cap="small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2998857"/>
            <a:ext cx="64008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 smtClean="0"/>
              <a:t>Qualifications – Dive Team Members shall have training or experience</a:t>
            </a:r>
            <a:endParaRPr lang="en-US" sz="1700" cap="small" dirty="0"/>
          </a:p>
        </p:txBody>
      </p:sp>
      <p:sp>
        <p:nvSpPr>
          <p:cNvPr id="14" name="Rectangle 13"/>
          <p:cNvSpPr/>
          <p:nvPr/>
        </p:nvSpPr>
        <p:spPr>
          <a:xfrm>
            <a:off x="1752600" y="3810000"/>
            <a:ext cx="55626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Qualifications – </a:t>
            </a:r>
            <a:r>
              <a:rPr lang="en-US" sz="1700" cap="small" dirty="0" smtClean="0"/>
              <a:t>Dive Team Members Trained in CPR &amp; First Aid</a:t>
            </a:r>
            <a:endParaRPr lang="en-US" sz="1700" cap="small" dirty="0"/>
          </a:p>
        </p:txBody>
      </p:sp>
    </p:spTree>
    <p:extLst>
      <p:ext uri="{BB962C8B-B14F-4D97-AF65-F5344CB8AC3E}">
        <p14:creationId xmlns:p14="http://schemas.microsoft.com/office/powerpoint/2010/main" val="7494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926091"/>
              </p:ext>
            </p:extLst>
          </p:nvPr>
        </p:nvGraphicFramePr>
        <p:xfrm>
          <a:off x="1143000" y="1524000"/>
          <a:ext cx="6690360" cy="489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Most Frequently Cited Serious Violations in </a:t>
            </a:r>
            <a:r>
              <a:rPr lang="en-US" b="1" dirty="0" smtClean="0">
                <a:latin typeface="+mn-lt"/>
              </a:rPr>
              <a:t>General Industry 2016</a:t>
            </a:r>
            <a:endParaRPr lang="en-US" b="1" dirty="0">
              <a:latin typeface="+mn-lt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Overall 1910 MFC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2486526" y="1524000"/>
            <a:ext cx="5057274" cy="27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600" cap="small" dirty="0"/>
              <a:t>Hazard Communication – Written Program</a:t>
            </a:r>
            <a:endParaRPr lang="en-US" sz="1700" cap="small" dirty="0"/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2486526" y="1981200"/>
            <a:ext cx="5057274" cy="27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600" cap="small" dirty="0"/>
              <a:t>Machine Guards – General</a:t>
            </a:r>
            <a:endParaRPr lang="en-US" sz="1700" cap="small" dirty="0"/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2486526" y="2438400"/>
            <a:ext cx="5057274" cy="27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600" cap="small" dirty="0"/>
              <a:t>Hazard Communication – Information and Training</a:t>
            </a:r>
            <a:endParaRPr lang="en-US" sz="1700" cap="small" dirty="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2486526" y="5668418"/>
            <a:ext cx="5057274" cy="27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600" cap="small" dirty="0" smtClean="0"/>
              <a:t>Hazardous Communication – Maintain copies of SDS’s</a:t>
            </a:r>
            <a:endParaRPr lang="en-US" sz="1700" cap="small" dirty="0"/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2486526" y="4296818"/>
            <a:ext cx="5057274" cy="27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600" cap="small" dirty="0" smtClean="0"/>
              <a:t>Machine Guards – Point of Operations</a:t>
            </a:r>
            <a:endParaRPr lang="en-US" sz="1700" cap="small" dirty="0"/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2486526" y="4800600"/>
            <a:ext cx="5666874" cy="27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600" cap="small" dirty="0" smtClean="0"/>
              <a:t>Respirators – Employer establishing a written respirator program</a:t>
            </a:r>
            <a:endParaRPr lang="en-US" sz="1700" cap="small" dirty="0"/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2486526" y="2925218"/>
            <a:ext cx="5057274" cy="27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600" cap="small" dirty="0" smtClean="0"/>
              <a:t>Lockout/Tagout – Developed Procedures</a:t>
            </a:r>
            <a:endParaRPr lang="en-US" sz="1700" cap="small" dirty="0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2486526" y="3858492"/>
            <a:ext cx="4828674" cy="3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600" cap="small" dirty="0" smtClean="0"/>
              <a:t>Respirators – Medical Evaluations</a:t>
            </a:r>
            <a:endParaRPr lang="en-US" sz="1700" cap="small" dirty="0"/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2486526" y="5248405"/>
            <a:ext cx="4676274" cy="27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600" cap="small" dirty="0" smtClean="0"/>
              <a:t>Eye &amp; Body flushing facilities</a:t>
            </a:r>
            <a:endParaRPr lang="en-US" sz="1700" cap="small" dirty="0"/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2486526" y="3382418"/>
            <a:ext cx="4371475" cy="27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r>
              <a:rPr lang="en-US" sz="1600" cap="small" dirty="0" smtClean="0"/>
              <a:t>Powered Industrial Trucks – Competency Training</a:t>
            </a:r>
            <a:endParaRPr lang="en-US" sz="1700" cap="small" dirty="0"/>
          </a:p>
        </p:txBody>
      </p:sp>
      <p:sp>
        <p:nvSpPr>
          <p:cNvPr id="16" name="Footer Placeholder 4"/>
          <p:cNvSpPr txBox="1">
            <a:spLocks/>
          </p:cNvSpPr>
          <p:nvPr/>
        </p:nvSpPr>
        <p:spPr>
          <a:xfrm rot="16200000">
            <a:off x="-1422488" y="3682913"/>
            <a:ext cx="3835575" cy="533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cap="small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29 CFR </a:t>
            </a:r>
            <a:r>
              <a:rPr lang="en-US" sz="2400" b="0" cap="small" baseline="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1910 Subparts</a:t>
            </a:r>
            <a:endParaRPr lang="en-US" sz="2400" b="0" cap="small" dirty="0" smtClean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13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352147"/>
              </p:ext>
            </p:extLst>
          </p:nvPr>
        </p:nvGraphicFramePr>
        <p:xfrm>
          <a:off x="838200" y="2057400"/>
          <a:ext cx="6324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25668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Toxic and Hazardous Substance [1910.1000 </a:t>
            </a:r>
            <a:r>
              <a:rPr lang="en-US" dirty="0"/>
              <a:t>– </a:t>
            </a:r>
            <a:r>
              <a:rPr lang="en-US" dirty="0" smtClean="0"/>
              <a:t>.1450]</a:t>
            </a:r>
            <a:endParaRPr lang="en-US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2133600"/>
            <a:ext cx="171136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Written Program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6709" y="2895600"/>
            <a:ext cx="236289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Information and Training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4446657"/>
            <a:ext cx="221208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 smtClean="0"/>
              <a:t>SDSs for Each Chemical</a:t>
            </a:r>
            <a:endParaRPr lang="en-US" sz="1700" cap="small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Z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5257800"/>
            <a:ext cx="387022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 smtClean="0"/>
              <a:t>Hazard Communication – Detailed Training</a:t>
            </a:r>
            <a:endParaRPr lang="en-US" sz="1700" cap="small" dirty="0"/>
          </a:p>
        </p:txBody>
      </p:sp>
      <p:sp>
        <p:nvSpPr>
          <p:cNvPr id="15" name="Rectangle 14"/>
          <p:cNvSpPr/>
          <p:nvPr/>
        </p:nvSpPr>
        <p:spPr>
          <a:xfrm>
            <a:off x="2057400" y="3657600"/>
            <a:ext cx="214655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SDSs Readily Accessible</a:t>
            </a:r>
          </a:p>
        </p:txBody>
      </p:sp>
    </p:spTree>
    <p:extLst>
      <p:ext uri="{BB962C8B-B14F-4D97-AF65-F5344CB8AC3E}">
        <p14:creationId xmlns:p14="http://schemas.microsoft.com/office/powerpoint/2010/main" val="12999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301625"/>
              </p:ext>
            </p:extLst>
          </p:nvPr>
        </p:nvGraphicFramePr>
        <p:xfrm>
          <a:off x="1295400" y="1981199"/>
          <a:ext cx="6248400" cy="381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Autofit/>
          </a:bodyPr>
          <a:lstStyle/>
          <a:p>
            <a:r>
              <a:rPr lang="en-US" dirty="0"/>
              <a:t>Walking/Working Surfaces [</a:t>
            </a:r>
            <a:r>
              <a:rPr lang="en-US" dirty="0" smtClean="0"/>
              <a:t>1910.21 </a:t>
            </a:r>
            <a:r>
              <a:rPr lang="en-US" dirty="0"/>
              <a:t>– </a:t>
            </a:r>
            <a:r>
              <a:rPr lang="en-US" dirty="0" smtClean="0"/>
              <a:t>.30]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209801" y="2557463"/>
            <a:ext cx="3962400" cy="25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700" dirty="0"/>
          </a:p>
        </p:txBody>
      </p:sp>
      <p:sp>
        <p:nvSpPr>
          <p:cNvPr id="5" name="Rectangle 4"/>
          <p:cNvSpPr/>
          <p:nvPr/>
        </p:nvSpPr>
        <p:spPr>
          <a:xfrm>
            <a:off x="2057400" y="2057400"/>
            <a:ext cx="179036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Open-sided Floors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2743200"/>
            <a:ext cx="133081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Housekeeping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4141857"/>
            <a:ext cx="237866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Posted Floor-load Rating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3456057"/>
            <a:ext cx="117077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Wet Floors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57400" y="4827657"/>
            <a:ext cx="50292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Aisles and Passageways Clear &amp; Unobstructed</a:t>
            </a:r>
          </a:p>
        </p:txBody>
      </p:sp>
    </p:spTree>
    <p:extLst>
      <p:ext uri="{BB962C8B-B14F-4D97-AF65-F5344CB8AC3E}">
        <p14:creationId xmlns:p14="http://schemas.microsoft.com/office/powerpoint/2010/main" val="20411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719547"/>
              </p:ext>
            </p:extLst>
          </p:nvPr>
        </p:nvGraphicFramePr>
        <p:xfrm>
          <a:off x="1447800" y="2057400"/>
          <a:ext cx="5943600" cy="358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1785" y="228600"/>
            <a:ext cx="7825668" cy="1371600"/>
          </a:xfrm>
        </p:spPr>
        <p:txBody>
          <a:bodyPr>
            <a:normAutofit/>
          </a:bodyPr>
          <a:lstStyle/>
          <a:p>
            <a:r>
              <a:rPr lang="en-US" dirty="0"/>
              <a:t>Means of Egress </a:t>
            </a:r>
            <a:r>
              <a:rPr lang="en-US" dirty="0" smtClean="0"/>
              <a:t>[1910.33 </a:t>
            </a:r>
            <a:r>
              <a:rPr lang="en-US" dirty="0"/>
              <a:t>– </a:t>
            </a:r>
            <a:r>
              <a:rPr lang="en-US" dirty="0" smtClean="0"/>
              <a:t>.39</a:t>
            </a:r>
            <a:r>
              <a:rPr lang="en-US" dirty="0"/>
              <a:t>]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438400" y="3085475"/>
            <a:ext cx="3962400" cy="25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700" cap="small" dirty="0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2438400" y="2433012"/>
            <a:ext cx="34925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700" cap="small" dirty="0"/>
          </a:p>
        </p:txBody>
      </p:sp>
      <p:sp>
        <p:nvSpPr>
          <p:cNvPr id="5" name="Rectangle 4"/>
          <p:cNvSpPr/>
          <p:nvPr/>
        </p:nvSpPr>
        <p:spPr>
          <a:xfrm>
            <a:off x="2362200" y="2057400"/>
            <a:ext cx="36576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Exit Routes Free &amp; Unobstructed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0" y="2694057"/>
            <a:ext cx="12891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Exit </a:t>
            </a:r>
            <a:r>
              <a:rPr lang="en-US" sz="1700" cap="small" dirty="0" smtClean="0"/>
              <a:t>Marking</a:t>
            </a:r>
            <a:endParaRPr lang="en-US" sz="1700" cap="small" dirty="0"/>
          </a:p>
        </p:txBody>
      </p:sp>
      <p:sp>
        <p:nvSpPr>
          <p:cNvPr id="7" name="Rectangle 6"/>
          <p:cNvSpPr/>
          <p:nvPr/>
        </p:nvSpPr>
        <p:spPr>
          <a:xfrm>
            <a:off x="2362200" y="3379857"/>
            <a:ext cx="19581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Exit </a:t>
            </a:r>
            <a:r>
              <a:rPr lang="en-US" sz="1700" cap="small" dirty="0" smtClean="0"/>
              <a:t>Route Unlocked</a:t>
            </a:r>
            <a:endParaRPr lang="en-US" sz="1700" cap="small" dirty="0"/>
          </a:p>
        </p:txBody>
      </p:sp>
      <p:sp>
        <p:nvSpPr>
          <p:cNvPr id="16" name="Rectangle 15"/>
          <p:cNvSpPr/>
          <p:nvPr/>
        </p:nvSpPr>
        <p:spPr>
          <a:xfrm>
            <a:off x="2362200" y="4038600"/>
            <a:ext cx="32766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Exits  </a:t>
            </a:r>
            <a:r>
              <a:rPr lang="en-US" sz="1700" cap="small" dirty="0" smtClean="0"/>
              <a:t>Route Signs</a:t>
            </a:r>
            <a:endParaRPr lang="en-US" sz="1700" cap="small" dirty="0"/>
          </a:p>
        </p:txBody>
      </p:sp>
      <p:sp>
        <p:nvSpPr>
          <p:cNvPr id="17" name="Rectangle 16"/>
          <p:cNvSpPr/>
          <p:nvPr/>
        </p:nvSpPr>
        <p:spPr>
          <a:xfrm>
            <a:off x="2362200" y="4724400"/>
            <a:ext cx="32766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 smtClean="0"/>
              <a:t>Exit – Minimum 28 inches wide</a:t>
            </a:r>
            <a:endParaRPr lang="en-US" sz="1700" cap="small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046815"/>
              </p:ext>
            </p:extLst>
          </p:nvPr>
        </p:nvGraphicFramePr>
        <p:xfrm>
          <a:off x="1371599" y="2057400"/>
          <a:ext cx="6360063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397663" y="2084457"/>
            <a:ext cx="5334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Body </a:t>
            </a:r>
            <a:r>
              <a:rPr lang="en-US" sz="1700" cap="small" dirty="0" smtClean="0"/>
              <a:t>Belt </a:t>
            </a:r>
            <a:r>
              <a:rPr lang="en-US" sz="1700" cap="small" dirty="0"/>
              <a:t>&amp; </a:t>
            </a:r>
            <a:r>
              <a:rPr lang="en-US" sz="1700" cap="small" dirty="0" smtClean="0"/>
              <a:t>Lanyard When Working </a:t>
            </a:r>
            <a:r>
              <a:rPr lang="en-US" sz="1700" cap="small" dirty="0"/>
              <a:t>from </a:t>
            </a:r>
            <a:r>
              <a:rPr lang="en-US" sz="1700" cap="small" dirty="0" smtClean="0"/>
              <a:t>Aerial Lift</a:t>
            </a:r>
            <a:endParaRPr lang="en-US" sz="1700" cap="small" dirty="0"/>
          </a:p>
        </p:txBody>
      </p:sp>
      <p:sp>
        <p:nvSpPr>
          <p:cNvPr id="6" name="Rectangle 5"/>
          <p:cNvSpPr/>
          <p:nvPr/>
        </p:nvSpPr>
        <p:spPr>
          <a:xfrm>
            <a:off x="2397663" y="2743200"/>
            <a:ext cx="300726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Trained </a:t>
            </a:r>
            <a:r>
              <a:rPr lang="en-US" sz="1700" cap="small" dirty="0" smtClean="0"/>
              <a:t>Aerial Lift Operators</a:t>
            </a:r>
            <a:endParaRPr lang="en-US" sz="1700" cap="small" dirty="0"/>
          </a:p>
        </p:txBody>
      </p:sp>
      <p:sp>
        <p:nvSpPr>
          <p:cNvPr id="7" name="Rectangle 6"/>
          <p:cNvSpPr/>
          <p:nvPr/>
        </p:nvSpPr>
        <p:spPr>
          <a:xfrm>
            <a:off x="2397663" y="3429000"/>
            <a:ext cx="444467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Secure </a:t>
            </a:r>
            <a:r>
              <a:rPr lang="en-US" sz="1700" cap="small" dirty="0" smtClean="0"/>
              <a:t>Work Position </a:t>
            </a:r>
            <a:r>
              <a:rPr lang="en-US" sz="1700" cap="small" dirty="0"/>
              <a:t>for </a:t>
            </a:r>
            <a:r>
              <a:rPr lang="en-US" sz="1700" cap="small" dirty="0" smtClean="0"/>
              <a:t>Employees </a:t>
            </a:r>
            <a:r>
              <a:rPr lang="en-US" sz="1700" cap="small" dirty="0"/>
              <a:t>in </a:t>
            </a:r>
            <a:r>
              <a:rPr lang="en-US" sz="1700" cap="small" dirty="0" smtClean="0"/>
              <a:t>Aerial Lift</a:t>
            </a:r>
            <a:endParaRPr lang="en-US" sz="1700" cap="smal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2566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Powered </a:t>
            </a:r>
            <a:r>
              <a:rPr lang="en-US" dirty="0" smtClean="0"/>
              <a:t>Platforms, Aerial Lifts, and Vehicle-Mounted Work Platforms [</a:t>
            </a:r>
            <a:r>
              <a:rPr lang="en-US" sz="4400" dirty="0" smtClean="0"/>
              <a:t>1910.66 </a:t>
            </a:r>
            <a:r>
              <a:rPr lang="en-US" sz="4400" dirty="0"/>
              <a:t>– </a:t>
            </a:r>
            <a:r>
              <a:rPr lang="en-US" sz="4400" dirty="0" smtClean="0"/>
              <a:t>.68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F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97662" y="4065657"/>
            <a:ext cx="590813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 smtClean="0"/>
              <a:t>Personnel carriers, shall have platform upper and lower controls</a:t>
            </a:r>
            <a:endParaRPr lang="en-US" sz="1700" cap="small" dirty="0"/>
          </a:p>
        </p:txBody>
      </p:sp>
      <p:sp>
        <p:nvSpPr>
          <p:cNvPr id="16" name="Rectangle 15"/>
          <p:cNvSpPr/>
          <p:nvPr/>
        </p:nvSpPr>
        <p:spPr>
          <a:xfrm>
            <a:off x="2362200" y="4751457"/>
            <a:ext cx="56388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 smtClean="0"/>
              <a:t>Electrical test in accordance with ANSI A92.2 – 1969 section 5</a:t>
            </a:r>
            <a:endParaRPr lang="en-US" sz="1700" cap="small" dirty="0"/>
          </a:p>
        </p:txBody>
      </p:sp>
    </p:spTree>
    <p:extLst>
      <p:ext uri="{BB962C8B-B14F-4D97-AF65-F5344CB8AC3E}">
        <p14:creationId xmlns:p14="http://schemas.microsoft.com/office/powerpoint/2010/main" val="11986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47023"/>
              </p:ext>
            </p:extLst>
          </p:nvPr>
        </p:nvGraphicFramePr>
        <p:xfrm>
          <a:off x="1295400" y="2084457"/>
          <a:ext cx="6019800" cy="384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25668" cy="1371600"/>
          </a:xfrm>
        </p:spPr>
        <p:txBody>
          <a:bodyPr>
            <a:normAutofit/>
          </a:bodyPr>
          <a:lstStyle/>
          <a:p>
            <a:r>
              <a:rPr lang="en-US" dirty="0"/>
              <a:t>Occupational Health and Environmental Control </a:t>
            </a:r>
            <a:r>
              <a:rPr lang="en-US" dirty="0" smtClean="0"/>
              <a:t>[1910.94 </a:t>
            </a:r>
            <a:r>
              <a:rPr lang="en-US" dirty="0"/>
              <a:t>– </a:t>
            </a:r>
            <a:r>
              <a:rPr lang="en-US" dirty="0" smtClean="0"/>
              <a:t>.98] </a:t>
            </a:r>
            <a:endParaRPr lang="en-US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209800" y="3368606"/>
            <a:ext cx="3962400" cy="25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/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133600" y="2084457"/>
            <a:ext cx="39624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Hearing </a:t>
            </a:r>
            <a:r>
              <a:rPr lang="en-US" sz="1700" cap="small" dirty="0" smtClean="0"/>
              <a:t>Conservation Program</a:t>
            </a:r>
            <a:endParaRPr lang="en-US" sz="1700" cap="small" dirty="0"/>
          </a:p>
        </p:txBody>
      </p:sp>
      <p:sp>
        <p:nvSpPr>
          <p:cNvPr id="6" name="Rectangle 5"/>
          <p:cNvSpPr/>
          <p:nvPr/>
        </p:nvSpPr>
        <p:spPr>
          <a:xfrm>
            <a:off x="2133600" y="3532257"/>
            <a:ext cx="44958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 smtClean="0"/>
              <a:t>Training Program</a:t>
            </a:r>
            <a:endParaRPr lang="en-US" sz="1700" cap="small" dirty="0"/>
          </a:p>
        </p:txBody>
      </p:sp>
      <p:sp>
        <p:nvSpPr>
          <p:cNvPr id="7" name="Rectangle 6"/>
          <p:cNvSpPr/>
          <p:nvPr/>
        </p:nvSpPr>
        <p:spPr>
          <a:xfrm>
            <a:off x="2133600" y="2846457"/>
            <a:ext cx="41148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 smtClean="0"/>
              <a:t>Monitoring Program</a:t>
            </a:r>
            <a:endParaRPr lang="en-US" sz="1700" cap="small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4980057"/>
            <a:ext cx="43434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Annual A</a:t>
            </a:r>
            <a:r>
              <a:rPr lang="en-US" sz="1700" cap="small" dirty="0" smtClean="0"/>
              <a:t>udiogram</a:t>
            </a:r>
            <a:endParaRPr lang="en-US" sz="1700" cap="small" dirty="0"/>
          </a:p>
        </p:txBody>
      </p:sp>
      <p:sp>
        <p:nvSpPr>
          <p:cNvPr id="15" name="Rectangle 14"/>
          <p:cNvSpPr/>
          <p:nvPr/>
        </p:nvSpPr>
        <p:spPr>
          <a:xfrm>
            <a:off x="2133600" y="4267200"/>
            <a:ext cx="44958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 smtClean="0"/>
              <a:t>Audiometric Testing </a:t>
            </a:r>
            <a:r>
              <a:rPr lang="en-US" sz="1700" cap="small" dirty="0"/>
              <a:t>P</a:t>
            </a:r>
            <a:r>
              <a:rPr lang="en-US" sz="1700" cap="small" dirty="0" smtClean="0"/>
              <a:t>rogram</a:t>
            </a:r>
            <a:endParaRPr lang="en-US" sz="1700" cap="small" dirty="0"/>
          </a:p>
        </p:txBody>
      </p:sp>
    </p:spTree>
    <p:extLst>
      <p:ext uri="{BB962C8B-B14F-4D97-AF65-F5344CB8AC3E}">
        <p14:creationId xmlns:p14="http://schemas.microsoft.com/office/powerpoint/2010/main" val="33674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517"/>
              </p:ext>
            </p:extLst>
          </p:nvPr>
        </p:nvGraphicFramePr>
        <p:xfrm>
          <a:off x="1219199" y="1981200"/>
          <a:ext cx="6859769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25668" cy="1371600"/>
          </a:xfrm>
        </p:spPr>
        <p:txBody>
          <a:bodyPr>
            <a:normAutofit/>
          </a:bodyPr>
          <a:lstStyle/>
          <a:p>
            <a:r>
              <a:rPr lang="en-US" dirty="0"/>
              <a:t>Hazardous Materials </a:t>
            </a:r>
            <a:r>
              <a:rPr lang="en-US" dirty="0" smtClean="0"/>
              <a:t>[1910.101 </a:t>
            </a:r>
            <a:r>
              <a:rPr lang="en-US" dirty="0"/>
              <a:t>– </a:t>
            </a:r>
            <a:r>
              <a:rPr lang="en-US" dirty="0" smtClean="0"/>
              <a:t>.126</a:t>
            </a:r>
            <a:r>
              <a:rPr lang="en-US" dirty="0"/>
              <a:t>]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057400"/>
            <a:ext cx="51054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Compressed </a:t>
            </a:r>
            <a:r>
              <a:rPr lang="en-US" sz="1700" cap="small" dirty="0" smtClean="0"/>
              <a:t>Gases </a:t>
            </a:r>
            <a:r>
              <a:rPr lang="en-US" sz="1700" cap="small" dirty="0"/>
              <a:t>– Handling </a:t>
            </a:r>
            <a:r>
              <a:rPr lang="en-US" sz="1700" cap="small" dirty="0" smtClean="0"/>
              <a:t>Storage </a:t>
            </a:r>
            <a:r>
              <a:rPr lang="en-US" sz="1700" cap="small" dirty="0"/>
              <a:t>and </a:t>
            </a:r>
            <a:r>
              <a:rPr lang="en-US" sz="1700" cap="small" dirty="0" smtClean="0"/>
              <a:t>Use</a:t>
            </a:r>
            <a:endParaRPr lang="en-US" sz="1700" cap="small" dirty="0"/>
          </a:p>
        </p:txBody>
      </p:sp>
      <p:sp>
        <p:nvSpPr>
          <p:cNvPr id="6" name="Rectangle 5"/>
          <p:cNvSpPr/>
          <p:nvPr/>
        </p:nvSpPr>
        <p:spPr>
          <a:xfrm>
            <a:off x="2286000" y="4114800"/>
            <a:ext cx="44196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Spray </a:t>
            </a:r>
            <a:r>
              <a:rPr lang="en-US" sz="1700" cap="small" dirty="0" smtClean="0"/>
              <a:t>Area – Cleaning with non-sparking tools</a:t>
            </a:r>
            <a:endParaRPr lang="en-US" sz="1700" cap="small" dirty="0"/>
          </a:p>
        </p:txBody>
      </p:sp>
      <p:sp>
        <p:nvSpPr>
          <p:cNvPr id="7" name="Rectangle 6"/>
          <p:cNvSpPr/>
          <p:nvPr/>
        </p:nvSpPr>
        <p:spPr>
          <a:xfrm>
            <a:off x="2286000" y="3429000"/>
            <a:ext cx="486349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 smtClean="0"/>
              <a:t>Spray Booth – Clear space on all sides</a:t>
            </a:r>
            <a:endParaRPr lang="en-US" sz="1700" cap="small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743200"/>
            <a:ext cx="245246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Spray </a:t>
            </a:r>
            <a:r>
              <a:rPr lang="en-US" sz="1700" cap="small" dirty="0" smtClean="0"/>
              <a:t>Booth – Air Velocity</a:t>
            </a:r>
            <a:endParaRPr lang="en-US" sz="1700" cap="small" dirty="0"/>
          </a:p>
        </p:txBody>
      </p:sp>
      <p:sp>
        <p:nvSpPr>
          <p:cNvPr id="16" name="Rectangle 15"/>
          <p:cNvSpPr/>
          <p:nvPr/>
        </p:nvSpPr>
        <p:spPr>
          <a:xfrm>
            <a:off x="2286000" y="4827657"/>
            <a:ext cx="471379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 smtClean="0"/>
              <a:t>Class I Liquid – Precautions taken to prevent ignition</a:t>
            </a:r>
            <a:endParaRPr lang="en-US" sz="1700" cap="small" dirty="0"/>
          </a:p>
        </p:txBody>
      </p:sp>
    </p:spTree>
    <p:extLst>
      <p:ext uri="{BB962C8B-B14F-4D97-AF65-F5344CB8AC3E}">
        <p14:creationId xmlns:p14="http://schemas.microsoft.com/office/powerpoint/2010/main" val="12689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846608"/>
              </p:ext>
            </p:extLst>
          </p:nvPr>
        </p:nvGraphicFramePr>
        <p:xfrm>
          <a:off x="1371600" y="2057400"/>
          <a:ext cx="6248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25668" cy="1371600"/>
          </a:xfrm>
        </p:spPr>
        <p:txBody>
          <a:bodyPr>
            <a:normAutofit/>
          </a:bodyPr>
          <a:lstStyle/>
          <a:p>
            <a:r>
              <a:rPr lang="en-US" dirty="0"/>
              <a:t>Personal Protective Equipment  </a:t>
            </a:r>
            <a:r>
              <a:rPr lang="en-US" dirty="0" smtClean="0"/>
              <a:t>[1910.132 </a:t>
            </a:r>
            <a:r>
              <a:rPr lang="en-US" dirty="0"/>
              <a:t>– </a:t>
            </a:r>
            <a:r>
              <a:rPr lang="en-US" dirty="0" smtClean="0"/>
              <a:t>.138</a:t>
            </a:r>
            <a:r>
              <a:rPr lang="en-US" dirty="0"/>
              <a:t>]</a:t>
            </a:r>
            <a:endParaRPr lang="en-US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084457"/>
            <a:ext cx="51054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Respirators – Medical </a:t>
            </a:r>
            <a:r>
              <a:rPr lang="en-US" sz="1700" cap="small" dirty="0" smtClean="0"/>
              <a:t>Evaluation</a:t>
            </a:r>
            <a:endParaRPr lang="en-US" sz="1700" cap="small" dirty="0"/>
          </a:p>
        </p:txBody>
      </p:sp>
      <p:sp>
        <p:nvSpPr>
          <p:cNvPr id="16" name="Rectangle 15"/>
          <p:cNvSpPr/>
          <p:nvPr/>
        </p:nvSpPr>
        <p:spPr>
          <a:xfrm>
            <a:off x="2299309" y="2770257"/>
            <a:ext cx="333949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Respirators – Written </a:t>
            </a:r>
            <a:r>
              <a:rPr lang="en-US" sz="1700" cap="small" dirty="0" smtClean="0"/>
              <a:t>Program</a:t>
            </a:r>
            <a:endParaRPr lang="en-US" sz="1700" cap="small" dirty="0"/>
          </a:p>
        </p:txBody>
      </p:sp>
      <p:sp>
        <p:nvSpPr>
          <p:cNvPr id="17" name="Rectangle 16"/>
          <p:cNvSpPr/>
          <p:nvPr/>
        </p:nvSpPr>
        <p:spPr>
          <a:xfrm>
            <a:off x="2299308" y="3471446"/>
            <a:ext cx="61588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PPE – </a:t>
            </a:r>
            <a:r>
              <a:rPr lang="en-US" sz="1700" cap="small" dirty="0" smtClean="0"/>
              <a:t>Employer assessing the workplace for hazards</a:t>
            </a:r>
            <a:endParaRPr lang="en-US" sz="1700" cap="small" dirty="0"/>
          </a:p>
        </p:txBody>
      </p:sp>
      <p:sp>
        <p:nvSpPr>
          <p:cNvPr id="18" name="Rectangle 17"/>
          <p:cNvSpPr/>
          <p:nvPr/>
        </p:nvSpPr>
        <p:spPr>
          <a:xfrm>
            <a:off x="2286000" y="4114800"/>
            <a:ext cx="61722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 smtClean="0"/>
              <a:t>PPE – Provided used and maintained in sanitary and reliable condition</a:t>
            </a:r>
            <a:endParaRPr lang="en-US" sz="1700" cap="small" dirty="0"/>
          </a:p>
        </p:txBody>
      </p:sp>
      <p:sp>
        <p:nvSpPr>
          <p:cNvPr id="19" name="Rectangle 18"/>
          <p:cNvSpPr/>
          <p:nvPr/>
        </p:nvSpPr>
        <p:spPr>
          <a:xfrm>
            <a:off x="2286000" y="4766846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small" dirty="0" smtClean="0"/>
              <a:t>Eye &amp; Face Protection – Employer ensuring that employees use protection</a:t>
            </a:r>
            <a:endParaRPr lang="en-US" sz="1600" cap="small" dirty="0"/>
          </a:p>
        </p:txBody>
      </p:sp>
    </p:spTree>
    <p:extLst>
      <p:ext uri="{BB962C8B-B14F-4D97-AF65-F5344CB8AC3E}">
        <p14:creationId xmlns:p14="http://schemas.microsoft.com/office/powerpoint/2010/main" val="4875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661884"/>
              </p:ext>
            </p:extLst>
          </p:nvPr>
        </p:nvGraphicFramePr>
        <p:xfrm>
          <a:off x="1143000" y="2057400"/>
          <a:ext cx="5715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25668" cy="1371600"/>
          </a:xfrm>
        </p:spPr>
        <p:txBody>
          <a:bodyPr>
            <a:normAutofit/>
          </a:bodyPr>
          <a:lstStyle/>
          <a:p>
            <a:r>
              <a:rPr lang="en-US" dirty="0"/>
              <a:t>General Environment Controls  </a:t>
            </a:r>
            <a:r>
              <a:rPr lang="en-US" dirty="0" smtClean="0"/>
              <a:t>[1910.141 </a:t>
            </a:r>
            <a:r>
              <a:rPr lang="en-US" dirty="0"/>
              <a:t>– </a:t>
            </a:r>
            <a:r>
              <a:rPr lang="en-US" dirty="0" smtClean="0"/>
              <a:t>.147] </a:t>
            </a:r>
            <a:endParaRPr lang="en-US" dirty="0">
              <a:latin typeface="+mn-l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00" b="1" i="0">
                <a:solidFill>
                  <a:schemeClr val="bg1"/>
                </a:solidFill>
              </a:defRPr>
            </a:lvl1pPr>
          </a:lstStyle>
          <a:p>
            <a:fld id="{3F67EF07-4D6B-47E5-8389-73175C2FD72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8400" y="2133600"/>
            <a:ext cx="42672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Lockout/Tagout – Developed Procedures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8400" y="2791926"/>
            <a:ext cx="50292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Lockout/Tagout – Program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3532257"/>
            <a:ext cx="353975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cap="small" dirty="0"/>
              <a:t>Lockout/Tagout – Periodic Inspections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6116747" y="2442482"/>
            <a:ext cx="546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SUBPART J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4267200"/>
            <a:ext cx="360970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Lockout/Tagout – General Training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8400" y="4953000"/>
            <a:ext cx="54864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cap="small" dirty="0"/>
              <a:t>Lockout/Tagout – </a:t>
            </a:r>
            <a:r>
              <a:rPr lang="en-US" sz="1700" cap="small" dirty="0" smtClean="0"/>
              <a:t>Authorized employees shall receive training</a:t>
            </a:r>
            <a:endParaRPr lang="en-US" sz="1700" cap="small" dirty="0"/>
          </a:p>
        </p:txBody>
      </p:sp>
    </p:spTree>
    <p:extLst>
      <p:ext uri="{BB962C8B-B14F-4D97-AF65-F5344CB8AC3E}">
        <p14:creationId xmlns:p14="http://schemas.microsoft.com/office/powerpoint/2010/main" val="9726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298&quot;&gt;&lt;object type=&quot;3&quot; unique_id=&quot;10299&quot;&gt;&lt;property id=&quot;20148&quot; value=&quot;5&quot;/&gt;&lt;property id=&quot;20300&quot; value=&quot;Slide 1 - &amp;quot;Most Frequently Cited Serious Violations&amp;quot;&quot;/&gt;&lt;property id=&quot;20307&quot; value=&quot;256&quot;/&gt;&lt;/object&gt;&lt;object type=&quot;3&quot; unique_id=&quot;10339&quot;&gt;&lt;property id=&quot;20148&quot; value=&quot;5&quot;/&gt;&lt;property id=&quot;20300&quot; value=&quot;Slide 2 - &amp;quot;Most Frequently Cited Serious Violations in General Industry 2015&amp;quot;&quot;/&gt;&lt;property id=&quot;20307&quot; value=&quot;257&quot;/&gt;&lt;/object&gt;&lt;object type=&quot;3&quot; unique_id=&quot;10402&quot;&gt;&lt;property id=&quot;20148&quot; value=&quot;5&quot;/&gt;&lt;property id=&quot;20300&quot; value=&quot;Slide 3 - &amp;quot;Walking/Working Surfaces [1910.21 – .30]&amp;quot;&quot;/&gt;&lt;property id=&quot;20307&quot; value=&quot;260&quot;/&gt;&lt;/object&gt;&lt;object type=&quot;3&quot; unique_id=&quot;10973&quot;&gt;&lt;property id=&quot;20148&quot; value=&quot;5&quot;/&gt;&lt;property id=&quot;20300&quot; value=&quot;Slide 4 - &amp;quot;Means of Egress [1910.33 – .39]&amp;quot;&quot;/&gt;&lt;property id=&quot;20307&quot; value=&quot;278&quot;/&gt;&lt;/object&gt;&lt;object type=&quot;3&quot; unique_id=&quot;10974&quot;&gt;&lt;property id=&quot;20148&quot; value=&quot;5&quot;/&gt;&lt;property id=&quot;20300&quot; value=&quot;Slide 5 - &amp;quot;Powered Platforms, Manlifts, and Vehicle-Mounted Work Platforms [1910.66 – .68] &amp;quot;&quot;/&gt;&lt;property id=&quot;20307&quot; value=&quot;261&quot;/&gt;&lt;/object&gt;&lt;object type=&quot;3&quot; unique_id=&quot;10975&quot;&gt;&lt;property id=&quot;20148&quot; value=&quot;5&quot;/&gt;&lt;property id=&quot;20300&quot; value=&quot;Slide 6 - &amp;quot;Occupational Health and Environmental Control [1910.94 – .98] &amp;quot;&quot;/&gt;&lt;property id=&quot;20307&quot; value=&quot;262&quot;/&gt;&lt;/object&gt;&lt;object type=&quot;3&quot; unique_id=&quot;10976&quot;&gt;&lt;property id=&quot;20148&quot; value=&quot;5&quot;/&gt;&lt;property id=&quot;20300&quot; value=&quot;Slide 7 - &amp;quot;Hazardous Materials [1910.101 – .126]&amp;quot;&quot;/&gt;&lt;property id=&quot;20307&quot; value=&quot;263&quot;/&gt;&lt;/object&gt;&lt;object type=&quot;3&quot; unique_id=&quot;10977&quot;&gt;&lt;property id=&quot;20148&quot; value=&quot;5&quot;/&gt;&lt;property id=&quot;20300&quot; value=&quot;Slide 8 - &amp;quot;Personal Protective Equipment  [1910.132 – .138]&amp;quot;&quot;/&gt;&lt;property id=&quot;20307&quot; value=&quot;264&quot;/&gt;&lt;/object&gt;&lt;object type=&quot;3&quot; unique_id=&quot;10978&quot;&gt;&lt;property id=&quot;20148&quot; value=&quot;5&quot;/&gt;&lt;property id=&quot;20300&quot; value=&quot;Slide 9 - &amp;quot;General Environment Controls  [1910.141 – .147] &amp;quot;&quot;/&gt;&lt;property id=&quot;20307&quot; value=&quot;265&quot;/&gt;&lt;/object&gt;&lt;object type=&quot;3&quot; unique_id=&quot;10979&quot;&gt;&lt;property id=&quot;20148&quot; value=&quot;5&quot;/&gt;&lt;property id=&quot;20300&quot; value=&quot;Slide 10 - &amp;quot;Medical &amp;amp; First Aid [1910.151 –.152] &amp;quot;&quot;/&gt;&lt;property id=&quot;20307&quot; value=&quot;266&quot;/&gt;&lt;/object&gt;&lt;object type=&quot;3&quot; unique_id=&quot;10980&quot;&gt;&lt;property id=&quot;20148&quot; value=&quot;5&quot;/&gt;&lt;property id=&quot;20300&quot; value=&quot;Slide 11 - &amp;quot;Fire Protection [1910.155 – .165] &amp;quot;&quot;/&gt;&lt;property id=&quot;20307&quot; value=&quot;267&quot;/&gt;&lt;/object&gt;&lt;object type=&quot;3&quot; unique_id=&quot;10981&quot;&gt;&lt;property id=&quot;20148&quot; value=&quot;5&quot;/&gt;&lt;property id=&quot;20300&quot; value=&quot;Slide 12 - &amp;quot;Compressed Gas &amp;amp; Compressed Air Equipment  [1910.166 – .169] &amp;quot;&quot;/&gt;&lt;property id=&quot;20307&quot; value=&quot;268&quot;/&gt;&lt;/object&gt;&lt;object type=&quot;3&quot; unique_id=&quot;10982&quot;&gt;&lt;property id=&quot;20148&quot; value=&quot;5&quot;/&gt;&lt;property id=&quot;20300&quot; value=&quot;Slide 13 - &amp;quot;Materials Handling &amp;amp; Storage [1910.176 – .184]&amp;quot;&quot;/&gt;&lt;property id=&quot;20307&quot; value=&quot;269&quot;/&gt;&lt;/object&gt;&lt;object type=&quot;3&quot; unique_id=&quot;10983&quot;&gt;&lt;property id=&quot;20148&quot; value=&quot;5&quot;/&gt;&lt;property id=&quot;20300&quot; value=&quot;Slide 14 - &amp;quot;Machinery &amp;amp; Machine Guarding  [1910.211 – .219] &amp;quot;&quot;/&gt;&lt;property id=&quot;20307&quot; value=&quot;270&quot;/&gt;&lt;/object&gt;&lt;object type=&quot;3&quot; unique_id=&quot;10984&quot;&gt;&lt;property id=&quot;20148&quot; value=&quot;5&quot;/&gt;&lt;property id=&quot;20300&quot; value=&quot;Slide 15 - &amp;quot;Hand and Portable Powered Tools and Other Hand-Held Equipment[1910.241 – .244] &amp;quot;&quot;/&gt;&lt;property id=&quot;20307&quot; value=&quot;271&quot;/&gt;&lt;/object&gt;&lt;object type=&quot;3&quot; unique_id=&quot;10985&quot;&gt;&lt;property id=&quot;20148&quot; value=&quot;5&quot;/&gt;&lt;property id=&quot;20300&quot; value=&quot;Slide 16 - &amp;quot;Welding, Cutting, &amp;amp; Brazing [1910.251 – .255]&amp;quot;&quot;/&gt;&lt;property id=&quot;20307&quot; value=&quot;272&quot;/&gt;&lt;/object&gt;&lt;object type=&quot;3&quot; unique_id=&quot;10986&quot;&gt;&lt;property id=&quot;20148&quot; value=&quot;5&quot;/&gt;&lt;property id=&quot;20300&quot; value=&quot;Slide 17 - &amp;quot;Special Industries [1910.261 – .272] &amp;quot;&quot;/&gt;&lt;property id=&quot;20307&quot; value=&quot;273&quot;/&gt;&lt;/object&gt;&lt;object type=&quot;3&quot; unique_id=&quot;10987&quot;&gt;&lt;property id=&quot;20148&quot; value=&quot;5&quot;/&gt;&lt;property id=&quot;20300&quot; value=&quot;Slide 18 - &amp;quot;Electrical [1910.301 – .399] &amp;quot;&quot;/&gt;&lt;property id=&quot;20307&quot; value=&quot;274&quot;/&gt;&lt;/object&gt;&lt;object type=&quot;3&quot; unique_id=&quot;10988&quot;&gt;&lt;property id=&quot;20148&quot; value=&quot;5&quot;/&gt;&lt;property id=&quot;20300&quot; value=&quot;Slide 20 - &amp;quot;Toxic and Hazardous Substance [1910.1000 – .1450]&amp;quot;&quot;/&gt;&lt;property id=&quot;20307&quot; value=&quot;275&quot;/&gt;&lt;/object&gt;&lt;object type=&quot;3&quot; unique_id=&quot;13747&quot;&gt;&lt;property id=&quot;20148&quot; value=&quot;5&quot;/&gt;&lt;property id=&quot;20300&quot; value=&quot;Slide 19 - &amp;quot;Commercial Diving Operations [1910.401 – .440] &amp;quot;&quot;/&gt;&lt;property id=&quot;20307&quot; value=&quot;279&quot;/&gt;&lt;/object&gt;&lt;/object&gt;&lt;object type=&quot;8&quot; unique_id=&quot;1030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8808</TotalTime>
  <Words>831</Words>
  <Application>Microsoft Office PowerPoint</Application>
  <PresentationFormat>On-screen Show (4:3)</PresentationFormat>
  <Paragraphs>160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Most Frequently Cited Serious Violations</vt:lpstr>
      <vt:lpstr>Most Frequently Cited Serious Violations in General Industry 2016</vt:lpstr>
      <vt:lpstr>Walking/Working Surfaces [1910.21 – .30]</vt:lpstr>
      <vt:lpstr>Means of Egress [1910.33 – .39]</vt:lpstr>
      <vt:lpstr>Powered Platforms, Aerial Lifts, and Vehicle-Mounted Work Platforms [1910.66 – .68] </vt:lpstr>
      <vt:lpstr>Occupational Health and Environmental Control [1910.94 – .98] </vt:lpstr>
      <vt:lpstr>Hazardous Materials [1910.101 – .126]</vt:lpstr>
      <vt:lpstr>Personal Protective Equipment  [1910.132 – .138]</vt:lpstr>
      <vt:lpstr>General Environment Controls  [1910.141 – .147] </vt:lpstr>
      <vt:lpstr>Medical &amp; First Aid [1910.151 –.152] </vt:lpstr>
      <vt:lpstr>Fire Protection [1910.155 – .165] </vt:lpstr>
      <vt:lpstr>Compressed Gas &amp; Compressed Air Equipment  [1910.166 – .169] </vt:lpstr>
      <vt:lpstr>Materials Handling &amp; Storage [1910.176 – .184]</vt:lpstr>
      <vt:lpstr>Machinery &amp; Machine Guarding  [1910.211 – .219] </vt:lpstr>
      <vt:lpstr>Hand and Portable Powered Tools and Other Hand-Held Equipment[1910.241 – .244] </vt:lpstr>
      <vt:lpstr>Welding, Cutting, &amp; Brazing [1910.251 – .255]</vt:lpstr>
      <vt:lpstr>Special Industries [1910.261 – .272] </vt:lpstr>
      <vt:lpstr>Electrical [1910.301 – .399] </vt:lpstr>
      <vt:lpstr>Commercial Diving Operations [1910.401 – .440] </vt:lpstr>
      <vt:lpstr>Toxic and Hazardous Substance [1910.1000 – .1450]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Burke, Kimberly - OSHA</dc:creator>
  <cp:lastModifiedBy>Michalski, Debbie - OSHA</cp:lastModifiedBy>
  <cp:revision>317</cp:revision>
  <dcterms:created xsi:type="dcterms:W3CDTF">2013-06-05T16:36:57Z</dcterms:created>
  <dcterms:modified xsi:type="dcterms:W3CDTF">2017-01-23T13:13:07Z</dcterms:modified>
</cp:coreProperties>
</file>