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0" r:id="rId4"/>
    <p:sldId id="27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9" r:id="rId20"/>
    <p:sldId id="275" r:id="rId21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vertBarState="maximized">
    <p:restoredLeft sz="10226" autoAdjust="0"/>
    <p:restoredTop sz="94660"/>
  </p:normalViewPr>
  <p:slideViewPr>
    <p:cSldViewPr>
      <p:cViewPr>
        <p:scale>
          <a:sx n="75" d="100"/>
          <a:sy n="75" d="100"/>
        </p:scale>
        <p:origin x="-18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31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GI%20FY17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GI%20FY17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6\Charts%20-%20GI%20FY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cat>
            <c:multiLvlStrRef>
              <c:f>Overall!$A$1:$B$10</c:f>
              <c:multiLvlStrCache>
                <c:ptCount val="10"/>
                <c:lvl>
                  <c:pt idx="0">
                    <c:v>.303(b)(2)</c:v>
                  </c:pt>
                  <c:pt idx="1">
                    <c:v>.178(I)(1)(i)</c:v>
                  </c:pt>
                  <c:pt idx="2">
                    <c:v>.1200(g)(8)</c:v>
                  </c:pt>
                  <c:pt idx="3">
                    <c:v>.134(c)(1)</c:v>
                  </c:pt>
                  <c:pt idx="4">
                    <c:v>.212(a)(3)(ii)</c:v>
                  </c:pt>
                  <c:pt idx="5">
                    <c:v>.134(e)(1)</c:v>
                  </c:pt>
                  <c:pt idx="6">
                    <c:v>.147(c)(4)(i)</c:v>
                  </c:pt>
                  <c:pt idx="7">
                    <c:v>.1200(h)(1)</c:v>
                  </c:pt>
                  <c:pt idx="8">
                    <c:v>.212(a)(1)</c:v>
                  </c:pt>
                  <c:pt idx="9">
                    <c:v>.1200(e)(1)</c:v>
                  </c:pt>
                </c:lvl>
                <c:lvl>
                  <c:pt idx="0">
                    <c:v>S</c:v>
                  </c:pt>
                  <c:pt idx="1">
                    <c:v>N</c:v>
                  </c:pt>
                  <c:pt idx="2">
                    <c:v>Z</c:v>
                  </c:pt>
                  <c:pt idx="3">
                    <c:v>I</c:v>
                  </c:pt>
                  <c:pt idx="4">
                    <c:v>O</c:v>
                  </c:pt>
                  <c:pt idx="5">
                    <c:v>I</c:v>
                  </c:pt>
                  <c:pt idx="6">
                    <c:v>J</c:v>
                  </c:pt>
                  <c:pt idx="7">
                    <c:v>Z</c:v>
                  </c:pt>
                  <c:pt idx="8">
                    <c:v>O</c:v>
                  </c:pt>
                  <c:pt idx="9">
                    <c:v>Z</c:v>
                  </c:pt>
                </c:lvl>
              </c:multiLvlStrCache>
            </c:multiLvlStrRef>
          </c:cat>
          <c:val>
            <c:numRef>
              <c:f>Overall!$C$1:$C$10</c:f>
              <c:numCache>
                <c:formatCode>General</c:formatCode>
                <c:ptCount val="10"/>
                <c:pt idx="0">
                  <c:v>409</c:v>
                </c:pt>
                <c:pt idx="1">
                  <c:v>455</c:v>
                </c:pt>
                <c:pt idx="2">
                  <c:v>465</c:v>
                </c:pt>
                <c:pt idx="3">
                  <c:v>498</c:v>
                </c:pt>
                <c:pt idx="4">
                  <c:v>502</c:v>
                </c:pt>
                <c:pt idx="5">
                  <c:v>608</c:v>
                </c:pt>
                <c:pt idx="6">
                  <c:v>625</c:v>
                </c:pt>
                <c:pt idx="7" formatCode="#,##0">
                  <c:v>1238</c:v>
                </c:pt>
                <c:pt idx="8" formatCode="#,##0">
                  <c:v>1343</c:v>
                </c:pt>
                <c:pt idx="9" formatCode="#,##0">
                  <c:v>1527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2852608"/>
        <c:axId val="128338560"/>
      </c:barChart>
      <c:catAx>
        <c:axId val="32852608"/>
        <c:scaling>
          <c:orientation val="minMax"/>
        </c:scaling>
        <c:delete val="0"/>
        <c:axPos val="l"/>
        <c:majorTickMark val="out"/>
        <c:minorTickMark val="none"/>
        <c:tickLblPos val="nextTo"/>
        <c:crossAx val="128338560"/>
        <c:crosses val="autoZero"/>
        <c:auto val="1"/>
        <c:lblAlgn val="ctr"/>
        <c:lblOffset val="100"/>
        <c:noMultiLvlLbl val="0"/>
      </c:catAx>
      <c:valAx>
        <c:axId val="128338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2852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L'!$A$1:$A$5</c:f>
              <c:strCache>
                <c:ptCount val="5"/>
                <c:pt idx="0">
                  <c:v>157(g)(2)</c:v>
                </c:pt>
                <c:pt idx="1">
                  <c:v>157(g)(1)</c:v>
                </c:pt>
                <c:pt idx="2">
                  <c:v>157(e)(3)</c:v>
                </c:pt>
                <c:pt idx="3">
                  <c:v>157(e)(2)</c:v>
                </c:pt>
                <c:pt idx="4">
                  <c:v>157(c)(1)</c:v>
                </c:pt>
              </c:strCache>
            </c:strRef>
          </c:cat>
          <c:val>
            <c:numRef>
              <c:f>'Subpart L'!$B$1:$B$5</c:f>
              <c:numCache>
                <c:formatCode>General</c:formatCode>
                <c:ptCount val="5"/>
                <c:pt idx="0">
                  <c:v>75</c:v>
                </c:pt>
                <c:pt idx="1">
                  <c:v>108</c:v>
                </c:pt>
                <c:pt idx="2">
                  <c:v>110</c:v>
                </c:pt>
                <c:pt idx="3">
                  <c:v>110</c:v>
                </c:pt>
                <c:pt idx="4">
                  <c:v>186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2646912"/>
        <c:axId val="102658048"/>
      </c:barChart>
      <c:catAx>
        <c:axId val="1026469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2658048"/>
        <c:crosses val="autoZero"/>
        <c:auto val="1"/>
        <c:lblAlgn val="ctr"/>
        <c:lblOffset val="100"/>
        <c:noMultiLvlLbl val="0"/>
      </c:catAx>
      <c:valAx>
        <c:axId val="1026580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2646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M'!$A$1:$A$4</c:f>
              <c:strCache>
                <c:ptCount val="4"/>
                <c:pt idx="0">
                  <c:v>169(a)(2)(i)</c:v>
                </c:pt>
                <c:pt idx="1">
                  <c:v>169(b)(3)(iv)</c:v>
                </c:pt>
                <c:pt idx="2">
                  <c:v>169(b)(2)</c:v>
                </c:pt>
                <c:pt idx="3">
                  <c:v>169(b)(3)(i)</c:v>
                </c:pt>
              </c:strCache>
            </c:strRef>
          </c:cat>
          <c:val>
            <c:numRef>
              <c:f>'Subpart M'!$B$1:$B$4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767616"/>
        <c:axId val="102773504"/>
      </c:barChart>
      <c:catAx>
        <c:axId val="102767616"/>
        <c:scaling>
          <c:orientation val="minMax"/>
        </c:scaling>
        <c:delete val="0"/>
        <c:axPos val="l"/>
        <c:majorTickMark val="out"/>
        <c:minorTickMark val="none"/>
        <c:tickLblPos val="nextTo"/>
        <c:crossAx val="102773504"/>
        <c:crosses val="autoZero"/>
        <c:auto val="1"/>
        <c:lblAlgn val="ctr"/>
        <c:lblOffset val="100"/>
        <c:noMultiLvlLbl val="0"/>
      </c:catAx>
      <c:valAx>
        <c:axId val="102773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2767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N'!$A$1:$A$5</c:f>
              <c:strCache>
                <c:ptCount val="5"/>
                <c:pt idx="0">
                  <c:v>178(q)(7)</c:v>
                </c:pt>
                <c:pt idx="1">
                  <c:v>178(l)(6)</c:v>
                </c:pt>
                <c:pt idx="2">
                  <c:v>178(p)(1)</c:v>
                </c:pt>
                <c:pt idx="3">
                  <c:v>178(l)(4)(iii)</c:v>
                </c:pt>
                <c:pt idx="4">
                  <c:v>178(l)(1)(i)</c:v>
                </c:pt>
              </c:strCache>
            </c:strRef>
          </c:cat>
          <c:val>
            <c:numRef>
              <c:f>'Subpart N'!$B$1:$B$5</c:f>
              <c:numCache>
                <c:formatCode>General</c:formatCode>
                <c:ptCount val="5"/>
                <c:pt idx="0">
                  <c:v>171</c:v>
                </c:pt>
                <c:pt idx="1">
                  <c:v>225</c:v>
                </c:pt>
                <c:pt idx="2">
                  <c:v>232</c:v>
                </c:pt>
                <c:pt idx="3">
                  <c:v>254</c:v>
                </c:pt>
                <c:pt idx="4">
                  <c:v>455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2779904"/>
        <c:axId val="102818944"/>
      </c:barChart>
      <c:catAx>
        <c:axId val="1027799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2818944"/>
        <c:crosses val="autoZero"/>
        <c:auto val="1"/>
        <c:lblAlgn val="ctr"/>
        <c:lblOffset val="100"/>
        <c:noMultiLvlLbl val="0"/>
      </c:catAx>
      <c:valAx>
        <c:axId val="1028189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2779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cat>
            <c:strRef>
              <c:f>'Subpart O'!$A$1:$A$5</c:f>
              <c:strCache>
                <c:ptCount val="5"/>
                <c:pt idx="0">
                  <c:v>219(d)(1)</c:v>
                </c:pt>
                <c:pt idx="1">
                  <c:v>215(a)(4)</c:v>
                </c:pt>
                <c:pt idx="2">
                  <c:v>215(b)(9)</c:v>
                </c:pt>
                <c:pt idx="3">
                  <c:v>212(a)(3)(ii)</c:v>
                </c:pt>
                <c:pt idx="4">
                  <c:v>212(a)(1)</c:v>
                </c:pt>
              </c:strCache>
            </c:strRef>
          </c:cat>
          <c:val>
            <c:numRef>
              <c:f>'Subpart O'!$B$1:$B$5</c:f>
              <c:numCache>
                <c:formatCode>General</c:formatCode>
                <c:ptCount val="5"/>
                <c:pt idx="0">
                  <c:v>208</c:v>
                </c:pt>
                <c:pt idx="1">
                  <c:v>225</c:v>
                </c:pt>
                <c:pt idx="2">
                  <c:v>273</c:v>
                </c:pt>
                <c:pt idx="3">
                  <c:v>504</c:v>
                </c:pt>
                <c:pt idx="4">
                  <c:v>1343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2753792"/>
        <c:axId val="102755328"/>
      </c:barChart>
      <c:catAx>
        <c:axId val="1027537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2755328"/>
        <c:crosses val="autoZero"/>
        <c:auto val="1"/>
        <c:lblAlgn val="ctr"/>
        <c:lblOffset val="100"/>
        <c:noMultiLvlLbl val="0"/>
      </c:catAx>
      <c:valAx>
        <c:axId val="1027553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2753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P'!$A$1:$A$5</c:f>
              <c:strCache>
                <c:ptCount val="5"/>
                <c:pt idx="0">
                  <c:v>243(b)(2)</c:v>
                </c:pt>
                <c:pt idx="1">
                  <c:v>242(a)</c:v>
                </c:pt>
                <c:pt idx="2">
                  <c:v>243(c)(3)</c:v>
                </c:pt>
                <c:pt idx="3">
                  <c:v>243(c)(1)</c:v>
                </c:pt>
                <c:pt idx="4">
                  <c:v>242(b)</c:v>
                </c:pt>
              </c:strCache>
            </c:strRef>
          </c:cat>
          <c:val>
            <c:numRef>
              <c:f>'Subpart P'!$B$1:$B$5</c:f>
              <c:numCache>
                <c:formatCode>General</c:formatCode>
                <c:ptCount val="5"/>
                <c:pt idx="0">
                  <c:v>8</c:v>
                </c:pt>
                <c:pt idx="1">
                  <c:v>24</c:v>
                </c:pt>
                <c:pt idx="2">
                  <c:v>32</c:v>
                </c:pt>
                <c:pt idx="3">
                  <c:v>49</c:v>
                </c:pt>
                <c:pt idx="4">
                  <c:v>230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2909056"/>
        <c:axId val="102940672"/>
      </c:barChart>
      <c:catAx>
        <c:axId val="1029090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2940672"/>
        <c:crosses val="autoZero"/>
        <c:auto val="1"/>
        <c:lblAlgn val="ctr"/>
        <c:lblOffset val="100"/>
        <c:noMultiLvlLbl val="0"/>
      </c:catAx>
      <c:valAx>
        <c:axId val="1029406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2909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cat>
            <c:strRef>
              <c:f>'Subpart Q'!$A$1:$A$5</c:f>
              <c:strCache>
                <c:ptCount val="5"/>
                <c:pt idx="0">
                  <c:v>253(b)(2)(iv)</c:v>
                </c:pt>
                <c:pt idx="1">
                  <c:v>253(b)(4)(i)</c:v>
                </c:pt>
                <c:pt idx="2">
                  <c:v>253(b)(2)(ii)</c:v>
                </c:pt>
                <c:pt idx="3">
                  <c:v>252(b)(2)(iii)</c:v>
                </c:pt>
                <c:pt idx="4">
                  <c:v>253(b)(4)(iii)</c:v>
                </c:pt>
              </c:strCache>
            </c:strRef>
          </c:cat>
          <c:val>
            <c:numRef>
              <c:f>'Subpart Q'!$B$1:$B$5</c:f>
              <c:numCache>
                <c:formatCode>General</c:formatCode>
                <c:ptCount val="5"/>
                <c:pt idx="0">
                  <c:v>25</c:v>
                </c:pt>
                <c:pt idx="1">
                  <c:v>27</c:v>
                </c:pt>
                <c:pt idx="2">
                  <c:v>33</c:v>
                </c:pt>
                <c:pt idx="3">
                  <c:v>68</c:v>
                </c:pt>
                <c:pt idx="4">
                  <c:v>95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2956416"/>
        <c:axId val="103044224"/>
      </c:barChart>
      <c:catAx>
        <c:axId val="1029564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3044224"/>
        <c:crosses val="autoZero"/>
        <c:auto val="1"/>
        <c:lblAlgn val="ctr"/>
        <c:lblOffset val="100"/>
        <c:noMultiLvlLbl val="0"/>
      </c:catAx>
      <c:valAx>
        <c:axId val="103044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29564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R'!$A$1:$A$5</c:f>
              <c:strCache>
                <c:ptCount val="5"/>
                <c:pt idx="0">
                  <c:v>272(g)(1)(iii)</c:v>
                </c:pt>
                <c:pt idx="1">
                  <c:v>272(j)(1)(ii)</c:v>
                </c:pt>
                <c:pt idx="2">
                  <c:v>272(g)(1)(i)</c:v>
                </c:pt>
                <c:pt idx="3">
                  <c:v>272(g)(1)(ii)</c:v>
                </c:pt>
                <c:pt idx="4">
                  <c:v>272(j)(1)</c:v>
                </c:pt>
              </c:strCache>
            </c:strRef>
          </c:cat>
          <c:val>
            <c:numRef>
              <c:f>'Subpart R'!$B$1:$B$5</c:f>
              <c:numCache>
                <c:formatCode>General</c:formatCode>
                <c:ptCount val="5"/>
                <c:pt idx="0">
                  <c:v>9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3078912"/>
        <c:axId val="103368576"/>
      </c:barChart>
      <c:catAx>
        <c:axId val="1030789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3368576"/>
        <c:crosses val="autoZero"/>
        <c:auto val="1"/>
        <c:lblAlgn val="ctr"/>
        <c:lblOffset val="100"/>
        <c:noMultiLvlLbl val="0"/>
      </c:catAx>
      <c:valAx>
        <c:axId val="103368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3078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S'!$A$1:$A$5</c:f>
              <c:strCache>
                <c:ptCount val="5"/>
                <c:pt idx="0">
                  <c:v>305(b)(2)(i)</c:v>
                </c:pt>
                <c:pt idx="1">
                  <c:v>305(b)(1)(ii)</c:v>
                </c:pt>
                <c:pt idx="2">
                  <c:v>305(g)(2)(iii)</c:v>
                </c:pt>
                <c:pt idx="3">
                  <c:v>305(g)(1)(iv)(A)</c:v>
                </c:pt>
                <c:pt idx="4">
                  <c:v>303(b)(2)</c:v>
                </c:pt>
              </c:strCache>
            </c:strRef>
          </c:cat>
          <c:val>
            <c:numRef>
              <c:f>'Subpart S'!$B$1:$B$5</c:f>
              <c:numCache>
                <c:formatCode>General</c:formatCode>
                <c:ptCount val="5"/>
                <c:pt idx="0">
                  <c:v>198</c:v>
                </c:pt>
                <c:pt idx="1">
                  <c:v>215</c:v>
                </c:pt>
                <c:pt idx="2">
                  <c:v>252</c:v>
                </c:pt>
                <c:pt idx="3">
                  <c:v>278</c:v>
                </c:pt>
                <c:pt idx="4">
                  <c:v>409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3407616"/>
        <c:axId val="103410304"/>
      </c:barChart>
      <c:catAx>
        <c:axId val="1034076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3410304"/>
        <c:crosses val="autoZero"/>
        <c:auto val="1"/>
        <c:lblAlgn val="ctr"/>
        <c:lblOffset val="100"/>
        <c:noMultiLvlLbl val="0"/>
      </c:catAx>
      <c:valAx>
        <c:axId val="103410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3407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cat>
            <c:strRef>
              <c:f>'Subpart T'!$A$1:$A$5</c:f>
              <c:strCache>
                <c:ptCount val="5"/>
                <c:pt idx="0">
                  <c:v>421(g)</c:v>
                </c:pt>
                <c:pt idx="1">
                  <c:v>421(f)(1)(ii)</c:v>
                </c:pt>
                <c:pt idx="2">
                  <c:v>420(a)</c:v>
                </c:pt>
                <c:pt idx="3">
                  <c:v>410(a)(3)</c:v>
                </c:pt>
                <c:pt idx="4">
                  <c:v>410(a)(1)</c:v>
                </c:pt>
              </c:strCache>
            </c:strRef>
          </c:cat>
          <c:val>
            <c:numRef>
              <c:f>'Subpart T'!$B$1:$B$5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2996224"/>
        <c:axId val="103006208"/>
      </c:barChart>
      <c:catAx>
        <c:axId val="1029962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3006208"/>
        <c:crosses val="autoZero"/>
        <c:auto val="1"/>
        <c:lblAlgn val="ctr"/>
        <c:lblOffset val="100"/>
        <c:noMultiLvlLbl val="0"/>
      </c:catAx>
      <c:valAx>
        <c:axId val="103006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29962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Z'!$A$1:$A$5</c:f>
              <c:strCache>
                <c:ptCount val="5"/>
                <c:pt idx="0">
                  <c:v>1200(h)(3)(iv)</c:v>
                </c:pt>
                <c:pt idx="1">
                  <c:v>1200(g)(1)</c:v>
                </c:pt>
                <c:pt idx="2">
                  <c:v>1200(g)(8)</c:v>
                </c:pt>
                <c:pt idx="3">
                  <c:v>1200(h)(1)</c:v>
                </c:pt>
                <c:pt idx="4">
                  <c:v>1200(e)(1)</c:v>
                </c:pt>
              </c:strCache>
            </c:strRef>
          </c:cat>
          <c:val>
            <c:numRef>
              <c:f>'Subpart Z'!$B$1:$B$5</c:f>
              <c:numCache>
                <c:formatCode>General</c:formatCode>
                <c:ptCount val="5"/>
                <c:pt idx="0">
                  <c:v>191</c:v>
                </c:pt>
                <c:pt idx="1">
                  <c:v>339</c:v>
                </c:pt>
                <c:pt idx="2">
                  <c:v>465</c:v>
                </c:pt>
                <c:pt idx="3">
                  <c:v>1238</c:v>
                </c:pt>
                <c:pt idx="4">
                  <c:v>1527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3098240"/>
        <c:axId val="103117568"/>
      </c:barChart>
      <c:catAx>
        <c:axId val="1030982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3117568"/>
        <c:crosses val="autoZero"/>
        <c:auto val="1"/>
        <c:lblAlgn val="ctr"/>
        <c:lblOffset val="100"/>
        <c:noMultiLvlLbl val="0"/>
      </c:catAx>
      <c:valAx>
        <c:axId val="1031175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3098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92836189593948"/>
          <c:y val="3.6484245439469321E-2"/>
          <c:w val="0.84750301065308009"/>
          <c:h val="0.943615257048092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D'!$A$1:$A$5</c:f>
              <c:strCache>
                <c:ptCount val="5"/>
                <c:pt idx="0">
                  <c:v>22(d)(1)</c:v>
                </c:pt>
                <c:pt idx="1">
                  <c:v>22(a)(2)</c:v>
                </c:pt>
                <c:pt idx="2">
                  <c:v>23(c)(1)</c:v>
                </c:pt>
                <c:pt idx="3">
                  <c:v>28(b)(1)(i)</c:v>
                </c:pt>
                <c:pt idx="4">
                  <c:v>22(a)(1)</c:v>
                </c:pt>
              </c:strCache>
            </c:strRef>
          </c:cat>
          <c:val>
            <c:numRef>
              <c:f>'Subpart D'!$B$1:$B$5</c:f>
              <c:numCache>
                <c:formatCode>General</c:formatCode>
                <c:ptCount val="5"/>
                <c:pt idx="0">
                  <c:v>81</c:v>
                </c:pt>
                <c:pt idx="1">
                  <c:v>122</c:v>
                </c:pt>
                <c:pt idx="2">
                  <c:v>199</c:v>
                </c:pt>
                <c:pt idx="3">
                  <c:v>207</c:v>
                </c:pt>
                <c:pt idx="4">
                  <c:v>291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1490048"/>
        <c:axId val="31492736"/>
      </c:barChart>
      <c:catAx>
        <c:axId val="314900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1492736"/>
        <c:crosses val="autoZero"/>
        <c:auto val="1"/>
        <c:lblAlgn val="ctr"/>
        <c:lblOffset val="100"/>
        <c:noMultiLvlLbl val="0"/>
      </c:catAx>
      <c:valAx>
        <c:axId val="314927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490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E'!$A$1:$A$5</c:f>
              <c:strCache>
                <c:ptCount val="5"/>
                <c:pt idx="0">
                  <c:v>36(g)(2)</c:v>
                </c:pt>
                <c:pt idx="1">
                  <c:v>37(b)(4)</c:v>
                </c:pt>
                <c:pt idx="2">
                  <c:v>36(d)(1)</c:v>
                </c:pt>
                <c:pt idx="3">
                  <c:v>37(b)(2)</c:v>
                </c:pt>
                <c:pt idx="4">
                  <c:v>37(a)(3)</c:v>
                </c:pt>
              </c:strCache>
            </c:strRef>
          </c:cat>
          <c:val>
            <c:numRef>
              <c:f>'Subpart E'!$B$1:$B$5</c:f>
              <c:numCache>
                <c:formatCode>General</c:formatCode>
                <c:ptCount val="5"/>
                <c:pt idx="0">
                  <c:v>79</c:v>
                </c:pt>
                <c:pt idx="1">
                  <c:v>81</c:v>
                </c:pt>
                <c:pt idx="2">
                  <c:v>121</c:v>
                </c:pt>
                <c:pt idx="3">
                  <c:v>195</c:v>
                </c:pt>
                <c:pt idx="4">
                  <c:v>285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1511680"/>
        <c:axId val="33718272"/>
      </c:barChart>
      <c:catAx>
        <c:axId val="3151168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718272"/>
        <c:crosses val="autoZero"/>
        <c:auto val="1"/>
        <c:lblAlgn val="ctr"/>
        <c:lblOffset val="100"/>
        <c:noMultiLvlLbl val="0"/>
      </c:catAx>
      <c:valAx>
        <c:axId val="337182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511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F'!$A$1:$A$5</c:f>
              <c:strCache>
                <c:ptCount val="5"/>
                <c:pt idx="0">
                  <c:v>68(b)(12)</c:v>
                </c:pt>
                <c:pt idx="1">
                  <c:v>67(c)(2)(vii)</c:v>
                </c:pt>
                <c:pt idx="2">
                  <c:v>67(c)(2)(iv)</c:v>
                </c:pt>
                <c:pt idx="3">
                  <c:v>67(c)(2)(ii)</c:v>
                </c:pt>
                <c:pt idx="4">
                  <c:v>67(c)(2)(v)</c:v>
                </c:pt>
              </c:strCache>
            </c:strRef>
          </c:cat>
          <c:val>
            <c:numRef>
              <c:f>'Subpart F'!$B$1:$B$5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9</c:v>
                </c:pt>
                <c:pt idx="4">
                  <c:v>92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3733248"/>
        <c:axId val="33744384"/>
      </c:barChart>
      <c:catAx>
        <c:axId val="337332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744384"/>
        <c:crosses val="autoZero"/>
        <c:auto val="1"/>
        <c:lblAlgn val="ctr"/>
        <c:lblOffset val="100"/>
        <c:noMultiLvlLbl val="0"/>
      </c:catAx>
      <c:valAx>
        <c:axId val="33744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733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G'!$A$1:$A$5</c:f>
              <c:strCache>
                <c:ptCount val="5"/>
                <c:pt idx="0">
                  <c:v>95(b)(1)</c:v>
                </c:pt>
                <c:pt idx="1">
                  <c:v>95(g)(1)</c:v>
                </c:pt>
                <c:pt idx="2">
                  <c:v>95(k)(1)</c:v>
                </c:pt>
                <c:pt idx="3">
                  <c:v>95(d)(1)</c:v>
                </c:pt>
                <c:pt idx="4">
                  <c:v>95(c)(1)</c:v>
                </c:pt>
              </c:strCache>
            </c:strRef>
          </c:cat>
          <c:val>
            <c:numRef>
              <c:f>'Subpart G'!$B$1:$B$5</c:f>
              <c:numCache>
                <c:formatCode>General</c:formatCode>
                <c:ptCount val="5"/>
                <c:pt idx="0">
                  <c:v>25</c:v>
                </c:pt>
                <c:pt idx="1">
                  <c:v>80</c:v>
                </c:pt>
                <c:pt idx="2">
                  <c:v>93</c:v>
                </c:pt>
                <c:pt idx="3">
                  <c:v>94</c:v>
                </c:pt>
                <c:pt idx="4">
                  <c:v>190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3779072"/>
        <c:axId val="33802496"/>
      </c:barChart>
      <c:catAx>
        <c:axId val="3377907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802496"/>
        <c:crosses val="autoZero"/>
        <c:auto val="1"/>
        <c:lblAlgn val="ctr"/>
        <c:lblOffset val="100"/>
        <c:noMultiLvlLbl val="0"/>
      </c:catAx>
      <c:valAx>
        <c:axId val="338024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779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cat>
            <c:strRef>
              <c:f>'Subpart H'!$A$1:$A$5</c:f>
              <c:strCache>
                <c:ptCount val="5"/>
                <c:pt idx="0">
                  <c:v>107(b)(9)</c:v>
                </c:pt>
                <c:pt idx="1">
                  <c:v>107(g)(2)</c:v>
                </c:pt>
                <c:pt idx="2">
                  <c:v>107(b)(5)(i)</c:v>
                </c:pt>
                <c:pt idx="3">
                  <c:v>106(e)(6)(ii)</c:v>
                </c:pt>
                <c:pt idx="4">
                  <c:v>101(b)</c:v>
                </c:pt>
              </c:strCache>
            </c:strRef>
          </c:cat>
          <c:val>
            <c:numRef>
              <c:f>'Subpart H'!$B$1:$B$5</c:f>
              <c:numCache>
                <c:formatCode>General</c:formatCode>
                <c:ptCount val="5"/>
                <c:pt idx="0">
                  <c:v>35</c:v>
                </c:pt>
                <c:pt idx="1">
                  <c:v>39</c:v>
                </c:pt>
                <c:pt idx="2">
                  <c:v>43</c:v>
                </c:pt>
                <c:pt idx="3">
                  <c:v>47</c:v>
                </c:pt>
                <c:pt idx="4">
                  <c:v>97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3855744"/>
        <c:axId val="33861632"/>
      </c:barChart>
      <c:catAx>
        <c:axId val="338557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861632"/>
        <c:crosses val="autoZero"/>
        <c:auto val="1"/>
        <c:lblAlgn val="ctr"/>
        <c:lblOffset val="100"/>
        <c:noMultiLvlLbl val="0"/>
      </c:catAx>
      <c:valAx>
        <c:axId val="33861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855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'Supart I'!$A$1:$A$5</c:f>
              <c:strCache>
                <c:ptCount val="5"/>
                <c:pt idx="0">
                  <c:v>133(a)(1)</c:v>
                </c:pt>
                <c:pt idx="1">
                  <c:v>132(d)(1)</c:v>
                </c:pt>
                <c:pt idx="2">
                  <c:v>132(d)(2)</c:v>
                </c:pt>
                <c:pt idx="3">
                  <c:v>134(c)(1)</c:v>
                </c:pt>
                <c:pt idx="4">
                  <c:v>134(e)(1)</c:v>
                </c:pt>
              </c:strCache>
            </c:strRef>
          </c:cat>
          <c:val>
            <c:numRef>
              <c:f>'Supart I'!$B$1:$B$5</c:f>
              <c:numCache>
                <c:formatCode>General</c:formatCode>
                <c:ptCount val="5"/>
                <c:pt idx="0">
                  <c:v>300</c:v>
                </c:pt>
                <c:pt idx="1">
                  <c:v>316</c:v>
                </c:pt>
                <c:pt idx="2">
                  <c:v>328</c:v>
                </c:pt>
                <c:pt idx="3">
                  <c:v>498</c:v>
                </c:pt>
                <c:pt idx="4">
                  <c:v>608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3868416"/>
        <c:axId val="102843136"/>
      </c:barChart>
      <c:catAx>
        <c:axId val="338684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2843136"/>
        <c:crosses val="autoZero"/>
        <c:auto val="1"/>
        <c:lblAlgn val="ctr"/>
        <c:lblOffset val="100"/>
        <c:noMultiLvlLbl val="0"/>
      </c:catAx>
      <c:valAx>
        <c:axId val="1028431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8684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J'!$A$1:$A$5</c:f>
              <c:strCache>
                <c:ptCount val="5"/>
                <c:pt idx="0">
                  <c:v>147(d)</c:v>
                </c:pt>
                <c:pt idx="1">
                  <c:v>147(c)(7)(i)</c:v>
                </c:pt>
                <c:pt idx="2">
                  <c:v>147(c)(1)</c:v>
                </c:pt>
                <c:pt idx="3">
                  <c:v>147(c)(6)(i)</c:v>
                </c:pt>
                <c:pt idx="4">
                  <c:v>147(c)(4)(i)</c:v>
                </c:pt>
              </c:strCache>
            </c:strRef>
          </c:cat>
          <c:val>
            <c:numRef>
              <c:f>'Subpart J'!$B$1:$B$5</c:f>
              <c:numCache>
                <c:formatCode>General</c:formatCode>
                <c:ptCount val="5"/>
                <c:pt idx="0">
                  <c:v>180</c:v>
                </c:pt>
                <c:pt idx="1">
                  <c:v>288</c:v>
                </c:pt>
                <c:pt idx="2">
                  <c:v>375</c:v>
                </c:pt>
                <c:pt idx="3">
                  <c:v>385</c:v>
                </c:pt>
                <c:pt idx="4">
                  <c:v>625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2854016"/>
        <c:axId val="102888960"/>
      </c:barChart>
      <c:catAx>
        <c:axId val="1028540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2888960"/>
        <c:crosses val="autoZero"/>
        <c:auto val="1"/>
        <c:lblAlgn val="ctr"/>
        <c:lblOffset val="100"/>
        <c:noMultiLvlLbl val="0"/>
      </c:catAx>
      <c:valAx>
        <c:axId val="1028889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2854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cat>
            <c:strRef>
              <c:f>'Subpart K'!$A$1:$A$3</c:f>
              <c:strCache>
                <c:ptCount val="3"/>
                <c:pt idx="0">
                  <c:v>151(a)</c:v>
                </c:pt>
                <c:pt idx="1">
                  <c:v>151(b)</c:v>
                </c:pt>
                <c:pt idx="2">
                  <c:v>151(c)</c:v>
                </c:pt>
              </c:strCache>
            </c:strRef>
          </c:cat>
          <c:val>
            <c:numRef>
              <c:f>'Subpart K'!$B$1:$B$3</c:f>
              <c:numCache>
                <c:formatCode>General</c:formatCode>
                <c:ptCount val="3"/>
                <c:pt idx="0">
                  <c:v>2</c:v>
                </c:pt>
                <c:pt idx="1">
                  <c:v>36</c:v>
                </c:pt>
                <c:pt idx="2">
                  <c:v>388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048256"/>
        <c:axId val="34070528"/>
      </c:barChart>
      <c:catAx>
        <c:axId val="34048256"/>
        <c:scaling>
          <c:orientation val="minMax"/>
        </c:scaling>
        <c:delete val="0"/>
        <c:axPos val="l"/>
        <c:majorTickMark val="out"/>
        <c:minorTickMark val="none"/>
        <c:tickLblPos val="nextTo"/>
        <c:crossAx val="34070528"/>
        <c:crosses val="autoZero"/>
        <c:auto val="1"/>
        <c:lblAlgn val="ctr"/>
        <c:lblOffset val="100"/>
        <c:noMultiLvlLbl val="0"/>
      </c:catAx>
      <c:valAx>
        <c:axId val="340705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048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0AF9B-B5F0-412F-9A48-590BB499F57E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C1C50-F343-40DF-8367-CC7224467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94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1FABC-87A9-4E81-A8A8-4860D3C379E2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F29C1-87F2-4AC7-A9DA-3CEE795C9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7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F29C1-87F2-4AC7-A9DA-3CEE795C97F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04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EF07-4D6B-47E5-8389-73175C2FD7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EF07-4D6B-47E5-8389-73175C2FD7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cap="small" baseline="0">
                <a:solidFill>
                  <a:schemeClr val="accent4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EF07-4D6B-47E5-8389-73175C2FD7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905000" y="6339840"/>
            <a:ext cx="5181600" cy="304800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0" kern="1200" cap="small" dirty="0" smtClean="0">
                <a:solidFill>
                  <a:schemeClr val="accent4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Number of Serious Violations – FY 2017</a:t>
            </a:r>
          </a:p>
          <a:p>
            <a:pPr algn="ctr"/>
            <a:endParaRPr lang="en-US" sz="2000" b="1" cap="small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 rot="16200000">
            <a:off x="-1422488" y="3682913"/>
            <a:ext cx="3835575" cy="533399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0" cap="small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29 CFR </a:t>
            </a:r>
            <a:r>
              <a:rPr lang="en-US" sz="2400" b="0" cap="small" baseline="0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1910.</a:t>
            </a:r>
            <a:endParaRPr lang="en-US" sz="2400" b="0" cap="small" dirty="0" smtClean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87686" y="5486400"/>
            <a:ext cx="3951514" cy="853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chemeClr val="accent6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OSHA Federal Standards</a:t>
            </a:r>
          </a:p>
          <a:p>
            <a:pPr lvl="0"/>
            <a:r>
              <a:rPr lang="en-US" dirty="0" smtClean="0"/>
              <a:t>October 1, 2013 – September 30, 2014</a:t>
            </a:r>
            <a:endParaRPr lang="en-US" dirty="0"/>
          </a:p>
        </p:txBody>
      </p:sp>
      <p:pic>
        <p:nvPicPr>
          <p:cNvPr id="8" name="Picture 3" descr="C:\Users\KBurke\Desktop\Lectora Working\2200\2200_WBT_v1\html\images\osha-logo-resized-600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53200" y="214213"/>
            <a:ext cx="2209800" cy="6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Q:\OETD\Graphics Library\Welding_Cutting_Brazing\FactoryWelder_111474665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28600" y="0"/>
            <a:ext cx="4796854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Q:\OETD\Graphics Library\Power Generation, Transmission and Distributiion\RepairingTransformer_37531216.jpg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28600" y="3200400"/>
            <a:ext cx="4796854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FC-Constr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990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1504" y="666342"/>
            <a:ext cx="622496" cy="40045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2971800" y="6324600"/>
            <a:ext cx="3276600" cy="304800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Serious Violations – FY 2012</a:t>
            </a:r>
          </a:p>
          <a:p>
            <a:pPr algn="l"/>
            <a:endParaRPr lang="en-US" sz="1400" b="1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10/24/2017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7" r:id="rId3"/>
    <p:sldLayoutId id="2147483703" r:id="rId4"/>
    <p:sldLayoutId id="2147483704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495800" y="5334000"/>
            <a:ext cx="4572000" cy="914400"/>
          </a:xfrm>
          <a:prstGeom prst="rect">
            <a:avLst/>
          </a:prstGeom>
          <a:solidFill>
            <a:schemeClr val="accent4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648200" y="1219200"/>
            <a:ext cx="4191000" cy="1676400"/>
          </a:xfrm>
        </p:spPr>
        <p:txBody>
          <a:bodyPr>
            <a:normAutofit/>
          </a:bodyPr>
          <a:lstStyle/>
          <a:p>
            <a:pPr algn="r"/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/>
                <a:latin typeface="+mn-lt"/>
              </a:rPr>
              <a:t>Most Frequently Cited Serious Violations</a:t>
            </a:r>
            <a:endParaRPr lang="en-US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191000" y="5410200"/>
            <a:ext cx="4648200" cy="838200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</a:rPr>
              <a:t>OSHA Federal Standards</a:t>
            </a:r>
          </a:p>
          <a:p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</a:rPr>
              <a:t>October 1, 2016 – September 30, 2017</a:t>
            </a:r>
            <a:endParaRPr lang="en-US" sz="1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73077" y="3025676"/>
            <a:ext cx="4066123" cy="23083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4800" b="1" i="0" u="none" strike="noStrike" spc="50" normalizeH="0" baseline="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GENERAL INDUSTRY </a:t>
            </a:r>
          </a:p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4800" b="1" i="0" u="none" strike="noStrike" spc="50" normalizeH="0" baseline="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FY 2017</a:t>
            </a:r>
          </a:p>
        </p:txBody>
      </p:sp>
    </p:spTree>
    <p:extLst>
      <p:ext uri="{BB962C8B-B14F-4D97-AF65-F5344CB8AC3E}">
        <p14:creationId xmlns:p14="http://schemas.microsoft.com/office/powerpoint/2010/main" val="140929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391106"/>
              </p:ext>
            </p:extLst>
          </p:nvPr>
        </p:nvGraphicFramePr>
        <p:xfrm>
          <a:off x="1524000" y="2057400"/>
          <a:ext cx="56388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/>
          </a:bodyPr>
          <a:lstStyle/>
          <a:p>
            <a:r>
              <a:rPr lang="en-US" dirty="0"/>
              <a:t>Medical &amp; First Aid </a:t>
            </a:r>
            <a:r>
              <a:rPr lang="en-US" dirty="0" smtClean="0"/>
              <a:t>[1910.151 –.152] </a:t>
            </a:r>
            <a:endParaRPr lang="en-US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57400" y="2133600"/>
            <a:ext cx="62484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Medical &amp; First Aid – Eye </a:t>
            </a:r>
            <a:r>
              <a:rPr lang="en-US" sz="1700" cap="small" dirty="0"/>
              <a:t>&amp; b</a:t>
            </a:r>
            <a:r>
              <a:rPr lang="en-US" sz="1700" cap="small" dirty="0" smtClean="0"/>
              <a:t>ody </a:t>
            </a:r>
            <a:r>
              <a:rPr lang="en-US" sz="1700" cap="small" dirty="0"/>
              <a:t>f</a:t>
            </a:r>
            <a:r>
              <a:rPr lang="en-US" sz="1700" cap="small" dirty="0" smtClean="0"/>
              <a:t>lushing facilities provided 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2057400" y="3124200"/>
            <a:ext cx="60960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Medical &amp; First </a:t>
            </a:r>
            <a:r>
              <a:rPr lang="en-US" sz="1700" cap="small" dirty="0" smtClean="0"/>
              <a:t>Aid </a:t>
            </a:r>
            <a:r>
              <a:rPr lang="en-US" sz="1600" dirty="0" smtClean="0"/>
              <a:t>– </a:t>
            </a:r>
            <a:r>
              <a:rPr lang="en-US" sz="1700" cap="small" dirty="0" smtClean="0"/>
              <a:t>First Aid training &amp; supplies readily available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2076993" y="4141857"/>
            <a:ext cx="5771607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Medical &amp; First </a:t>
            </a:r>
            <a:r>
              <a:rPr lang="en-US" sz="1700" cap="small" dirty="0" smtClean="0"/>
              <a:t>Aid – Medical Personnel Advice &amp; Consultation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K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89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1596873"/>
              </p:ext>
            </p:extLst>
          </p:nvPr>
        </p:nvGraphicFramePr>
        <p:xfrm>
          <a:off x="1295400" y="2057400"/>
          <a:ext cx="5943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/>
          </a:bodyPr>
          <a:lstStyle/>
          <a:p>
            <a:r>
              <a:rPr lang="en-US" dirty="0"/>
              <a:t>Fire Protection </a:t>
            </a:r>
            <a:r>
              <a:rPr lang="en-US" dirty="0" smtClean="0"/>
              <a:t>[1910.155 </a:t>
            </a:r>
            <a:r>
              <a:rPr lang="en-US" dirty="0"/>
              <a:t>– </a:t>
            </a:r>
            <a:r>
              <a:rPr lang="en-US" dirty="0" smtClean="0"/>
              <a:t>.165] </a:t>
            </a:r>
            <a:endParaRPr lang="en-US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33600" y="2084457"/>
            <a:ext cx="400019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Extinguishers – Provided &amp; </a:t>
            </a:r>
            <a:r>
              <a:rPr lang="en-US" sz="1700" cap="small" dirty="0" smtClean="0"/>
              <a:t>readily accessible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2133600" y="4114800"/>
            <a:ext cx="306763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Extinguishers – </a:t>
            </a:r>
            <a:r>
              <a:rPr lang="en-US" sz="1700" cap="small" dirty="0" smtClean="0"/>
              <a:t>Training program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2133600" y="3456057"/>
            <a:ext cx="390190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Extinguishers – </a:t>
            </a:r>
            <a:r>
              <a:rPr lang="en-US" sz="1700" cap="small" dirty="0" smtClean="0"/>
              <a:t>Annual maintenance checks</a:t>
            </a:r>
            <a:endParaRPr lang="en-US" sz="1700" cap="small" dirty="0"/>
          </a:p>
        </p:txBody>
      </p:sp>
      <p:sp>
        <p:nvSpPr>
          <p:cNvPr id="13" name="TextBox 12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L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33600" y="4800600"/>
            <a:ext cx="366343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Extinguishers – </a:t>
            </a:r>
            <a:r>
              <a:rPr lang="en-US" sz="1700" cap="small" dirty="0" smtClean="0"/>
              <a:t>Initial &amp; annual training</a:t>
            </a:r>
            <a:endParaRPr lang="en-US" sz="1700" cap="small" dirty="0"/>
          </a:p>
        </p:txBody>
      </p:sp>
      <p:sp>
        <p:nvSpPr>
          <p:cNvPr id="15" name="Rectangle 14"/>
          <p:cNvSpPr/>
          <p:nvPr/>
        </p:nvSpPr>
        <p:spPr>
          <a:xfrm>
            <a:off x="2133600" y="2743200"/>
            <a:ext cx="374416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Extinguishers </a:t>
            </a:r>
            <a:r>
              <a:rPr lang="en-US" sz="1700" cap="small" dirty="0" smtClean="0"/>
              <a:t>– Visual monthly inspection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8434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5432721"/>
              </p:ext>
            </p:extLst>
          </p:nvPr>
        </p:nvGraphicFramePr>
        <p:xfrm>
          <a:off x="1219200" y="2057400"/>
          <a:ext cx="5638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/>
          </a:bodyPr>
          <a:lstStyle/>
          <a:p>
            <a:r>
              <a:rPr lang="en-US" dirty="0"/>
              <a:t>Compressed Gas &amp; Compressed Air Equipment  </a:t>
            </a:r>
            <a:r>
              <a:rPr lang="en-US" dirty="0" smtClean="0"/>
              <a:t>[1910.166 </a:t>
            </a:r>
            <a:r>
              <a:rPr lang="en-US" dirty="0"/>
              <a:t>– </a:t>
            </a:r>
            <a:r>
              <a:rPr lang="en-US" dirty="0" smtClean="0"/>
              <a:t>.169] 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33600" y="2084457"/>
            <a:ext cx="551163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Air Receivers – Pressure gauge with spring loaded safety valve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2133600" y="2971800"/>
            <a:ext cx="480785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Air Receivers – Drain pipe installed at the lowest point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2133600" y="4675257"/>
            <a:ext cx="640899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Air Receivers – New receivers installed in accordance with AMSE 1968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M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33600" y="3810000"/>
            <a:ext cx="387708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Air Receivers – Safety valves shall be tested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413209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8258735"/>
              </p:ext>
            </p:extLst>
          </p:nvPr>
        </p:nvGraphicFramePr>
        <p:xfrm>
          <a:off x="1066800" y="2057400"/>
          <a:ext cx="6949244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/>
          </a:bodyPr>
          <a:lstStyle/>
          <a:p>
            <a:r>
              <a:rPr lang="en-US" dirty="0"/>
              <a:t>Materials Handling &amp; Storage </a:t>
            </a:r>
            <a:r>
              <a:rPr lang="en-US" dirty="0" smtClean="0"/>
              <a:t>[1910.176 </a:t>
            </a:r>
            <a:r>
              <a:rPr lang="en-US" dirty="0"/>
              <a:t>– </a:t>
            </a:r>
            <a:r>
              <a:rPr lang="en-US" dirty="0" smtClean="0"/>
              <a:t>.184]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1824446" y="2938463"/>
            <a:ext cx="3962400" cy="25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endParaRPr lang="en-US" sz="1600" dirty="0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1824446" y="2286000"/>
            <a:ext cx="34925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N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30680" y="2057400"/>
            <a:ext cx="452252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Powered Industrial Trucks – Competency </a:t>
            </a:r>
            <a:r>
              <a:rPr lang="en-US" sz="1700" cap="small" dirty="0" smtClean="0"/>
              <a:t>training</a:t>
            </a:r>
            <a:endParaRPr lang="en-US" sz="1700" cap="small" dirty="0"/>
          </a:p>
        </p:txBody>
      </p:sp>
      <p:sp>
        <p:nvSpPr>
          <p:cNvPr id="18" name="Rectangle 17"/>
          <p:cNvSpPr/>
          <p:nvPr/>
        </p:nvSpPr>
        <p:spPr>
          <a:xfrm>
            <a:off x="2057400" y="2743200"/>
            <a:ext cx="588244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Powered Industrial Trucks – Refresher </a:t>
            </a:r>
            <a:r>
              <a:rPr lang="en-US" sz="1700" cap="small" dirty="0" smtClean="0"/>
              <a:t>training </a:t>
            </a:r>
            <a:r>
              <a:rPr lang="en-US" sz="1700" cap="small" dirty="0"/>
              <a:t>in </a:t>
            </a:r>
            <a:r>
              <a:rPr lang="en-US" sz="1700" cap="small" dirty="0" smtClean="0"/>
              <a:t>relevant </a:t>
            </a:r>
            <a:r>
              <a:rPr lang="en-US" sz="1700" cap="small" dirty="0"/>
              <a:t>t</a:t>
            </a:r>
            <a:r>
              <a:rPr lang="en-US" sz="1700" cap="small" dirty="0" smtClean="0"/>
              <a:t>opics</a:t>
            </a:r>
            <a:endParaRPr lang="en-US" sz="1700" cap="small" dirty="0"/>
          </a:p>
        </p:txBody>
      </p:sp>
      <p:sp>
        <p:nvSpPr>
          <p:cNvPr id="19" name="Rectangle 18"/>
          <p:cNvSpPr/>
          <p:nvPr/>
        </p:nvSpPr>
        <p:spPr>
          <a:xfrm>
            <a:off x="2057400" y="4191000"/>
            <a:ext cx="476367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Powered Industrial Trucks – </a:t>
            </a:r>
            <a:r>
              <a:rPr lang="en-US" sz="1700" cap="small" dirty="0" smtClean="0"/>
              <a:t>Certification of training</a:t>
            </a:r>
            <a:endParaRPr lang="en-US" sz="1700" cap="small" dirty="0"/>
          </a:p>
        </p:txBody>
      </p:sp>
      <p:sp>
        <p:nvSpPr>
          <p:cNvPr id="20" name="Rectangle 19"/>
          <p:cNvSpPr/>
          <p:nvPr/>
        </p:nvSpPr>
        <p:spPr>
          <a:xfrm>
            <a:off x="2057400" y="3456057"/>
            <a:ext cx="479592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Powered Industrial Trucks – </a:t>
            </a:r>
            <a:r>
              <a:rPr lang="en-US" sz="1700" cap="small" dirty="0" smtClean="0"/>
              <a:t>Safe operating condition</a:t>
            </a:r>
            <a:endParaRPr lang="en-US" sz="1700" cap="small" dirty="0"/>
          </a:p>
        </p:txBody>
      </p:sp>
      <p:sp>
        <p:nvSpPr>
          <p:cNvPr id="22" name="Rectangle 21"/>
          <p:cNvSpPr/>
          <p:nvPr/>
        </p:nvSpPr>
        <p:spPr>
          <a:xfrm>
            <a:off x="2057400" y="4876800"/>
            <a:ext cx="622619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Powered Industrial Trucks </a:t>
            </a:r>
            <a:r>
              <a:rPr lang="en-US" sz="1700" cap="small" dirty="0"/>
              <a:t>– </a:t>
            </a:r>
            <a:r>
              <a:rPr lang="en-US" sz="1700" cap="small" dirty="0" smtClean="0"/>
              <a:t>Shall be examined before placed in service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4372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5588103"/>
              </p:ext>
            </p:extLst>
          </p:nvPr>
        </p:nvGraphicFramePr>
        <p:xfrm>
          <a:off x="1143000" y="2057400"/>
          <a:ext cx="6934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/>
          </a:bodyPr>
          <a:lstStyle/>
          <a:p>
            <a:r>
              <a:rPr lang="en-US" dirty="0"/>
              <a:t>Machinery &amp; Machine Guarding  </a:t>
            </a:r>
            <a:r>
              <a:rPr lang="en-US" dirty="0" smtClean="0"/>
              <a:t>[1910.211 </a:t>
            </a:r>
            <a:r>
              <a:rPr lang="en-US" dirty="0"/>
              <a:t>– </a:t>
            </a:r>
            <a:r>
              <a:rPr lang="en-US" dirty="0" smtClean="0"/>
              <a:t>.219] 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33600" y="2057400"/>
            <a:ext cx="458054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General Requirements– Types of guarding methods</a:t>
            </a:r>
            <a:endParaRPr lang="en-US" sz="1700" cap="small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2209800" y="4191000"/>
            <a:ext cx="4234141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Abrasive Wheel </a:t>
            </a:r>
            <a:r>
              <a:rPr lang="en-US" sz="1700" cap="small" dirty="0"/>
              <a:t>– Work </a:t>
            </a:r>
            <a:r>
              <a:rPr lang="en-US" sz="1700" cap="small" dirty="0" smtClean="0"/>
              <a:t>rests</a:t>
            </a:r>
            <a:endParaRPr lang="en-US" sz="1700" cap="small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2209800" y="4876800"/>
            <a:ext cx="463975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/>
              <a:t>Power Transmission </a:t>
            </a:r>
            <a:r>
              <a:rPr lang="en-US" sz="1700" cap="small" dirty="0" smtClean="0"/>
              <a:t> </a:t>
            </a:r>
            <a:r>
              <a:rPr lang="en-US" sz="1700" cap="small" dirty="0"/>
              <a:t>– </a:t>
            </a:r>
            <a:r>
              <a:rPr lang="en-US" sz="1700" cap="small" dirty="0" smtClean="0"/>
              <a:t>Guarding for pulleys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2133600" y="2743200"/>
            <a:ext cx="391523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General Requirements – Point of operation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2133600" y="3429000"/>
            <a:ext cx="295106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Abrasive Wheel– Tongue guards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O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33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7354305"/>
              </p:ext>
            </p:extLst>
          </p:nvPr>
        </p:nvGraphicFramePr>
        <p:xfrm>
          <a:off x="1219200" y="2057400"/>
          <a:ext cx="6533566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 fontScale="90000"/>
          </a:bodyPr>
          <a:lstStyle/>
          <a:p>
            <a:pPr defTabSz="457200"/>
            <a:r>
              <a:rPr lang="en-US" dirty="0"/>
              <a:t>Hand and Portable Powered Tools and Other Hand-Held Equipment[1910.241 – </a:t>
            </a:r>
            <a:r>
              <a:rPr lang="en-US" dirty="0" smtClean="0"/>
              <a:t>.244] </a:t>
            </a:r>
            <a:endParaRPr lang="en-US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81200" y="2057400"/>
            <a:ext cx="358912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General – Compressed </a:t>
            </a:r>
            <a:r>
              <a:rPr lang="en-US" sz="1700" cap="small" dirty="0"/>
              <a:t>Air for Cleaning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1981200" y="2743200"/>
            <a:ext cx="561916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Guarding of Powered Tools - Abrasive wheels shall be Guarded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981200" y="4141857"/>
            <a:ext cx="41910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General – Condition of tools and equipment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P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81200" y="4724400"/>
            <a:ext cx="6096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cap="small" dirty="0" smtClean="0"/>
              <a:t>Guarding of Powered Tools </a:t>
            </a:r>
            <a:r>
              <a:rPr lang="en-US" sz="1600" cap="small" dirty="0"/>
              <a:t>– </a:t>
            </a:r>
            <a:r>
              <a:rPr lang="en-US" sz="1600" cap="small" dirty="0" smtClean="0"/>
              <a:t>Hoses &amp; connections shall be designed for the pressure</a:t>
            </a:r>
            <a:endParaRPr lang="en-US" sz="1600" cap="small" dirty="0"/>
          </a:p>
        </p:txBody>
      </p:sp>
      <p:sp>
        <p:nvSpPr>
          <p:cNvPr id="15" name="Rectangle 14"/>
          <p:cNvSpPr/>
          <p:nvPr/>
        </p:nvSpPr>
        <p:spPr>
          <a:xfrm>
            <a:off x="1981200" y="3456057"/>
            <a:ext cx="64770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Guarding of Powered Tools – Vertical portable grinders shall be guarded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7742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2200205"/>
              </p:ext>
            </p:extLst>
          </p:nvPr>
        </p:nvGraphicFramePr>
        <p:xfrm>
          <a:off x="990600" y="2057400"/>
          <a:ext cx="6665602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/>
          </a:bodyPr>
          <a:lstStyle/>
          <a:p>
            <a:r>
              <a:rPr lang="en-US" sz="3600" dirty="0"/>
              <a:t>Welding, </a:t>
            </a:r>
            <a:r>
              <a:rPr lang="en-US" sz="3600" dirty="0" smtClean="0"/>
              <a:t>Cutting, </a:t>
            </a:r>
            <a:r>
              <a:rPr lang="en-US" sz="3600" dirty="0"/>
              <a:t>&amp; Brazing </a:t>
            </a:r>
            <a:r>
              <a:rPr lang="en-US" sz="3600" dirty="0" smtClean="0"/>
              <a:t>[1910.251 </a:t>
            </a:r>
            <a:r>
              <a:rPr lang="en-US" sz="3600" dirty="0"/>
              <a:t>– </a:t>
            </a:r>
            <a:r>
              <a:rPr lang="en-US" sz="3600" dirty="0" smtClean="0"/>
              <a:t>.255</a:t>
            </a:r>
            <a:r>
              <a:rPr lang="en-US" sz="3600" dirty="0"/>
              <a:t>]</a:t>
            </a:r>
            <a:endParaRPr lang="en-US" sz="36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21198" y="2057400"/>
            <a:ext cx="552260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Gas Welding &amp; Cutting – </a:t>
            </a:r>
            <a:r>
              <a:rPr lang="en-US" sz="1700" cap="small" dirty="0" smtClean="0"/>
              <a:t>stored away from fuel-gas Cylinders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2057400" y="2770257"/>
            <a:ext cx="529503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General </a:t>
            </a:r>
            <a:r>
              <a:rPr lang="en-US" sz="1700" cap="small" dirty="0" smtClean="0"/>
              <a:t>Requirements </a:t>
            </a:r>
            <a:r>
              <a:rPr lang="en-US" sz="1700" cap="small" dirty="0"/>
              <a:t>– </a:t>
            </a:r>
            <a:r>
              <a:rPr lang="en-US" sz="1700" cap="small" dirty="0" smtClean="0"/>
              <a:t>Protection from Arc welding ray 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2057400" y="3505200"/>
            <a:ext cx="515987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Gas Welding &amp; Cutting – Cylinder </a:t>
            </a:r>
            <a:r>
              <a:rPr lang="en-US" sz="1700" cap="small" dirty="0" smtClean="0"/>
              <a:t>Storage inside buildings</a:t>
            </a:r>
            <a:endParaRPr lang="en-US" sz="1700" cap="small" dirty="0"/>
          </a:p>
        </p:txBody>
      </p:sp>
      <p:sp>
        <p:nvSpPr>
          <p:cNvPr id="9" name="TextBox 8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Q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57400" y="4218057"/>
            <a:ext cx="63246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Gas Welding &amp; Cutting – </a:t>
            </a:r>
            <a:r>
              <a:rPr lang="en-US" sz="1700" cap="small" dirty="0" smtClean="0"/>
              <a:t>Storage next to combustibles </a:t>
            </a:r>
            <a:endParaRPr lang="en-US" sz="1700" cap="small" dirty="0"/>
          </a:p>
        </p:txBody>
      </p:sp>
      <p:sp>
        <p:nvSpPr>
          <p:cNvPr id="13" name="Rectangle 12"/>
          <p:cNvSpPr/>
          <p:nvPr/>
        </p:nvSpPr>
        <p:spPr>
          <a:xfrm>
            <a:off x="2057400" y="4953000"/>
            <a:ext cx="435721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Gas Welding &amp; Cutting – Cylinder V</a:t>
            </a:r>
            <a:r>
              <a:rPr lang="en-US" sz="1700" cap="small" dirty="0" smtClean="0"/>
              <a:t>alve Closure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357757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/>
          </a:bodyPr>
          <a:lstStyle/>
          <a:p>
            <a:r>
              <a:rPr lang="en-US" dirty="0"/>
              <a:t>Special Industries [</a:t>
            </a:r>
            <a:r>
              <a:rPr lang="en-US" dirty="0" smtClean="0"/>
              <a:t>1910.261 </a:t>
            </a:r>
            <a:r>
              <a:rPr lang="en-US" dirty="0"/>
              <a:t>– </a:t>
            </a:r>
            <a:r>
              <a:rPr lang="en-US" dirty="0" smtClean="0"/>
              <a:t>.272] </a:t>
            </a:r>
            <a:endParaRPr lang="en-US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2057400" y="3505200"/>
            <a:ext cx="5105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/>
              <a:t>Grain Handling – </a:t>
            </a:r>
            <a:r>
              <a:rPr lang="en-US" sz="1700" cap="small" dirty="0" smtClean="0"/>
              <a:t>Permit shall be issued for entering</a:t>
            </a:r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1981200" y="2057400"/>
            <a:ext cx="28745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Grain Handling </a:t>
            </a:r>
            <a:r>
              <a:rPr lang="en-US" sz="1700" cap="small" dirty="0" smtClean="0"/>
              <a:t>– Housekeeping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990777" y="2743200"/>
            <a:ext cx="334322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Grain Handling – Lockout &amp; Tagging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981200" y="4141857"/>
            <a:ext cx="486210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Grain Handling – </a:t>
            </a:r>
            <a:r>
              <a:rPr lang="en-US" sz="1700" cap="small" dirty="0" smtClean="0"/>
              <a:t>Shall remove any fugitive grain dust</a:t>
            </a:r>
            <a:endParaRPr lang="en-US" sz="1700" cap="small" dirty="0"/>
          </a:p>
        </p:txBody>
      </p:sp>
      <p:sp>
        <p:nvSpPr>
          <p:cNvPr id="14" name="TextBox 13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R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057400" y="4876800"/>
            <a:ext cx="585875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/>
              <a:t>Grain Handling </a:t>
            </a:r>
            <a:r>
              <a:rPr lang="en-US" sz="1700" cap="small" dirty="0" smtClean="0"/>
              <a:t>– Atmosphere shall be tested</a:t>
            </a:r>
            <a:endParaRPr lang="en-US" sz="1700" cap="small" dirty="0"/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5970611"/>
              </p:ext>
            </p:extLst>
          </p:nvPr>
        </p:nvGraphicFramePr>
        <p:xfrm>
          <a:off x="914400" y="2057400"/>
          <a:ext cx="5943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879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3686642"/>
              </p:ext>
            </p:extLst>
          </p:nvPr>
        </p:nvGraphicFramePr>
        <p:xfrm>
          <a:off x="762000" y="2057400"/>
          <a:ext cx="6629400" cy="365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/>
          </a:bodyPr>
          <a:lstStyle/>
          <a:p>
            <a:r>
              <a:rPr lang="en-US" dirty="0"/>
              <a:t>Electrical </a:t>
            </a:r>
            <a:r>
              <a:rPr lang="en-US" dirty="0" smtClean="0"/>
              <a:t>[1910.301 </a:t>
            </a:r>
            <a:r>
              <a:rPr lang="en-US" dirty="0"/>
              <a:t>– </a:t>
            </a:r>
            <a:r>
              <a:rPr lang="en-US" dirty="0" smtClean="0"/>
              <a:t>.399] 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81200" y="2057400"/>
            <a:ext cx="443583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General – Proper </a:t>
            </a:r>
            <a:r>
              <a:rPr lang="en-US" sz="1700" cap="small" dirty="0"/>
              <a:t>i</a:t>
            </a:r>
            <a:r>
              <a:rPr lang="en-US" sz="1700" cap="small" dirty="0" smtClean="0"/>
              <a:t>nstallation </a:t>
            </a:r>
            <a:r>
              <a:rPr lang="en-US" sz="1700" cap="small" dirty="0"/>
              <a:t>&amp; </a:t>
            </a:r>
            <a:r>
              <a:rPr lang="en-US" sz="1700" cap="small" dirty="0" smtClean="0"/>
              <a:t>use </a:t>
            </a:r>
            <a:r>
              <a:rPr lang="en-US" sz="1700" cap="small" dirty="0"/>
              <a:t>of </a:t>
            </a:r>
            <a:r>
              <a:rPr lang="en-US" sz="1700" cap="small" dirty="0" smtClean="0"/>
              <a:t>equipment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981200" y="3379857"/>
            <a:ext cx="390728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Wiring Method – Flexible cord strain relief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981200" y="4065657"/>
            <a:ext cx="48006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Wiring Method – Grounding permanent &amp; effective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81200" y="2743200"/>
            <a:ext cx="48768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Wiring Methods - Flexible </a:t>
            </a:r>
            <a:r>
              <a:rPr lang="en-US" sz="1700" cap="small" dirty="0"/>
              <a:t>c</a:t>
            </a:r>
            <a:r>
              <a:rPr lang="en-US" sz="1700" cap="small" dirty="0" smtClean="0"/>
              <a:t>ords </a:t>
            </a:r>
            <a:r>
              <a:rPr lang="en-US" sz="1700" cap="small" dirty="0"/>
              <a:t>u</a:t>
            </a:r>
            <a:r>
              <a:rPr lang="en-US" sz="1700" cap="small" dirty="0" smtClean="0"/>
              <a:t>sed </a:t>
            </a:r>
            <a:r>
              <a:rPr lang="en-US" sz="1700" cap="small" dirty="0"/>
              <a:t>as </a:t>
            </a:r>
            <a:r>
              <a:rPr lang="en-US" sz="1700" cap="small" dirty="0" smtClean="0"/>
              <a:t>fixed </a:t>
            </a:r>
            <a:r>
              <a:rPr lang="en-US" sz="1700" cap="small" dirty="0"/>
              <a:t>w</a:t>
            </a:r>
            <a:r>
              <a:rPr lang="en-US" sz="1700" cap="small" dirty="0" smtClean="0"/>
              <a:t>iring</a:t>
            </a:r>
            <a:endParaRPr lang="en-US" sz="1700" cap="small" dirty="0"/>
          </a:p>
        </p:txBody>
      </p:sp>
      <p:sp>
        <p:nvSpPr>
          <p:cNvPr id="14" name="Rectangle 13"/>
          <p:cNvSpPr/>
          <p:nvPr/>
        </p:nvSpPr>
        <p:spPr>
          <a:xfrm>
            <a:off x="1981200" y="4751457"/>
            <a:ext cx="4475905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Wiring Method – Pull &amp; junction Box Covers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362821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963250"/>
              </p:ext>
            </p:extLst>
          </p:nvPr>
        </p:nvGraphicFramePr>
        <p:xfrm>
          <a:off x="990600" y="2152650"/>
          <a:ext cx="6858000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Commercial Diving Operations [1910.401 </a:t>
            </a:r>
            <a:r>
              <a:rPr lang="en-US" dirty="0"/>
              <a:t>– </a:t>
            </a:r>
            <a:r>
              <a:rPr lang="en-US" dirty="0" smtClean="0"/>
              <a:t>.440] 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4343400"/>
            <a:ext cx="665770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Pre-Dive Procedures – Safety procedures for diving mode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905000" y="5105400"/>
            <a:ext cx="604810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Pre-Dive Procedures – Equipment inspection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905000" y="2203847"/>
            <a:ext cx="658150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Qualifications – Dive </a:t>
            </a:r>
            <a:r>
              <a:rPr lang="en-US" sz="1700" cap="small" dirty="0" smtClean="0"/>
              <a:t>team members </a:t>
            </a:r>
            <a:r>
              <a:rPr lang="en-US" sz="1700" cap="small" dirty="0"/>
              <a:t>shall have training or experience</a:t>
            </a:r>
          </a:p>
          <a:p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T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05000" y="2895600"/>
            <a:ext cx="64008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Qualifications – Dive </a:t>
            </a:r>
            <a:r>
              <a:rPr lang="en-US" sz="1700" cap="small" dirty="0" smtClean="0"/>
              <a:t>team members trained </a:t>
            </a:r>
            <a:r>
              <a:rPr lang="en-US" sz="1700" cap="small" dirty="0"/>
              <a:t>in CPR &amp; </a:t>
            </a:r>
            <a:r>
              <a:rPr lang="en-US" sz="1700" cap="small" dirty="0" smtClean="0"/>
              <a:t>first aid</a:t>
            </a:r>
            <a:endParaRPr lang="en-US" sz="1700" cap="small" dirty="0"/>
          </a:p>
        </p:txBody>
      </p:sp>
      <p:sp>
        <p:nvSpPr>
          <p:cNvPr id="14" name="Rectangle 13"/>
          <p:cNvSpPr/>
          <p:nvPr/>
        </p:nvSpPr>
        <p:spPr>
          <a:xfrm>
            <a:off x="1905000" y="3608457"/>
            <a:ext cx="55626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Safe Practice Manual </a:t>
            </a:r>
            <a:r>
              <a:rPr lang="en-US" sz="1700" cap="small" dirty="0"/>
              <a:t>– </a:t>
            </a:r>
            <a:r>
              <a:rPr lang="en-US" sz="1700" cap="small" dirty="0" smtClean="0"/>
              <a:t>Shall be made available at dive location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74945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0614932"/>
              </p:ext>
            </p:extLst>
          </p:nvPr>
        </p:nvGraphicFramePr>
        <p:xfrm>
          <a:off x="1295400" y="1524000"/>
          <a:ext cx="6934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Most Frequently Cited Serious Violations in </a:t>
            </a:r>
            <a:r>
              <a:rPr lang="en-US" b="1" dirty="0" smtClean="0">
                <a:latin typeface="+mn-lt"/>
              </a:rPr>
              <a:t>General Industry 2017</a:t>
            </a:r>
            <a:endParaRPr lang="en-US" b="1" dirty="0">
              <a:latin typeface="+mn-lt"/>
            </a:endParaRP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Overall 1910 MFC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2486526" y="1524000"/>
            <a:ext cx="5057274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/>
              <a:t>Hazard Communication – Written Program</a:t>
            </a:r>
            <a:endParaRPr lang="en-US" sz="1700" cap="small" dirty="0"/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486526" y="1981200"/>
            <a:ext cx="5057274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/>
              <a:t>Machine </a:t>
            </a:r>
            <a:r>
              <a:rPr lang="en-US" sz="1600" cap="small" dirty="0" smtClean="0"/>
              <a:t>Guarding </a:t>
            </a:r>
            <a:r>
              <a:rPr lang="en-US" sz="1600" cap="small" dirty="0"/>
              <a:t>– </a:t>
            </a:r>
            <a:r>
              <a:rPr lang="en-US" sz="1600" cap="small" dirty="0" smtClean="0"/>
              <a:t>Types of Guarding Methods</a:t>
            </a:r>
            <a:endParaRPr lang="en-US" sz="1700" cap="small" dirty="0"/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2486526" y="2438400"/>
            <a:ext cx="5057274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/>
              <a:t>Hazard Communication – Information </a:t>
            </a:r>
            <a:r>
              <a:rPr lang="en-US" sz="1600" cap="small" dirty="0" smtClean="0"/>
              <a:t>And </a:t>
            </a:r>
            <a:r>
              <a:rPr lang="en-US" sz="1600" cap="small" dirty="0"/>
              <a:t>Training</a:t>
            </a:r>
            <a:endParaRPr lang="en-US" sz="1700" cap="small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2486526" y="5668418"/>
            <a:ext cx="5057274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Electrical – Proper Installation &amp; Use of Equipment</a:t>
            </a:r>
            <a:endParaRPr lang="en-US" sz="1700" cap="small" dirty="0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2486526" y="4296818"/>
            <a:ext cx="5514474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Respirators – Employer Establishing </a:t>
            </a:r>
            <a:r>
              <a:rPr lang="en-US" sz="1600" cap="small" dirty="0"/>
              <a:t>A</a:t>
            </a:r>
            <a:r>
              <a:rPr lang="en-US" sz="1600" cap="small" dirty="0" smtClean="0"/>
              <a:t> </a:t>
            </a:r>
            <a:r>
              <a:rPr lang="en-US" sz="1600" cap="small" dirty="0"/>
              <a:t>W</a:t>
            </a:r>
            <a:r>
              <a:rPr lang="en-US" sz="1600" cap="small" dirty="0" smtClean="0"/>
              <a:t>ritten </a:t>
            </a:r>
            <a:r>
              <a:rPr lang="en-US" sz="1600" cap="small" dirty="0"/>
              <a:t>R</a:t>
            </a:r>
            <a:r>
              <a:rPr lang="en-US" sz="1600" cap="small" dirty="0" smtClean="0"/>
              <a:t>espirator </a:t>
            </a:r>
            <a:r>
              <a:rPr lang="en-US" sz="1600" cap="small" dirty="0"/>
              <a:t>P</a:t>
            </a:r>
            <a:r>
              <a:rPr lang="en-US" sz="1600" cap="small" dirty="0" smtClean="0"/>
              <a:t>rogram</a:t>
            </a:r>
            <a:endParaRPr lang="en-US" sz="1700" cap="small" dirty="0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2486526" y="4754018"/>
            <a:ext cx="5666874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Hazardous Communication – Maintain Copies of SDS’s</a:t>
            </a:r>
            <a:endParaRPr lang="en-US" sz="1700" cap="small" dirty="0"/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2486526" y="2925218"/>
            <a:ext cx="5057274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Hazardous Energy Control – Procedures shall be developed</a:t>
            </a:r>
            <a:endParaRPr lang="en-US" sz="1700" cap="small" dirty="0"/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2486526" y="3858492"/>
            <a:ext cx="4828674" cy="33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Machine guarding – Point Of </a:t>
            </a:r>
            <a:r>
              <a:rPr lang="en-US" sz="1600" cap="small" dirty="0"/>
              <a:t>O</a:t>
            </a:r>
            <a:r>
              <a:rPr lang="en-US" sz="1600" cap="small" dirty="0" smtClean="0"/>
              <a:t>perations</a:t>
            </a:r>
            <a:endParaRPr lang="en-US" sz="1700" cap="small" dirty="0"/>
          </a:p>
        </p:txBody>
      </p:sp>
      <p:sp>
        <p:nvSpPr>
          <p:cNvPr id="58" name="Rectangle 8"/>
          <p:cNvSpPr>
            <a:spLocks noChangeArrowheads="1"/>
          </p:cNvSpPr>
          <p:nvPr/>
        </p:nvSpPr>
        <p:spPr bwMode="auto">
          <a:xfrm>
            <a:off x="2486526" y="5211218"/>
            <a:ext cx="4676274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Powered Industrial Trucks – Competency Training</a:t>
            </a:r>
            <a:endParaRPr lang="en-US" sz="1700" cap="small" dirty="0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2486526" y="3382418"/>
            <a:ext cx="4371475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Respirators – Medical Evaluations</a:t>
            </a:r>
            <a:endParaRPr lang="en-US" sz="1700" cap="small" dirty="0"/>
          </a:p>
        </p:txBody>
      </p:sp>
      <p:sp>
        <p:nvSpPr>
          <p:cNvPr id="16" name="Footer Placeholder 4"/>
          <p:cNvSpPr txBox="1">
            <a:spLocks/>
          </p:cNvSpPr>
          <p:nvPr/>
        </p:nvSpPr>
        <p:spPr>
          <a:xfrm rot="16200000">
            <a:off x="-1422488" y="3682913"/>
            <a:ext cx="3835575" cy="5333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0" rIns="91440" bIns="45720" rtlCol="0" anchor="t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0" cap="small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29 CFR </a:t>
            </a:r>
            <a:r>
              <a:rPr lang="en-US" sz="2400" b="0" cap="small" baseline="0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1910 Subparts</a:t>
            </a:r>
            <a:endParaRPr lang="en-US" sz="2400" b="0" cap="small" dirty="0" smtClean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6137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513665"/>
              </p:ext>
            </p:extLst>
          </p:nvPr>
        </p:nvGraphicFramePr>
        <p:xfrm>
          <a:off x="838200" y="2133600"/>
          <a:ext cx="6553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Toxic and Hazardous Substance [1910.1000 </a:t>
            </a:r>
            <a:r>
              <a:rPr lang="en-US" dirty="0"/>
              <a:t>– </a:t>
            </a:r>
            <a:r>
              <a:rPr lang="en-US" dirty="0" smtClean="0"/>
              <a:t>.1450]</a:t>
            </a:r>
            <a:endParaRPr lang="en-US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2133600"/>
            <a:ext cx="428046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Hazardous Communication – Written </a:t>
            </a:r>
            <a:r>
              <a:rPr lang="en-US" sz="1700" cap="small" dirty="0"/>
              <a:t>p</a:t>
            </a:r>
            <a:r>
              <a:rPr lang="en-US" sz="1700" cap="small" dirty="0" smtClean="0"/>
              <a:t>rogram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905000" y="2895600"/>
            <a:ext cx="468141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Hazardous </a:t>
            </a:r>
            <a:r>
              <a:rPr lang="en-US" sz="1700" cap="small" dirty="0" smtClean="0"/>
              <a:t>Communication – Information &amp; </a:t>
            </a:r>
            <a:r>
              <a:rPr lang="en-US" sz="1700" cap="small" dirty="0"/>
              <a:t>t</a:t>
            </a:r>
            <a:r>
              <a:rPr lang="en-US" sz="1700" cap="small" dirty="0" smtClean="0"/>
              <a:t>raining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905000" y="4419600"/>
            <a:ext cx="473950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Hazardous Communication </a:t>
            </a:r>
            <a:r>
              <a:rPr lang="en-US" sz="1700" cap="small" dirty="0" smtClean="0"/>
              <a:t>– SDS’s for each </a:t>
            </a:r>
            <a:r>
              <a:rPr lang="en-US" sz="1700" cap="small" dirty="0"/>
              <a:t>c</a:t>
            </a:r>
            <a:r>
              <a:rPr lang="en-US" sz="1700" cap="small" dirty="0" smtClean="0"/>
              <a:t>hemical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Z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5181600"/>
            <a:ext cx="415716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smtClean="0"/>
              <a:t>Hazardous </a:t>
            </a:r>
            <a:r>
              <a:rPr lang="en-US" sz="1700" cap="small" dirty="0" smtClean="0"/>
              <a:t>Communication – Detailed training</a:t>
            </a:r>
            <a:endParaRPr lang="en-US" sz="1700" cap="small" dirty="0"/>
          </a:p>
        </p:txBody>
      </p:sp>
      <p:sp>
        <p:nvSpPr>
          <p:cNvPr id="15" name="Rectangle 14"/>
          <p:cNvSpPr/>
          <p:nvPr/>
        </p:nvSpPr>
        <p:spPr>
          <a:xfrm>
            <a:off x="1879228" y="3657600"/>
            <a:ext cx="467397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Hazardous Communication </a:t>
            </a:r>
            <a:r>
              <a:rPr lang="en-US" sz="1700" cap="small" dirty="0" smtClean="0"/>
              <a:t>– SDS’s </a:t>
            </a:r>
            <a:r>
              <a:rPr lang="en-US" sz="1700" cap="small" dirty="0"/>
              <a:t>r</a:t>
            </a:r>
            <a:r>
              <a:rPr lang="en-US" sz="1700" cap="small" dirty="0" smtClean="0"/>
              <a:t>eadily </a:t>
            </a:r>
            <a:r>
              <a:rPr lang="en-US" sz="1700" cap="small" dirty="0"/>
              <a:t>a</a:t>
            </a:r>
            <a:r>
              <a:rPr lang="en-US" sz="1700" cap="small" dirty="0" smtClean="0"/>
              <a:t>ccessible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129991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dirty="0"/>
              <a:t>Walking/Working Surfaces [</a:t>
            </a:r>
            <a:r>
              <a:rPr lang="en-US" dirty="0" smtClean="0"/>
              <a:t>1910.21 </a:t>
            </a:r>
            <a:r>
              <a:rPr lang="en-US" dirty="0"/>
              <a:t>– </a:t>
            </a:r>
            <a:r>
              <a:rPr lang="en-US" dirty="0" smtClean="0"/>
              <a:t>.30]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09801" y="2557463"/>
            <a:ext cx="3962400" cy="25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endParaRPr lang="en-US" sz="1700" dirty="0"/>
          </a:p>
        </p:txBody>
      </p:sp>
      <p:sp>
        <p:nvSpPr>
          <p:cNvPr id="5" name="Rectangle 4"/>
          <p:cNvSpPr/>
          <p:nvPr/>
        </p:nvSpPr>
        <p:spPr>
          <a:xfrm>
            <a:off x="2057400" y="2057400"/>
            <a:ext cx="459298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General – Walking-working surfaces are kept clean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2057400" y="2743200"/>
            <a:ext cx="507324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Fall Protection – Protection from falling 4 feet or more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2057400" y="4141857"/>
            <a:ext cx="453842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General – Workroom floor kept in a dry condition</a:t>
            </a:r>
            <a:endParaRPr lang="en-US" sz="1700" cap="small" dirty="0"/>
          </a:p>
        </p:txBody>
      </p:sp>
      <p:sp>
        <p:nvSpPr>
          <p:cNvPr id="14" name="TextBox 13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D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57400" y="3456057"/>
            <a:ext cx="446757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Ladders – Rungs are treated as to prevent slipping</a:t>
            </a:r>
            <a:endParaRPr lang="en-US" sz="1700" cap="small" dirty="0"/>
          </a:p>
        </p:txBody>
      </p:sp>
      <p:sp>
        <p:nvSpPr>
          <p:cNvPr id="18" name="Rectangle 17"/>
          <p:cNvSpPr/>
          <p:nvPr/>
        </p:nvSpPr>
        <p:spPr>
          <a:xfrm>
            <a:off x="2057400" y="4827657"/>
            <a:ext cx="50292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General – Walking-working surfaces are inspected</a:t>
            </a:r>
            <a:endParaRPr lang="en-US" sz="1700" cap="small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479164"/>
              </p:ext>
            </p:extLst>
          </p:nvPr>
        </p:nvGraphicFramePr>
        <p:xfrm>
          <a:off x="1219200" y="2057400"/>
          <a:ext cx="6391308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116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783988"/>
              </p:ext>
            </p:extLst>
          </p:nvPr>
        </p:nvGraphicFramePr>
        <p:xfrm>
          <a:off x="1371600" y="2057400"/>
          <a:ext cx="6248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1785" y="228600"/>
            <a:ext cx="7825668" cy="1371600"/>
          </a:xfrm>
        </p:spPr>
        <p:txBody>
          <a:bodyPr>
            <a:normAutofit/>
          </a:bodyPr>
          <a:lstStyle/>
          <a:p>
            <a:r>
              <a:rPr lang="en-US" dirty="0"/>
              <a:t>Means of Egress </a:t>
            </a:r>
            <a:r>
              <a:rPr lang="en-US" dirty="0" smtClean="0"/>
              <a:t>[1910.33 </a:t>
            </a:r>
            <a:r>
              <a:rPr lang="en-US" dirty="0"/>
              <a:t>– </a:t>
            </a:r>
            <a:r>
              <a:rPr lang="en-US" dirty="0" smtClean="0"/>
              <a:t>.39</a:t>
            </a:r>
            <a:r>
              <a:rPr lang="en-US" dirty="0"/>
              <a:t>]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438400" y="3085475"/>
            <a:ext cx="3962400" cy="25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endParaRPr lang="en-US" sz="1700" cap="small" dirty="0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2438400" y="2433012"/>
            <a:ext cx="34925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2133600" y="2057400"/>
            <a:ext cx="40386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Exit Route Feature – Free &amp; unobstructed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2133600" y="2694057"/>
            <a:ext cx="403661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Exit Route Feature – Clearly visible &amp; marked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2133600" y="3379857"/>
            <a:ext cx="502361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Exit </a:t>
            </a:r>
            <a:r>
              <a:rPr lang="en-US" sz="1700" cap="small" dirty="0" smtClean="0"/>
              <a:t>Route Design – Must be able to open from the inside</a:t>
            </a:r>
            <a:endParaRPr lang="en-US" sz="1700" cap="small" dirty="0"/>
          </a:p>
        </p:txBody>
      </p:sp>
      <p:sp>
        <p:nvSpPr>
          <p:cNvPr id="16" name="Rectangle 15"/>
          <p:cNvSpPr/>
          <p:nvPr/>
        </p:nvSpPr>
        <p:spPr>
          <a:xfrm>
            <a:off x="2133600" y="4038600"/>
            <a:ext cx="5023619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Exits  </a:t>
            </a:r>
            <a:r>
              <a:rPr lang="en-US" sz="1700" cap="small" dirty="0" smtClean="0"/>
              <a:t>Route Feature – Signs posted if exit is not apparent</a:t>
            </a:r>
            <a:endParaRPr lang="en-US" sz="1700" cap="small" dirty="0"/>
          </a:p>
        </p:txBody>
      </p:sp>
      <p:sp>
        <p:nvSpPr>
          <p:cNvPr id="17" name="Rectangle 16"/>
          <p:cNvSpPr/>
          <p:nvPr/>
        </p:nvSpPr>
        <p:spPr>
          <a:xfrm>
            <a:off x="2133600" y="4724400"/>
            <a:ext cx="44958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Exit Route Design– Minimum 28 inches wide</a:t>
            </a:r>
            <a:endParaRPr lang="en-US" sz="1700" cap="small" dirty="0"/>
          </a:p>
        </p:txBody>
      </p:sp>
      <p:sp>
        <p:nvSpPr>
          <p:cNvPr id="18" name="TextBox 17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E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10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8862132"/>
              </p:ext>
            </p:extLst>
          </p:nvPr>
        </p:nvGraphicFramePr>
        <p:xfrm>
          <a:off x="1066800" y="2057399"/>
          <a:ext cx="6934200" cy="3657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057400" y="2084457"/>
            <a:ext cx="53340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Vehicle Mounted – Personal fall arrest shall be worn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2133600" y="2743200"/>
            <a:ext cx="3926937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Vehicle Mounted – Trained persons only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2133600" y="3429000"/>
            <a:ext cx="559486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Vehicle Mounted – Employee shall stand firmly on basket floor</a:t>
            </a:r>
            <a:endParaRPr lang="en-US" sz="1700" cap="smal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Powered </a:t>
            </a:r>
            <a:r>
              <a:rPr lang="en-US" dirty="0" smtClean="0"/>
              <a:t>Platforms, Aerial Lifts, and Vehicle-Mounted Work Platforms [</a:t>
            </a:r>
            <a:r>
              <a:rPr lang="en-US" sz="4400" dirty="0" smtClean="0"/>
              <a:t>1910.66 </a:t>
            </a:r>
            <a:r>
              <a:rPr lang="en-US" sz="4400" dirty="0"/>
              <a:t>– </a:t>
            </a:r>
            <a:r>
              <a:rPr lang="en-US" sz="4400" dirty="0" smtClean="0"/>
              <a:t>.68</a:t>
            </a:r>
            <a:r>
              <a:rPr lang="en-US" dirty="0" smtClean="0"/>
              <a:t>] 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F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33600" y="4065657"/>
            <a:ext cx="590813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Vehicle Mounted – Brakes shall be set &amp; outriggers positioned</a:t>
            </a:r>
            <a:endParaRPr lang="en-US" sz="1700" cap="small" dirty="0"/>
          </a:p>
        </p:txBody>
      </p:sp>
      <p:sp>
        <p:nvSpPr>
          <p:cNvPr id="16" name="Rectangle 15"/>
          <p:cNvSpPr/>
          <p:nvPr/>
        </p:nvSpPr>
        <p:spPr>
          <a:xfrm>
            <a:off x="2133600" y="4751457"/>
            <a:ext cx="56388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err="1" smtClean="0"/>
              <a:t>Manlift</a:t>
            </a:r>
            <a:r>
              <a:rPr lang="en-US" sz="1700" cap="small" dirty="0" smtClean="0"/>
              <a:t> – Fixed metal ladder accessibility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119867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6328337"/>
              </p:ext>
            </p:extLst>
          </p:nvPr>
        </p:nvGraphicFramePr>
        <p:xfrm>
          <a:off x="1371600" y="2057400"/>
          <a:ext cx="64008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/>
          </a:bodyPr>
          <a:lstStyle/>
          <a:p>
            <a:r>
              <a:rPr lang="en-US" dirty="0"/>
              <a:t>Occupational Health and Environmental Control </a:t>
            </a:r>
            <a:r>
              <a:rPr lang="en-US" dirty="0" smtClean="0"/>
              <a:t>[1910.94 </a:t>
            </a:r>
            <a:r>
              <a:rPr lang="en-US" dirty="0"/>
              <a:t>– </a:t>
            </a:r>
            <a:r>
              <a:rPr lang="en-US" dirty="0" smtClean="0"/>
              <a:t>.98] </a:t>
            </a:r>
            <a:endParaRPr lang="en-US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09800" y="3368606"/>
            <a:ext cx="3962400" cy="25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2133600" y="2084457"/>
            <a:ext cx="48006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Occupational Noise – Hearing Conservation Program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2133600" y="3505200"/>
            <a:ext cx="44958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Occupational Noise </a:t>
            </a:r>
            <a:r>
              <a:rPr lang="en-US" sz="1700" cap="small" dirty="0" smtClean="0"/>
              <a:t>– Train each employee exposed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2133600" y="2770257"/>
            <a:ext cx="61722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Occupational Noise </a:t>
            </a:r>
            <a:r>
              <a:rPr lang="en-US" sz="1700" cap="small" dirty="0" smtClean="0"/>
              <a:t>– Develop &amp; implement monitoring </a:t>
            </a:r>
            <a:r>
              <a:rPr lang="en-US" sz="1700" cap="small" dirty="0"/>
              <a:t>p</a:t>
            </a:r>
            <a:r>
              <a:rPr lang="en-US" sz="1700" cap="small" dirty="0" smtClean="0"/>
              <a:t>rogram</a:t>
            </a:r>
            <a:endParaRPr lang="en-US" sz="1700" cap="small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G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33600" y="4980057"/>
            <a:ext cx="63246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Occupational Noise </a:t>
            </a:r>
            <a:r>
              <a:rPr lang="en-US" sz="1700" cap="small" dirty="0" smtClean="0"/>
              <a:t>– Controls shall be used when exceeding table G-15</a:t>
            </a:r>
            <a:endParaRPr lang="en-US" sz="1700" cap="small" dirty="0"/>
          </a:p>
        </p:txBody>
      </p:sp>
      <p:sp>
        <p:nvSpPr>
          <p:cNvPr id="15" name="Rectangle 14"/>
          <p:cNvSpPr/>
          <p:nvPr/>
        </p:nvSpPr>
        <p:spPr>
          <a:xfrm>
            <a:off x="2133600" y="4218057"/>
            <a:ext cx="63246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Occupational Noise </a:t>
            </a:r>
            <a:r>
              <a:rPr lang="en-US" sz="1700" cap="small" dirty="0" smtClean="0"/>
              <a:t>– Establish &amp; maintain Audiometric </a:t>
            </a:r>
            <a:r>
              <a:rPr lang="en-US" sz="1700" cap="small" dirty="0"/>
              <a:t>t</a:t>
            </a:r>
            <a:r>
              <a:rPr lang="en-US" sz="1700" cap="small" dirty="0" smtClean="0"/>
              <a:t>esting </a:t>
            </a:r>
            <a:r>
              <a:rPr lang="en-US" sz="1700" cap="small" dirty="0"/>
              <a:t>p</a:t>
            </a:r>
            <a:r>
              <a:rPr lang="en-US" sz="1700" cap="small" dirty="0" smtClean="0"/>
              <a:t>rogram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336744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/>
          </a:bodyPr>
          <a:lstStyle/>
          <a:p>
            <a:r>
              <a:rPr lang="en-US" dirty="0"/>
              <a:t>Hazardous Materials </a:t>
            </a:r>
            <a:r>
              <a:rPr lang="en-US" dirty="0" smtClean="0"/>
              <a:t>[1910.101 </a:t>
            </a:r>
            <a:r>
              <a:rPr lang="en-US" dirty="0"/>
              <a:t>– </a:t>
            </a:r>
            <a:r>
              <a:rPr lang="en-US" dirty="0" smtClean="0"/>
              <a:t>.126</a:t>
            </a:r>
            <a:r>
              <a:rPr lang="en-US" dirty="0"/>
              <a:t>]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09800" y="2057400"/>
            <a:ext cx="51054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Compressed </a:t>
            </a:r>
            <a:r>
              <a:rPr lang="en-US" sz="1700" cap="small" dirty="0" smtClean="0"/>
              <a:t>Gases </a:t>
            </a:r>
            <a:r>
              <a:rPr lang="en-US" sz="1700" cap="small" dirty="0"/>
              <a:t>– Handling </a:t>
            </a:r>
            <a:r>
              <a:rPr lang="en-US" sz="1700" cap="small" dirty="0" smtClean="0"/>
              <a:t>Storage </a:t>
            </a:r>
            <a:r>
              <a:rPr lang="en-US" sz="1700" cap="small" dirty="0"/>
              <a:t>and </a:t>
            </a:r>
            <a:r>
              <a:rPr lang="en-US" sz="1700" cap="small" dirty="0" smtClean="0"/>
              <a:t>Use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2209800" y="4114800"/>
            <a:ext cx="49530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Spray </a:t>
            </a:r>
            <a:r>
              <a:rPr lang="en-US" sz="1700" cap="small" dirty="0" smtClean="0"/>
              <a:t>Finishing – Cleaning with non-sparking tools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2209800" y="3429000"/>
            <a:ext cx="4863491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Spray Finishing – Air velocity for electrostatic spraying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H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09800" y="2743200"/>
            <a:ext cx="620221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Flammable Liquids – Shall not be dispensed unless bonded &amp; grounded</a:t>
            </a:r>
            <a:endParaRPr lang="en-US" sz="1700" cap="small" dirty="0"/>
          </a:p>
        </p:txBody>
      </p:sp>
      <p:sp>
        <p:nvSpPr>
          <p:cNvPr id="16" name="Rectangle 15"/>
          <p:cNvSpPr/>
          <p:nvPr/>
        </p:nvSpPr>
        <p:spPr>
          <a:xfrm>
            <a:off x="2209800" y="4827657"/>
            <a:ext cx="531882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Spray Finishing – Clear space shall be kept free from storage</a:t>
            </a:r>
            <a:endParaRPr lang="en-US" sz="1700" cap="small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2299450"/>
              </p:ext>
            </p:extLst>
          </p:nvPr>
        </p:nvGraphicFramePr>
        <p:xfrm>
          <a:off x="1143000" y="2057400"/>
          <a:ext cx="7162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895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4870421"/>
              </p:ext>
            </p:extLst>
          </p:nvPr>
        </p:nvGraphicFramePr>
        <p:xfrm>
          <a:off x="1295400" y="2057400"/>
          <a:ext cx="6629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/>
          </a:bodyPr>
          <a:lstStyle/>
          <a:p>
            <a:r>
              <a:rPr lang="en-US" dirty="0"/>
              <a:t>Personal Protective Equipment  </a:t>
            </a:r>
            <a:r>
              <a:rPr lang="en-US" dirty="0" smtClean="0"/>
              <a:t>[1910.132 </a:t>
            </a:r>
            <a:r>
              <a:rPr lang="en-US" dirty="0"/>
              <a:t>– </a:t>
            </a:r>
            <a:r>
              <a:rPr lang="en-US" dirty="0" smtClean="0"/>
              <a:t>.138</a:t>
            </a:r>
            <a:r>
              <a:rPr lang="en-US" dirty="0"/>
              <a:t>]</a:t>
            </a:r>
            <a:endParaRPr lang="en-US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I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33600" y="2057400"/>
            <a:ext cx="51054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Respirators – </a:t>
            </a:r>
            <a:r>
              <a:rPr lang="en-US" sz="1700" cap="small" dirty="0" smtClean="0"/>
              <a:t>Shall provide medical </a:t>
            </a:r>
            <a:r>
              <a:rPr lang="en-US" sz="1700" cap="small" dirty="0"/>
              <a:t>e</a:t>
            </a:r>
            <a:r>
              <a:rPr lang="en-US" sz="1700" cap="small" dirty="0" smtClean="0"/>
              <a:t>valuation</a:t>
            </a:r>
            <a:endParaRPr lang="en-US" sz="1700" cap="small" dirty="0"/>
          </a:p>
        </p:txBody>
      </p:sp>
      <p:sp>
        <p:nvSpPr>
          <p:cNvPr id="16" name="Rectangle 15"/>
          <p:cNvSpPr/>
          <p:nvPr/>
        </p:nvSpPr>
        <p:spPr>
          <a:xfrm>
            <a:off x="2133600" y="2743200"/>
            <a:ext cx="5015891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Respirators – </a:t>
            </a:r>
            <a:r>
              <a:rPr lang="en-US" sz="1700" cap="small" dirty="0" smtClean="0"/>
              <a:t>Establish &amp; implement Written Program</a:t>
            </a:r>
            <a:endParaRPr lang="en-US" sz="1700" cap="small" dirty="0"/>
          </a:p>
        </p:txBody>
      </p:sp>
      <p:sp>
        <p:nvSpPr>
          <p:cNvPr id="17" name="Rectangle 16"/>
          <p:cNvSpPr/>
          <p:nvPr/>
        </p:nvSpPr>
        <p:spPr>
          <a:xfrm>
            <a:off x="2133600" y="3429000"/>
            <a:ext cx="6387492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General Requirements </a:t>
            </a:r>
            <a:r>
              <a:rPr lang="en-US" sz="1700" cap="small" dirty="0"/>
              <a:t>– </a:t>
            </a:r>
            <a:r>
              <a:rPr lang="en-US" sz="1700" cap="small" dirty="0" smtClean="0"/>
              <a:t>verify workplace hazard assessment</a:t>
            </a:r>
            <a:endParaRPr lang="en-US" sz="1700" cap="small" dirty="0"/>
          </a:p>
        </p:txBody>
      </p:sp>
      <p:sp>
        <p:nvSpPr>
          <p:cNvPr id="18" name="Rectangle 17"/>
          <p:cNvSpPr/>
          <p:nvPr/>
        </p:nvSpPr>
        <p:spPr>
          <a:xfrm>
            <a:off x="2133600" y="4114800"/>
            <a:ext cx="61722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General Requirements – Assess workplace for hazards</a:t>
            </a:r>
            <a:endParaRPr lang="en-US" sz="1700" cap="small" dirty="0"/>
          </a:p>
        </p:txBody>
      </p:sp>
      <p:sp>
        <p:nvSpPr>
          <p:cNvPr id="19" name="Rectangle 18"/>
          <p:cNvSpPr/>
          <p:nvPr/>
        </p:nvSpPr>
        <p:spPr>
          <a:xfrm>
            <a:off x="2133600" y="4843046"/>
            <a:ext cx="6248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cap="small" dirty="0" smtClean="0"/>
              <a:t>Eye &amp; Face Protection – Employer ensuring that employees use protection</a:t>
            </a:r>
            <a:endParaRPr lang="en-US" sz="1600" cap="small" dirty="0"/>
          </a:p>
        </p:txBody>
      </p:sp>
    </p:spTree>
    <p:extLst>
      <p:ext uri="{BB962C8B-B14F-4D97-AF65-F5344CB8AC3E}">
        <p14:creationId xmlns:p14="http://schemas.microsoft.com/office/powerpoint/2010/main" val="48751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8914676"/>
              </p:ext>
            </p:extLst>
          </p:nvPr>
        </p:nvGraphicFramePr>
        <p:xfrm>
          <a:off x="1219200" y="2057400"/>
          <a:ext cx="6553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1371600"/>
          </a:xfrm>
        </p:spPr>
        <p:txBody>
          <a:bodyPr>
            <a:normAutofit/>
          </a:bodyPr>
          <a:lstStyle/>
          <a:p>
            <a:r>
              <a:rPr lang="en-US" dirty="0"/>
              <a:t>General Environment Controls  </a:t>
            </a:r>
            <a:r>
              <a:rPr lang="en-US" dirty="0" smtClean="0"/>
              <a:t>[1910.141 </a:t>
            </a:r>
            <a:r>
              <a:rPr lang="en-US" dirty="0"/>
              <a:t>– </a:t>
            </a:r>
            <a:r>
              <a:rPr lang="en-US" dirty="0" smtClean="0"/>
              <a:t>.147] </a:t>
            </a:r>
            <a:endParaRPr lang="en-US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09800" y="2057400"/>
            <a:ext cx="53340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Hazardous Energy Control </a:t>
            </a:r>
            <a:r>
              <a:rPr lang="en-US" sz="1700" cap="small" dirty="0"/>
              <a:t>– </a:t>
            </a:r>
            <a:r>
              <a:rPr lang="en-US" sz="1700" cap="small" dirty="0" smtClean="0"/>
              <a:t>Procedures shall be developed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2209800" y="2791926"/>
            <a:ext cx="50292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Hazardous Energy Control – </a:t>
            </a:r>
            <a:r>
              <a:rPr lang="en-US" sz="1700" cap="small" dirty="0" smtClean="0"/>
              <a:t>Periodic inspections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2209800" y="3532257"/>
            <a:ext cx="427847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Hazardous Energy Control – </a:t>
            </a:r>
            <a:r>
              <a:rPr lang="en-US" sz="1700" cap="small" dirty="0" smtClean="0"/>
              <a:t>Establish program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J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09800" y="4218057"/>
            <a:ext cx="45720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Hazardous Energy Control – General Training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09800" y="4953000"/>
            <a:ext cx="54864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Hazardous Energy Control – </a:t>
            </a:r>
            <a:r>
              <a:rPr lang="en-US" sz="1700" cap="small" dirty="0" smtClean="0"/>
              <a:t>Application of controls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97260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298&quot;&gt;&lt;object type=&quot;3&quot; unique_id=&quot;10299&quot;&gt;&lt;property id=&quot;20148&quot; value=&quot;5&quot;/&gt;&lt;property id=&quot;20300&quot; value=&quot;Slide 1 - &amp;quot;Most Frequently Cited Serious Violations&amp;quot;&quot;/&gt;&lt;property id=&quot;20307&quot; value=&quot;256&quot;/&gt;&lt;/object&gt;&lt;object type=&quot;3&quot; unique_id=&quot;10339&quot;&gt;&lt;property id=&quot;20148&quot; value=&quot;5&quot;/&gt;&lt;property id=&quot;20300&quot; value=&quot;Slide 2 - &amp;quot;Most Frequently Cited Serious Violations in General Industry 2015&amp;quot;&quot;/&gt;&lt;property id=&quot;20307&quot; value=&quot;257&quot;/&gt;&lt;/object&gt;&lt;object type=&quot;3&quot; unique_id=&quot;10402&quot;&gt;&lt;property id=&quot;20148&quot; value=&quot;5&quot;/&gt;&lt;property id=&quot;20300&quot; value=&quot;Slide 3 - &amp;quot;Walking/Working Surfaces [1910.21 – .30]&amp;quot;&quot;/&gt;&lt;property id=&quot;20307&quot; value=&quot;260&quot;/&gt;&lt;/object&gt;&lt;object type=&quot;3&quot; unique_id=&quot;10973&quot;&gt;&lt;property id=&quot;20148&quot; value=&quot;5&quot;/&gt;&lt;property id=&quot;20300&quot; value=&quot;Slide 4 - &amp;quot;Means of Egress [1910.33 – .39]&amp;quot;&quot;/&gt;&lt;property id=&quot;20307&quot; value=&quot;278&quot;/&gt;&lt;/object&gt;&lt;object type=&quot;3&quot; unique_id=&quot;10974&quot;&gt;&lt;property id=&quot;20148&quot; value=&quot;5&quot;/&gt;&lt;property id=&quot;20300&quot; value=&quot;Slide 5 - &amp;quot;Powered Platforms, Manlifts, and Vehicle-Mounted Work Platforms [1910.66 – .68] &amp;quot;&quot;/&gt;&lt;property id=&quot;20307&quot; value=&quot;261&quot;/&gt;&lt;/object&gt;&lt;object type=&quot;3&quot; unique_id=&quot;10975&quot;&gt;&lt;property id=&quot;20148&quot; value=&quot;5&quot;/&gt;&lt;property id=&quot;20300&quot; value=&quot;Slide 6 - &amp;quot;Occupational Health and Environmental Control [1910.94 – .98] &amp;quot;&quot;/&gt;&lt;property id=&quot;20307&quot; value=&quot;262&quot;/&gt;&lt;/object&gt;&lt;object type=&quot;3&quot; unique_id=&quot;10976&quot;&gt;&lt;property id=&quot;20148&quot; value=&quot;5&quot;/&gt;&lt;property id=&quot;20300&quot; value=&quot;Slide 7 - &amp;quot;Hazardous Materials [1910.101 – .126]&amp;quot;&quot;/&gt;&lt;property id=&quot;20307&quot; value=&quot;263&quot;/&gt;&lt;/object&gt;&lt;object type=&quot;3&quot; unique_id=&quot;10977&quot;&gt;&lt;property id=&quot;20148&quot; value=&quot;5&quot;/&gt;&lt;property id=&quot;20300&quot; value=&quot;Slide 8 - &amp;quot;Personal Protective Equipment  [1910.132 – .138]&amp;quot;&quot;/&gt;&lt;property id=&quot;20307&quot; value=&quot;264&quot;/&gt;&lt;/object&gt;&lt;object type=&quot;3&quot; unique_id=&quot;10978&quot;&gt;&lt;property id=&quot;20148&quot; value=&quot;5&quot;/&gt;&lt;property id=&quot;20300&quot; value=&quot;Slide 9 - &amp;quot;General Environment Controls  [1910.141 – .147] &amp;quot;&quot;/&gt;&lt;property id=&quot;20307&quot; value=&quot;265&quot;/&gt;&lt;/object&gt;&lt;object type=&quot;3&quot; unique_id=&quot;10979&quot;&gt;&lt;property id=&quot;20148&quot; value=&quot;5&quot;/&gt;&lt;property id=&quot;20300&quot; value=&quot;Slide 10 - &amp;quot;Medical &amp;amp; First Aid [1910.151 –.152] &amp;quot;&quot;/&gt;&lt;property id=&quot;20307&quot; value=&quot;266&quot;/&gt;&lt;/object&gt;&lt;object type=&quot;3&quot; unique_id=&quot;10980&quot;&gt;&lt;property id=&quot;20148&quot; value=&quot;5&quot;/&gt;&lt;property id=&quot;20300&quot; value=&quot;Slide 11 - &amp;quot;Fire Protection [1910.155 – .165] &amp;quot;&quot;/&gt;&lt;property id=&quot;20307&quot; value=&quot;267&quot;/&gt;&lt;/object&gt;&lt;object type=&quot;3&quot; unique_id=&quot;10981&quot;&gt;&lt;property id=&quot;20148&quot; value=&quot;5&quot;/&gt;&lt;property id=&quot;20300&quot; value=&quot;Slide 12 - &amp;quot;Compressed Gas &amp;amp; Compressed Air Equipment  [1910.166 – .169] &amp;quot;&quot;/&gt;&lt;property id=&quot;20307&quot; value=&quot;268&quot;/&gt;&lt;/object&gt;&lt;object type=&quot;3&quot; unique_id=&quot;10982&quot;&gt;&lt;property id=&quot;20148&quot; value=&quot;5&quot;/&gt;&lt;property id=&quot;20300&quot; value=&quot;Slide 13 - &amp;quot;Materials Handling &amp;amp; Storage [1910.176 – .184]&amp;quot;&quot;/&gt;&lt;property id=&quot;20307&quot; value=&quot;269&quot;/&gt;&lt;/object&gt;&lt;object type=&quot;3&quot; unique_id=&quot;10983&quot;&gt;&lt;property id=&quot;20148&quot; value=&quot;5&quot;/&gt;&lt;property id=&quot;20300&quot; value=&quot;Slide 14 - &amp;quot;Machinery &amp;amp; Machine Guarding  [1910.211 – .219] &amp;quot;&quot;/&gt;&lt;property id=&quot;20307&quot; value=&quot;270&quot;/&gt;&lt;/object&gt;&lt;object type=&quot;3&quot; unique_id=&quot;10984&quot;&gt;&lt;property id=&quot;20148&quot; value=&quot;5&quot;/&gt;&lt;property id=&quot;20300&quot; value=&quot;Slide 15 - &amp;quot;Hand and Portable Powered Tools and Other Hand-Held Equipment[1910.241 – .244] &amp;quot;&quot;/&gt;&lt;property id=&quot;20307&quot; value=&quot;271&quot;/&gt;&lt;/object&gt;&lt;object type=&quot;3&quot; unique_id=&quot;10985&quot;&gt;&lt;property id=&quot;20148&quot; value=&quot;5&quot;/&gt;&lt;property id=&quot;20300&quot; value=&quot;Slide 16 - &amp;quot;Welding, Cutting, &amp;amp; Brazing [1910.251 – .255]&amp;quot;&quot;/&gt;&lt;property id=&quot;20307&quot; value=&quot;272&quot;/&gt;&lt;/object&gt;&lt;object type=&quot;3&quot; unique_id=&quot;10986&quot;&gt;&lt;property id=&quot;20148&quot; value=&quot;5&quot;/&gt;&lt;property id=&quot;20300&quot; value=&quot;Slide 17 - &amp;quot;Special Industries [1910.261 – .272] &amp;quot;&quot;/&gt;&lt;property id=&quot;20307&quot; value=&quot;273&quot;/&gt;&lt;/object&gt;&lt;object type=&quot;3&quot; unique_id=&quot;10987&quot;&gt;&lt;property id=&quot;20148&quot; value=&quot;5&quot;/&gt;&lt;property id=&quot;20300&quot; value=&quot;Slide 18 - &amp;quot;Electrical [1910.301 – .399] &amp;quot;&quot;/&gt;&lt;property id=&quot;20307&quot; value=&quot;274&quot;/&gt;&lt;/object&gt;&lt;object type=&quot;3&quot; unique_id=&quot;10988&quot;&gt;&lt;property id=&quot;20148&quot; value=&quot;5&quot;/&gt;&lt;property id=&quot;20300&quot; value=&quot;Slide 20 - &amp;quot;Toxic and Hazardous Substance [1910.1000 – .1450]&amp;quot;&quot;/&gt;&lt;property id=&quot;20307&quot; value=&quot;275&quot;/&gt;&lt;/object&gt;&lt;object type=&quot;3&quot; unique_id=&quot;13747&quot;&gt;&lt;property id=&quot;20148&quot; value=&quot;5&quot;/&gt;&lt;property id=&quot;20300&quot; value=&quot;Slide 19 - &amp;quot;Commercial Diving Operations [1910.401 – .440] &amp;quot;&quot;/&gt;&lt;property id=&quot;20307&quot; value=&quot;279&quot;/&gt;&lt;/object&gt;&lt;/object&gt;&lt;object type=&quot;8&quot; unique_id=&quot;10302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9103</TotalTime>
  <Words>1027</Words>
  <Application>Microsoft Office PowerPoint</Application>
  <PresentationFormat>On-screen Show (4:3)</PresentationFormat>
  <Paragraphs>161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Adjacency</vt:lpstr>
      <vt:lpstr>Most Frequently Cited Serious Violations</vt:lpstr>
      <vt:lpstr>Most Frequently Cited Serious Violations in General Industry 2017</vt:lpstr>
      <vt:lpstr>Walking/Working Surfaces [1910.21 – .30]</vt:lpstr>
      <vt:lpstr>Means of Egress [1910.33 – .39]</vt:lpstr>
      <vt:lpstr>Powered Platforms, Aerial Lifts, and Vehicle-Mounted Work Platforms [1910.66 – .68] </vt:lpstr>
      <vt:lpstr>Occupational Health and Environmental Control [1910.94 – .98] </vt:lpstr>
      <vt:lpstr>Hazardous Materials [1910.101 – .126]</vt:lpstr>
      <vt:lpstr>Personal Protective Equipment  [1910.132 – .138]</vt:lpstr>
      <vt:lpstr>General Environment Controls  [1910.141 – .147] </vt:lpstr>
      <vt:lpstr>Medical &amp; First Aid [1910.151 –.152] </vt:lpstr>
      <vt:lpstr>Fire Protection [1910.155 – .165] </vt:lpstr>
      <vt:lpstr>Compressed Gas &amp; Compressed Air Equipment  [1910.166 – .169] </vt:lpstr>
      <vt:lpstr>Materials Handling &amp; Storage [1910.176 – .184]</vt:lpstr>
      <vt:lpstr>Machinery &amp; Machine Guarding  [1910.211 – .219] </vt:lpstr>
      <vt:lpstr>Hand and Portable Powered Tools and Other Hand-Held Equipment[1910.241 – .244] </vt:lpstr>
      <vt:lpstr>Welding, Cutting, &amp; Brazing [1910.251 – .255]</vt:lpstr>
      <vt:lpstr>Special Industries [1910.261 – .272] </vt:lpstr>
      <vt:lpstr>Electrical [1910.301 – .399] </vt:lpstr>
      <vt:lpstr>Commercial Diving Operations [1910.401 – .440] </vt:lpstr>
      <vt:lpstr>Toxic and Hazardous Substance [1910.1000 – .1450]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Burke, Kimberly - OSHA</dc:creator>
  <cp:lastModifiedBy>Michalski, Debbie - OSHA</cp:lastModifiedBy>
  <cp:revision>338</cp:revision>
  <dcterms:created xsi:type="dcterms:W3CDTF">2013-06-05T16:36:57Z</dcterms:created>
  <dcterms:modified xsi:type="dcterms:W3CDTF">2017-10-24T11:22:31Z</dcterms:modified>
</cp:coreProperties>
</file>