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4"/>
  </p:notesMasterIdLst>
  <p:handoutMasterIdLst>
    <p:handoutMasterId r:id="rId75"/>
  </p:handoutMasterIdLst>
  <p:sldIdLst>
    <p:sldId id="256" r:id="rId2"/>
    <p:sldId id="257" r:id="rId3"/>
    <p:sldId id="258" r:id="rId4"/>
    <p:sldId id="259" r:id="rId5"/>
    <p:sldId id="260" r:id="rId6"/>
    <p:sldId id="313" r:id="rId7"/>
    <p:sldId id="314" r:id="rId8"/>
    <p:sldId id="315" r:id="rId9"/>
    <p:sldId id="469" r:id="rId10"/>
    <p:sldId id="262" r:id="rId11"/>
    <p:sldId id="261" r:id="rId12"/>
    <p:sldId id="318" r:id="rId13"/>
    <p:sldId id="319" r:id="rId14"/>
    <p:sldId id="320" r:id="rId15"/>
    <p:sldId id="321" r:id="rId16"/>
    <p:sldId id="322" r:id="rId17"/>
    <p:sldId id="265" r:id="rId18"/>
    <p:sldId id="266" r:id="rId19"/>
    <p:sldId id="267" r:id="rId20"/>
    <p:sldId id="326" r:id="rId21"/>
    <p:sldId id="270" r:id="rId22"/>
    <p:sldId id="441" r:id="rId23"/>
    <p:sldId id="442" r:id="rId24"/>
    <p:sldId id="443" r:id="rId25"/>
    <p:sldId id="470" r:id="rId26"/>
    <p:sldId id="465" r:id="rId27"/>
    <p:sldId id="462" r:id="rId28"/>
    <p:sldId id="464" r:id="rId29"/>
    <p:sldId id="463" r:id="rId30"/>
    <p:sldId id="466" r:id="rId31"/>
    <p:sldId id="447" r:id="rId32"/>
    <p:sldId id="448" r:id="rId33"/>
    <p:sldId id="451" r:id="rId34"/>
    <p:sldId id="454" r:id="rId35"/>
    <p:sldId id="468" r:id="rId36"/>
    <p:sldId id="475" r:id="rId37"/>
    <p:sldId id="474" r:id="rId38"/>
    <p:sldId id="467" r:id="rId39"/>
    <p:sldId id="459" r:id="rId40"/>
    <p:sldId id="460" r:id="rId41"/>
    <p:sldId id="461" r:id="rId42"/>
    <p:sldId id="404" r:id="rId43"/>
    <p:sldId id="405" r:id="rId44"/>
    <p:sldId id="327" r:id="rId45"/>
    <p:sldId id="433" r:id="rId46"/>
    <p:sldId id="437" r:id="rId47"/>
    <p:sldId id="440" r:id="rId48"/>
    <p:sldId id="329" r:id="rId49"/>
    <p:sldId id="330" r:id="rId50"/>
    <p:sldId id="334" r:id="rId51"/>
    <p:sldId id="335" r:id="rId52"/>
    <p:sldId id="336" r:id="rId53"/>
    <p:sldId id="328" r:id="rId54"/>
    <p:sldId id="344" r:id="rId55"/>
    <p:sldId id="345" r:id="rId56"/>
    <p:sldId id="346" r:id="rId57"/>
    <p:sldId id="347" r:id="rId58"/>
    <p:sldId id="348" r:id="rId59"/>
    <p:sldId id="349" r:id="rId60"/>
    <p:sldId id="350" r:id="rId61"/>
    <p:sldId id="351" r:id="rId62"/>
    <p:sldId id="353" r:id="rId63"/>
    <p:sldId id="355" r:id="rId64"/>
    <p:sldId id="356" r:id="rId65"/>
    <p:sldId id="361" r:id="rId66"/>
    <p:sldId id="362" r:id="rId67"/>
    <p:sldId id="363" r:id="rId68"/>
    <p:sldId id="364" r:id="rId69"/>
    <p:sldId id="365" r:id="rId70"/>
    <p:sldId id="366" r:id="rId71"/>
    <p:sldId id="471" r:id="rId72"/>
    <p:sldId id="472"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p:cViewPr varScale="1">
        <p:scale>
          <a:sx n="132" d="100"/>
          <a:sy n="132" d="100"/>
        </p:scale>
        <p:origin x="972"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67A85A-F1DE-4D7D-AB54-7C1824CDD89C}" type="datetimeFigureOut">
              <a:rPr lang="en-US" smtClean="0"/>
              <a:t>6/22/2015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7B930-19AD-4EE8-B96B-C6211371DB2E}" type="slidenum">
              <a:rPr lang="en-US" smtClean="0"/>
              <a:t>‹#›</a:t>
            </a:fld>
            <a:endParaRPr lang="en-US"/>
          </a:p>
        </p:txBody>
      </p:sp>
    </p:spTree>
    <p:extLst>
      <p:ext uri="{BB962C8B-B14F-4D97-AF65-F5344CB8AC3E}">
        <p14:creationId xmlns:p14="http://schemas.microsoft.com/office/powerpoint/2010/main" val="1568669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EF8AE-8D91-41C4-95C9-8BC7FF12EF56}" type="datetimeFigureOut">
              <a:rPr lang="en-US" smtClean="0"/>
              <a:t>6/22/2015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50C68-FB67-486F-B9A4-54997041E7D7}" type="slidenum">
              <a:rPr lang="en-US" smtClean="0"/>
              <a:t>‹#›</a:t>
            </a:fld>
            <a:endParaRPr lang="en-US"/>
          </a:p>
        </p:txBody>
      </p:sp>
    </p:spTree>
    <p:extLst>
      <p:ext uri="{BB962C8B-B14F-4D97-AF65-F5344CB8AC3E}">
        <p14:creationId xmlns:p14="http://schemas.microsoft.com/office/powerpoint/2010/main" val="2076707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Not like in the movies!  Majority of people who fall, cant react fast enough to make any type of movement in order to secure their own resue</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B31EC4-724A-41A4-AD07-C4F1AFB8C6DD}"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877132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Discuss</a:t>
            </a:r>
            <a:r>
              <a:rPr lang="en-US" altLang="en-US" smtClean="0">
                <a:latin typeface="Arial" panose="020B0604020202020204" pitchFamily="34" charset="0"/>
              </a:rPr>
              <a:t> ways to protect workers from unguarded floor openings, i.e. guardrails or floor covers. </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49C46D-99B1-4FCA-8465-C2407C7D45C2}" type="slidenum">
              <a:rPr lang="en-US" altLang="en-US"/>
              <a:pPr eaLnBrk="1" hangingPunct="1"/>
              <a:t>39</a:t>
            </a:fld>
            <a:endParaRPr lang="en-US" altLang="en-US"/>
          </a:p>
        </p:txBody>
      </p:sp>
    </p:spTree>
    <p:extLst>
      <p:ext uri="{BB962C8B-B14F-4D97-AF65-F5344CB8AC3E}">
        <p14:creationId xmlns:p14="http://schemas.microsoft.com/office/powerpoint/2010/main" val="258139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Discuss</a:t>
            </a:r>
            <a:r>
              <a:rPr lang="en-US" altLang="en-US" smtClean="0">
                <a:latin typeface="Arial" panose="020B0604020202020204" pitchFamily="34" charset="0"/>
              </a:rPr>
              <a:t> ways to protect workers from unguarded floor openings, i.e. guardrails or floor covers. </a:t>
            </a:r>
          </a:p>
          <a:p>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543FAE-E36A-4C9C-9358-533673E2B02B}" type="slidenum">
              <a:rPr lang="en-US" altLang="en-US"/>
              <a:pPr eaLnBrk="1" hangingPunct="1"/>
              <a:t>40</a:t>
            </a:fld>
            <a:endParaRPr lang="en-US" altLang="en-US"/>
          </a:p>
        </p:txBody>
      </p:sp>
    </p:spTree>
    <p:extLst>
      <p:ext uri="{BB962C8B-B14F-4D97-AF65-F5344CB8AC3E}">
        <p14:creationId xmlns:p14="http://schemas.microsoft.com/office/powerpoint/2010/main" val="856020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Discuss</a:t>
            </a:r>
            <a:r>
              <a:rPr lang="en-US" altLang="en-US" smtClean="0">
                <a:latin typeface="Arial" panose="020B0604020202020204" pitchFamily="34" charset="0"/>
              </a:rPr>
              <a:t> ways to protect workers from unguarded floor openings, i.e. guardrails or floor covers. </a:t>
            </a:r>
          </a:p>
          <a:p>
            <a:endParaRPr lang="en-US" altLang="en-US"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934286-B1A1-44BB-B87B-007D2E29063D}" type="slidenum">
              <a:rPr lang="en-US" altLang="en-US"/>
              <a:pPr eaLnBrk="1" hangingPunct="1"/>
              <a:t>41</a:t>
            </a:fld>
            <a:endParaRPr lang="en-US" altLang="en-US"/>
          </a:p>
        </p:txBody>
      </p:sp>
    </p:spTree>
    <p:extLst>
      <p:ext uri="{BB962C8B-B14F-4D97-AF65-F5344CB8AC3E}">
        <p14:creationId xmlns:p14="http://schemas.microsoft.com/office/powerpoint/2010/main" val="71706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Discuss briefly why each holes must be covered and not be able to be easily displaced</a:t>
            </a: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6AEE34-3967-47CB-9600-7F3C06848E5B}"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348374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1C39E0E-D1D6-4C8E-8C7A-F45A397D5817}" type="slidenum">
              <a:rPr lang="en-US" altLang="en-US"/>
              <a:pPr/>
              <a:t>44</a:t>
            </a:fld>
            <a:endParaRPr lang="en-US"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ltLang="en-US"/>
              <a:t>Now we all know the first principle of mishap prevention is to “eliminate” the hazard whenever possible.  If you can’t eliminate it, you then have to minimize its effect.  We cannot eliminate working at heights in construction, but using ladders, scaffolds and aerial lifts can help employers eliminate some falls from six feet or higher.</a:t>
            </a:r>
          </a:p>
        </p:txBody>
      </p:sp>
    </p:spTree>
    <p:extLst>
      <p:ext uri="{BB962C8B-B14F-4D97-AF65-F5344CB8AC3E}">
        <p14:creationId xmlns:p14="http://schemas.microsoft.com/office/powerpoint/2010/main" val="4149155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8989030-484F-4C89-ACB0-DA756F47E197}" type="slidenum">
              <a:rPr lang="en-US" altLang="en-US"/>
              <a:pPr/>
              <a:t>48</a:t>
            </a:fld>
            <a:endParaRPr lang="en-US" altLang="en-US"/>
          </a:p>
        </p:txBody>
      </p:sp>
      <p:sp>
        <p:nvSpPr>
          <p:cNvPr id="249858" name="Rectangle 2"/>
          <p:cNvSpPr>
            <a:spLocks noGrp="1" noRot="1" noChangeAspect="1" noChangeArrowheads="1" noTextEdit="1"/>
          </p:cNvSpPr>
          <p:nvPr>
            <p:ph type="sldImg"/>
          </p:nvPr>
        </p:nvSpPr>
        <p:spPr>
          <a:ln/>
        </p:spPr>
      </p:sp>
      <p:sp>
        <p:nvSpPr>
          <p:cNvPr id="249860" name="Rectangle 4"/>
          <p:cNvSpPr>
            <a:spLocks noGrp="1" noChangeArrowheads="1"/>
          </p:cNvSpPr>
          <p:nvPr>
            <p:ph type="body" idx="1"/>
          </p:nvPr>
        </p:nvSpPr>
        <p:spPr/>
        <p:txBody>
          <a:bodyPr/>
          <a:lstStyle/>
          <a:p>
            <a:r>
              <a:rPr lang="en-US" altLang="en-US"/>
              <a:t>These scaffold systems are primarily used on the interior of buildings and can provide stable work platforms while framing, hanging board, and rolling trusses.</a:t>
            </a:r>
          </a:p>
        </p:txBody>
      </p:sp>
    </p:spTree>
    <p:extLst>
      <p:ext uri="{BB962C8B-B14F-4D97-AF65-F5344CB8AC3E}">
        <p14:creationId xmlns:p14="http://schemas.microsoft.com/office/powerpoint/2010/main" val="54213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B4C5BCD-69F0-44C3-BE2F-2082A47ECB5C}" type="slidenum">
              <a:rPr lang="en-US" altLang="en-US"/>
              <a:pPr/>
              <a:t>49</a:t>
            </a:fld>
            <a:endParaRPr lang="en-US" altLang="en-US"/>
          </a:p>
        </p:txBody>
      </p:sp>
      <p:sp>
        <p:nvSpPr>
          <p:cNvPr id="251906" name="Rectangle 2"/>
          <p:cNvSpPr>
            <a:spLocks noGrp="1" noRot="1" noChangeAspect="1" noChangeArrowheads="1" noTextEdit="1"/>
          </p:cNvSpPr>
          <p:nvPr>
            <p:ph type="sldImg"/>
          </p:nvPr>
        </p:nvSpPr>
        <p:spPr>
          <a:xfrm>
            <a:off x="1206500" y="685800"/>
            <a:ext cx="4673600" cy="3505200"/>
          </a:xfrm>
          <a:ln/>
        </p:spPr>
      </p:sp>
      <p:sp>
        <p:nvSpPr>
          <p:cNvPr id="251908" name="Rectangle 4"/>
          <p:cNvSpPr>
            <a:spLocks noGrp="1" noChangeArrowheads="1"/>
          </p:cNvSpPr>
          <p:nvPr>
            <p:ph type="body" idx="1"/>
          </p:nvPr>
        </p:nvSpPr>
        <p:spPr/>
        <p:txBody>
          <a:bodyPr/>
          <a:lstStyle/>
          <a:p>
            <a:r>
              <a:rPr lang="en-US" altLang="en-US"/>
              <a:t>Here are examples of wall bracket, or top plate scaffold systems. (pause) </a:t>
            </a:r>
          </a:p>
        </p:txBody>
      </p:sp>
    </p:spTree>
    <p:extLst>
      <p:ext uri="{BB962C8B-B14F-4D97-AF65-F5344CB8AC3E}">
        <p14:creationId xmlns:p14="http://schemas.microsoft.com/office/powerpoint/2010/main" val="3923144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36BA4FF-6EC1-4743-925A-9678D6EEB265}" type="slidenum">
              <a:rPr lang="en-US" altLang="en-US"/>
              <a:pPr/>
              <a:t>50</a:t>
            </a:fld>
            <a:endParaRPr lang="en-US" altLang="en-US"/>
          </a:p>
        </p:txBody>
      </p:sp>
      <p:sp>
        <p:nvSpPr>
          <p:cNvPr id="260098" name="Rectangle 2"/>
          <p:cNvSpPr>
            <a:spLocks noGrp="1" noRot="1" noChangeAspect="1" noChangeArrowheads="1" noTextEdit="1"/>
          </p:cNvSpPr>
          <p:nvPr>
            <p:ph type="sldImg"/>
          </p:nvPr>
        </p:nvSpPr>
        <p:spPr>
          <a:xfrm>
            <a:off x="1206500" y="685800"/>
            <a:ext cx="4673600" cy="3505200"/>
          </a:xfrm>
          <a:ln/>
        </p:spPr>
      </p:sp>
      <p:sp>
        <p:nvSpPr>
          <p:cNvPr id="260100" name="Rectangle 4"/>
          <p:cNvSpPr>
            <a:spLocks noGrp="1" noChangeArrowheads="1"/>
          </p:cNvSpPr>
          <p:nvPr>
            <p:ph type="body" idx="1"/>
          </p:nvPr>
        </p:nvSpPr>
        <p:spPr/>
        <p:txBody>
          <a:bodyPr/>
          <a:lstStyle/>
          <a:p>
            <a:r>
              <a:rPr lang="en-US" altLang="en-US"/>
              <a:t>Pump jacks are a popular system used by many contractors to install building wrap and siding.  Some contractors have used different variations of the pump jack that allow them to jack it up to just under the fascia and be used as catch platforms.  There the system can be used as perimeter protection while sheathing and roofing operations are performed.</a:t>
            </a:r>
          </a:p>
        </p:txBody>
      </p:sp>
    </p:spTree>
    <p:extLst>
      <p:ext uri="{BB962C8B-B14F-4D97-AF65-F5344CB8AC3E}">
        <p14:creationId xmlns:p14="http://schemas.microsoft.com/office/powerpoint/2010/main" val="1775189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4CD410E-B6B0-4BDC-B748-55DD097F224C}" type="slidenum">
              <a:rPr lang="en-US" altLang="en-US"/>
              <a:pPr/>
              <a:t>51</a:t>
            </a:fld>
            <a:endParaRPr lang="en-US" altLang="en-US"/>
          </a:p>
        </p:txBody>
      </p:sp>
      <p:sp>
        <p:nvSpPr>
          <p:cNvPr id="262146" name="Rectangle 2"/>
          <p:cNvSpPr>
            <a:spLocks noGrp="1" noRot="1" noChangeAspect="1" noChangeArrowheads="1" noTextEdit="1"/>
          </p:cNvSpPr>
          <p:nvPr>
            <p:ph type="sldImg"/>
          </p:nvPr>
        </p:nvSpPr>
        <p:spPr>
          <a:xfrm>
            <a:off x="1206500" y="685800"/>
            <a:ext cx="4673600" cy="3505200"/>
          </a:xfrm>
          <a:ln/>
        </p:spPr>
      </p:sp>
      <p:sp>
        <p:nvSpPr>
          <p:cNvPr id="262147" name="Rectangle 3"/>
          <p:cNvSpPr>
            <a:spLocks noGrp="1" noChangeArrowheads="1"/>
          </p:cNvSpPr>
          <p:nvPr>
            <p:ph type="body" idx="1"/>
          </p:nvPr>
        </p:nvSpPr>
        <p:spPr>
          <a:xfrm>
            <a:off x="384175" y="4495800"/>
            <a:ext cx="6157913" cy="4289425"/>
          </a:xfrm>
        </p:spPr>
        <p:txBody>
          <a:bodyPr/>
          <a:lstStyle/>
          <a:p>
            <a:pPr marL="114300" indent="-114300">
              <a:buFontTx/>
              <a:buChar char="•"/>
            </a:pPr>
            <a:r>
              <a:rPr lang="en-US" altLang="en-US"/>
              <a:t>An Aerial lift is a good alternative for reaching heights if properly used.  They can also be used to install and remove guardrail and safety net systems. </a:t>
            </a:r>
          </a:p>
        </p:txBody>
      </p:sp>
    </p:spTree>
    <p:extLst>
      <p:ext uri="{BB962C8B-B14F-4D97-AF65-F5344CB8AC3E}">
        <p14:creationId xmlns:p14="http://schemas.microsoft.com/office/powerpoint/2010/main" val="3459436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0D14311-1B92-4B5D-9C31-86A771B2F28A}" type="slidenum">
              <a:rPr lang="en-US" altLang="en-US"/>
              <a:pPr/>
              <a:t>52</a:t>
            </a:fld>
            <a:endParaRPr lang="en-US" alt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ltLang="en-US"/>
              <a:t>PFAS or fall restraint must be worn and lanyard attached to the boom or basket when working from an aerial lift. </a:t>
            </a:r>
          </a:p>
        </p:txBody>
      </p:sp>
    </p:spTree>
    <p:extLst>
      <p:ext uri="{BB962C8B-B14F-4D97-AF65-F5344CB8AC3E}">
        <p14:creationId xmlns:p14="http://schemas.microsoft.com/office/powerpoint/2010/main" val="334668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Discuss the factors which are involved in a fall give possible examples and detail information.</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2B593A-D2E0-4E56-9B77-DFEC55BA61A1}"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2336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ABB8A1F-8179-4CB0-9CA2-336103C1F121}" type="slidenum">
              <a:rPr lang="en-US" altLang="en-US"/>
              <a:pPr/>
              <a:t>53</a:t>
            </a:fld>
            <a:endParaRPr lang="en-US" altLang="en-US"/>
          </a:p>
        </p:txBody>
      </p:sp>
      <p:sp>
        <p:nvSpPr>
          <p:cNvPr id="247810" name="Rectangle 2"/>
          <p:cNvSpPr>
            <a:spLocks noGrp="1" noRot="1" noChangeAspect="1" noChangeArrowheads="1" noTextEdit="1"/>
          </p:cNvSpPr>
          <p:nvPr>
            <p:ph type="sldImg"/>
          </p:nvPr>
        </p:nvSpPr>
        <p:spPr>
          <a:ln/>
        </p:spPr>
      </p:sp>
      <p:sp>
        <p:nvSpPr>
          <p:cNvPr id="247812" name="Rectangle 4"/>
          <p:cNvSpPr>
            <a:spLocks noGrp="1" noChangeArrowheads="1"/>
          </p:cNvSpPr>
          <p:nvPr>
            <p:ph type="body" idx="1"/>
          </p:nvPr>
        </p:nvSpPr>
        <p:spPr/>
        <p:txBody>
          <a:bodyPr/>
          <a:lstStyle/>
          <a:p>
            <a:r>
              <a:rPr lang="en-US" altLang="en-US"/>
              <a:t>Platform ladders are becoming more and more prevalent in the industry.  These industry best practices, provide workers with a stable work base and allows more flexibility while maneuvering and positioning things like floor joists and trusses.</a:t>
            </a:r>
          </a:p>
        </p:txBody>
      </p:sp>
    </p:spTree>
    <p:extLst>
      <p:ext uri="{BB962C8B-B14F-4D97-AF65-F5344CB8AC3E}">
        <p14:creationId xmlns:p14="http://schemas.microsoft.com/office/powerpoint/2010/main" val="3273023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ABCs of Fall Protection</a:t>
            </a: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23DB46-231E-477F-9946-F27DB77ED30C}" type="slidenum">
              <a:rPr lang="en-US" altLang="en-US">
                <a:latin typeface="Times New Roman" panose="02020603050405020304" pitchFamily="18" charset="0"/>
              </a:rPr>
              <a:pPr/>
              <a:t>54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61163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Anchor system, discuss some the different systems used in the industry</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DB9892-0897-4E05-91B1-D5356CE7E9F2}" type="slidenum">
              <a:rPr lang="en-US" altLang="en-US">
                <a:latin typeface="Times New Roman" panose="02020603050405020304" pitchFamily="18" charset="0"/>
              </a:rPr>
              <a:pPr/>
              <a:t>55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95739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B= the body harness</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436DAC-9134-4886-B082-0E9C83EFC1E9}"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6121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Demostrate with an actual harness to students.  Have one try one on and see if they know how to properly put it on.  Explain what is a proper fit, explain where the D ring should be and how tight all the belts and straps should be .  What is the difference between the $35 harness to the $135 and above?</a:t>
            </a: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7BBF5A-B3A5-416E-8A21-E2DCE3434BDF}"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5055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Use to anchor life lines?  Only one person on horizontal line if rated only for 5,000lbs.  Should be approved by qualified person.</a:t>
            </a: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46E7CF-B2CF-4422-A47D-822A7D694CC8}" type="slidenum">
              <a:rPr lang="en-US" altLang="en-US">
                <a:latin typeface="Times New Roman" panose="02020603050405020304" pitchFamily="18" charset="0"/>
              </a:rPr>
              <a:pPr/>
              <a:t>63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21968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Different types of anchor points and horizontal life line.</a:t>
            </a: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EFB0E99-43BE-4B80-919B-CEA0B3FE037A}" type="slidenum">
              <a:rPr lang="en-US" altLang="en-US">
                <a:latin typeface="Times New Roman" panose="02020603050405020304" pitchFamily="18" charset="0"/>
              </a:rPr>
              <a:pPr/>
              <a:t>64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768089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C= the Connectors</a:t>
            </a: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E92D17-A5E0-4D68-97D4-5D3729267F36}" type="slidenum">
              <a:rPr lang="en-US" altLang="en-US">
                <a:latin typeface="Times New Roman" panose="02020603050405020304" pitchFamily="18" charset="0"/>
              </a:rPr>
              <a:pPr/>
              <a:t>65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83957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Discuss the difference kinds of connectors, demostrate each one and pass same via the audience let them touch and feel same, show them how it works and how to prevent roll out.</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F03D83-8AED-4B1E-91A9-E092528D4118}" type="slidenum">
              <a:rPr lang="en-US" altLang="en-US">
                <a:latin typeface="Times New Roman" panose="02020603050405020304" pitchFamily="18" charset="0"/>
              </a:rPr>
              <a:pPr/>
              <a:t>66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52329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Show and tell, demo a SRL, what is the difference of same from a normal landyard.</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D07157-BD2A-47DE-B6C6-C326BBBD56BC}" type="slidenum">
              <a:rPr lang="en-US" altLang="en-US">
                <a:latin typeface="Times New Roman" panose="02020603050405020304" pitchFamily="18" charset="0"/>
              </a:rPr>
              <a:pPr/>
              <a:t>68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1222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Discuss</a:t>
            </a:r>
            <a:r>
              <a:rPr lang="en-US" altLang="en-US" smtClean="0">
                <a:latin typeface="Arial" panose="020B0604020202020204" pitchFamily="34" charset="0"/>
              </a:rPr>
              <a:t> the hazards here, and possible protective systems that can be used.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AFF071-0F08-4A50-B46C-9955CEE77B60}" type="slidenum">
              <a:rPr lang="en-US" altLang="en-US"/>
              <a:pPr eaLnBrk="1" hangingPunct="1"/>
              <a:t>27</a:t>
            </a:fld>
            <a:endParaRPr lang="en-US" altLang="en-US"/>
          </a:p>
        </p:txBody>
      </p:sp>
    </p:spTree>
    <p:extLst>
      <p:ext uri="{BB962C8B-B14F-4D97-AF65-F5344CB8AC3E}">
        <p14:creationId xmlns:p14="http://schemas.microsoft.com/office/powerpoint/2010/main" val="122538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You should never hook two difference FPS to each other because they might not work properly.</a:t>
            </a: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AC542A-4D84-4CF5-931C-88CB69574122}" type="slidenum">
              <a:rPr lang="en-US" altLang="en-US">
                <a:latin typeface="Times New Roman" panose="02020603050405020304" pitchFamily="18" charset="0"/>
              </a:rPr>
              <a:pPr/>
              <a:t>70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57101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picture shows a rope grab system on  roof to protect a worker in the event of a fall. </a:t>
            </a: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CA4A5C-7159-4D05-82BD-E041FA9DC7E1}" type="slidenum">
              <a:rPr lang="en-US" altLang="en-US"/>
              <a:pPr eaLnBrk="1" hangingPunct="1"/>
              <a:t>28</a:t>
            </a:fld>
            <a:endParaRPr lang="en-US" altLang="en-US"/>
          </a:p>
        </p:txBody>
      </p:sp>
    </p:spTree>
    <p:extLst>
      <p:ext uri="{BB962C8B-B14F-4D97-AF65-F5344CB8AC3E}">
        <p14:creationId xmlns:p14="http://schemas.microsoft.com/office/powerpoint/2010/main" val="422614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Explain</a:t>
            </a:r>
            <a:r>
              <a:rPr lang="en-US" altLang="en-US" smtClean="0">
                <a:latin typeface="Arial" panose="020B0604020202020204" pitchFamily="34" charset="0"/>
              </a:rPr>
              <a:t> that this is a self-retracting lifeline attached to a full body harness</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758A09-02C2-4153-9B37-BEA5EF69FEFD}" type="slidenum">
              <a:rPr lang="en-US" altLang="en-US"/>
              <a:pPr eaLnBrk="1" hangingPunct="1"/>
              <a:t>29</a:t>
            </a:fld>
            <a:endParaRPr lang="en-US" altLang="en-US"/>
          </a:p>
        </p:txBody>
      </p:sp>
    </p:spTree>
    <p:extLst>
      <p:ext uri="{BB962C8B-B14F-4D97-AF65-F5344CB8AC3E}">
        <p14:creationId xmlns:p14="http://schemas.microsoft.com/office/powerpoint/2010/main" val="37932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This photo shows a properly installed guardrail system around a stairwell opening.</a:t>
            </a:r>
          </a:p>
          <a:p>
            <a:pPr eaLnBrk="1" hangingPunct="1"/>
            <a:r>
              <a:rPr lang="en-US" altLang="en-US" smtClean="0">
                <a:latin typeface="Arial" panose="020B0604020202020204" pitchFamily="34" charset="0"/>
              </a:rPr>
              <a:t>Top-rail = 42in.</a:t>
            </a:r>
          </a:p>
          <a:p>
            <a:pPr eaLnBrk="1" hangingPunct="1"/>
            <a:r>
              <a:rPr lang="en-US" altLang="en-US" smtClean="0">
                <a:latin typeface="Arial" panose="020B0604020202020204" pitchFamily="34" charset="0"/>
              </a:rPr>
              <a:t>Mid-rail = 21in.</a:t>
            </a:r>
          </a:p>
          <a:p>
            <a:pPr eaLnBrk="1" hangingPunct="1"/>
            <a:r>
              <a:rPr lang="en-US" altLang="en-US" smtClean="0">
                <a:latin typeface="Arial" panose="020B0604020202020204" pitchFamily="34" charset="0"/>
              </a:rPr>
              <a:t>Toeboard = 3 ½ in. (4in. Nominal)</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47F739-6DB6-4E71-9D9F-A6A86F4102C3}" type="slidenum">
              <a:rPr lang="en-US" altLang="en-US"/>
              <a:pPr eaLnBrk="1" hangingPunct="1"/>
              <a:t>31</a:t>
            </a:fld>
            <a:endParaRPr lang="en-US" altLang="en-US"/>
          </a:p>
        </p:txBody>
      </p:sp>
    </p:spTree>
    <p:extLst>
      <p:ext uri="{BB962C8B-B14F-4D97-AF65-F5344CB8AC3E}">
        <p14:creationId xmlns:p14="http://schemas.microsoft.com/office/powerpoint/2010/main" val="158513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photo shows guardrails used to protect workers from falling through a wall opening greater than 18’’. </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541F48-9D60-469D-B644-4FAE0AAC0846}" type="slidenum">
              <a:rPr lang="en-US" altLang="en-US"/>
              <a:pPr eaLnBrk="1" hangingPunct="1"/>
              <a:t>32</a:t>
            </a:fld>
            <a:endParaRPr lang="en-US" altLang="en-US"/>
          </a:p>
        </p:txBody>
      </p:sp>
    </p:spTree>
    <p:extLst>
      <p:ext uri="{BB962C8B-B14F-4D97-AF65-F5344CB8AC3E}">
        <p14:creationId xmlns:p14="http://schemas.microsoft.com/office/powerpoint/2010/main" val="51610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This guardrail is painted orange on both sides to alert personnel that guardrails are installed and are visible from a distance. </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D57743-A4F7-48B1-A48C-1DC998809017}" type="slidenum">
              <a:rPr lang="en-US" altLang="en-US"/>
              <a:pPr eaLnBrk="1" hangingPunct="1"/>
              <a:t>33</a:t>
            </a:fld>
            <a:endParaRPr lang="en-US" altLang="en-US"/>
          </a:p>
        </p:txBody>
      </p:sp>
    </p:spTree>
    <p:extLst>
      <p:ext uri="{BB962C8B-B14F-4D97-AF65-F5344CB8AC3E}">
        <p14:creationId xmlns:p14="http://schemas.microsoft.com/office/powerpoint/2010/main" val="105188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Discuss</a:t>
            </a:r>
            <a:r>
              <a:rPr lang="en-US" altLang="en-US" smtClean="0">
                <a:latin typeface="Arial" panose="020B0604020202020204" pitchFamily="34" charset="0"/>
              </a:rPr>
              <a:t> how utilizing a boot system guardrail will allow drywall to be installed while still protecting workers from an unprotected edge. </a:t>
            </a:r>
            <a:endParaRPr lang="en-US" altLang="en-US" b="1" smtClean="0">
              <a:latin typeface="Arial" panose="020B0604020202020204"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B07071-AF54-471A-8FC7-8003BC513D03}" type="slidenum">
              <a:rPr lang="en-US" altLang="en-US"/>
              <a:pPr eaLnBrk="1" hangingPunct="1"/>
              <a:t>34</a:t>
            </a:fld>
            <a:endParaRPr lang="en-US" altLang="en-US"/>
          </a:p>
        </p:txBody>
      </p:sp>
    </p:spTree>
    <p:extLst>
      <p:ext uri="{BB962C8B-B14F-4D97-AF65-F5344CB8AC3E}">
        <p14:creationId xmlns:p14="http://schemas.microsoft.com/office/powerpoint/2010/main" val="419390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OSHA Office of Training &amp; Education</a:t>
            </a:r>
            <a:endParaRPr lang="en-US"/>
          </a:p>
        </p:txBody>
      </p:sp>
      <p:sp>
        <p:nvSpPr>
          <p:cNvPr id="6" name="Slide Number Placeholder 5"/>
          <p:cNvSpPr>
            <a:spLocks noGrp="1"/>
          </p:cNvSpPr>
          <p:nvPr>
            <p:ph type="sldNum" sz="quarter" idx="12"/>
          </p:nvPr>
        </p:nvSpPr>
        <p:spPr/>
        <p:txBody>
          <a:bodyPr/>
          <a:lstStyle/>
          <a:p>
            <a:pPr>
              <a:defRPr/>
            </a:pPr>
            <a:fld id="{939A1940-3497-4576-B850-FFDA648D249D}" type="slidenum">
              <a:rPr lang="en-US" smtClean="0"/>
              <a:pPr>
                <a:defRPr/>
              </a:pPr>
              <a:t>‹#›</a:t>
            </a:fld>
            <a:endParaRPr lang="en-US" dirty="0"/>
          </a:p>
        </p:txBody>
      </p:sp>
    </p:spTree>
    <p:extLst>
      <p:ext uri="{BB962C8B-B14F-4D97-AF65-F5344CB8AC3E}">
        <p14:creationId xmlns:p14="http://schemas.microsoft.com/office/powerpoint/2010/main" val="18223708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8E8C1-191F-4171-A436-9CD8E0A076BF}"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7542320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8E8C1-191F-4171-A436-9CD8E0A076BF}"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28268927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3124200" cy="457200"/>
          </a:xfrm>
        </p:spPr>
        <p:txBody>
          <a:bodyPr/>
          <a:lstStyle>
            <a:lvl1pPr>
              <a:defRPr/>
            </a:lvl1pPr>
          </a:lstStyle>
          <a:p>
            <a:pPr>
              <a:defRPr/>
            </a:pPr>
            <a:r>
              <a:rPr lang="en-US"/>
              <a:t>Safety Guys, Inc	</a:t>
            </a: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0D8AA25-6965-4999-8A80-757CB7E413F5}" type="slidenum">
              <a:rPr lang="en-US" altLang="en-US"/>
              <a:pPr/>
              <a:t>‹#›</a:t>
            </a:fld>
            <a:endParaRPr lang="en-US" altLang="en-US"/>
          </a:p>
        </p:txBody>
      </p:sp>
    </p:spTree>
    <p:extLst>
      <p:ext uri="{BB962C8B-B14F-4D97-AF65-F5344CB8AC3E}">
        <p14:creationId xmlns:p14="http://schemas.microsoft.com/office/powerpoint/2010/main" val="2154250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018AED3A-D77C-4868-83F3-4DF8554C5E06}" type="slidenum">
              <a:rPr lang="en-US" altLang="en-US"/>
              <a:pPr/>
              <a:t>‹#›</a:t>
            </a:fld>
            <a:endParaRPr lang="en-US" altLang="en-US"/>
          </a:p>
        </p:txBody>
      </p:sp>
    </p:spTree>
    <p:extLst>
      <p:ext uri="{BB962C8B-B14F-4D97-AF65-F5344CB8AC3E}">
        <p14:creationId xmlns:p14="http://schemas.microsoft.com/office/powerpoint/2010/main" val="112830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8E8C1-191F-4171-A436-9CD8E0A076BF}"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34170043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98E8C1-191F-4171-A436-9CD8E0A076BF}" type="datetimeFigureOut">
              <a:rPr lang="en-US" smtClean="0"/>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125016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98E8C1-191F-4171-A436-9CD8E0A076BF}"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233512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98E8C1-191F-4171-A436-9CD8E0A076BF}" type="datetimeFigureOut">
              <a:rPr lang="en-US" smtClean="0"/>
              <a:t>6/22/2015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209757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98E8C1-191F-4171-A436-9CD8E0A076BF}" type="datetimeFigureOut">
              <a:rPr lang="en-US" smtClean="0"/>
              <a:t>6/22/2015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179555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8E8C1-191F-4171-A436-9CD8E0A076BF}" type="datetimeFigureOut">
              <a:rPr lang="en-US" smtClean="0"/>
              <a:t>6/22/2015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242013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8E8C1-191F-4171-A436-9CD8E0A076BF}"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499890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8E8C1-191F-4171-A436-9CD8E0A076BF}" type="datetimeFigureOut">
              <a:rPr lang="en-US" smtClean="0"/>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2A4AE-E184-48CB-8C83-98C4B38B3A67}" type="slidenum">
              <a:rPr lang="en-US" smtClean="0"/>
              <a:t>‹#›</a:t>
            </a:fld>
            <a:endParaRPr lang="en-US"/>
          </a:p>
        </p:txBody>
      </p:sp>
    </p:spTree>
    <p:extLst>
      <p:ext uri="{BB962C8B-B14F-4D97-AF65-F5344CB8AC3E}">
        <p14:creationId xmlns:p14="http://schemas.microsoft.com/office/powerpoint/2010/main" val="320965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smtClean="0"/>
              <a:t>OSHA Office of Training &amp; Education</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D09738E-0F8A-4F9B-AFD4-B2E037EC4BFB}" type="slidenum">
              <a:rPr lang="en-US" smtClean="0"/>
              <a:pPr>
                <a:defRPr/>
              </a:pPr>
              <a:t>‹#›</a:t>
            </a:fld>
            <a:endParaRPr lang="en-US" dirty="0"/>
          </a:p>
        </p:txBody>
      </p:sp>
      <p:pic>
        <p:nvPicPr>
          <p:cNvPr id="7" name="Picture 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78581"/>
            <a:ext cx="9144000" cy="6936581"/>
          </a:xfrm>
          <a:prstGeom prst="rect">
            <a:avLst/>
          </a:prstGeom>
        </p:spPr>
      </p:pic>
      <p:sp>
        <p:nvSpPr>
          <p:cNvPr id="8" name="Rectangle 7"/>
          <p:cNvSpPr/>
          <p:nvPr/>
        </p:nvSpPr>
        <p:spPr>
          <a:xfrm>
            <a:off x="0" y="-78581"/>
            <a:ext cx="9144000" cy="6936581"/>
          </a:xfrm>
          <a:prstGeom prst="rect">
            <a:avLst/>
          </a:prstGeom>
          <a:solidFill>
            <a:schemeClr val="bg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7C"/>
              </a:solidFill>
            </a:endParaRPr>
          </a:p>
        </p:txBody>
      </p:sp>
      <p:sp>
        <p:nvSpPr>
          <p:cNvPr id="9" name="Slide Number Placeholder 3"/>
          <p:cNvSpPr txBox="1">
            <a:spLocks/>
          </p:cNvSpPr>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fld id="{91CD228A-3CBD-441A-9189-51E6931D7915}" type="slidenum">
              <a:rPr lang="en-US" altLang="en-US" sz="1000" smtClean="0">
                <a:solidFill>
                  <a:srgbClr val="FFFFFF"/>
                </a:solidFill>
              </a:rPr>
              <a:pPr/>
              <a:t>‹#›</a:t>
            </a:fld>
            <a:endParaRPr lang="en-US" altLang="en-US" sz="1000" smtClean="0">
              <a:solidFill>
                <a:srgbClr val="FFFFFF"/>
              </a:solidFill>
            </a:endParaRPr>
          </a:p>
        </p:txBody>
      </p:sp>
      <p:pic>
        <p:nvPicPr>
          <p:cNvPr id="10" name="Picture 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4800" y="5257800"/>
            <a:ext cx="9601200" cy="1604592"/>
          </a:xfrm>
          <a:prstGeom prst="rect">
            <a:avLst/>
          </a:prstGeom>
        </p:spPr>
      </p:pic>
      <p:sp>
        <p:nvSpPr>
          <p:cNvPr id="11" name="TextBox 10"/>
          <p:cNvSpPr txBox="1"/>
          <p:nvPr/>
        </p:nvSpPr>
        <p:spPr>
          <a:xfrm>
            <a:off x="152400" y="512802"/>
            <a:ext cx="7261379" cy="553998"/>
          </a:xfrm>
          <a:prstGeom prst="rect">
            <a:avLst/>
          </a:prstGeom>
          <a:noFill/>
        </p:spPr>
        <p:txBody>
          <a:bodyPr wrap="square" rtlCol="0">
            <a:spAutoFit/>
          </a:bodyPr>
          <a:lstStyle/>
          <a:p>
            <a:endParaRPr lang="en-US" sz="3000" b="1" dirty="0">
              <a:solidFill>
                <a:srgbClr val="00447C"/>
              </a:solidFill>
              <a:effectLst>
                <a:outerShdw blurRad="50800" dist="38100" dir="2700000" algn="tl" rotWithShape="0">
                  <a:prstClr val="black">
                    <a:alpha val="40000"/>
                  </a:prstClr>
                </a:outerShdw>
              </a:effectLst>
              <a:latin typeface="Cambria" panose="02040503050406030204" pitchFamily="18" charset="0"/>
              <a:cs typeface="Arial" panose="020B0604020202020204" pitchFamily="34" charset="0"/>
            </a:endParaRPr>
          </a:p>
        </p:txBody>
      </p:sp>
      <p:pic>
        <p:nvPicPr>
          <p:cNvPr id="12" name="Picture 1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7884" y="6005145"/>
            <a:ext cx="8874391" cy="822960"/>
          </a:xfrm>
          <a:prstGeom prst="rect">
            <a:avLst/>
          </a:prstGeom>
        </p:spPr>
      </p:pic>
    </p:spTree>
    <p:extLst>
      <p:ext uri="{BB962C8B-B14F-4D97-AF65-F5344CB8AC3E}">
        <p14:creationId xmlns:p14="http://schemas.microsoft.com/office/powerpoint/2010/main" val="3697482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10759" TargetMode="External"/><Relationship Id="rId13" Type="http://schemas.openxmlformats.org/officeDocument/2006/relationships/hyperlink" Target="https://www.osha.gov/pls/oshaweb/owadisp.show_document?p_table=STANDARDS&amp;p_id=10839" TargetMode="External"/><Relationship Id="rId3" Type="http://schemas.openxmlformats.org/officeDocument/2006/relationships/hyperlink" Target="https://www.osha.gov/SLTC/scaffolding/index.html" TargetMode="External"/><Relationship Id="rId7" Type="http://schemas.openxmlformats.org/officeDocument/2006/relationships/hyperlink" Target="https://www.osha.gov/pls/oshaweb/owadisp.show_document?p_table=STANDARDS&amp;p_id=10758" TargetMode="External"/><Relationship Id="rId12" Type="http://schemas.openxmlformats.org/officeDocument/2006/relationships/hyperlink" Target="https://www.osha.gov/pls/oshaweb/owadisp.show_document?p_table=STANDARDS&amp;p_id=10838" TargetMode="External"/><Relationship Id="rId2" Type="http://schemas.openxmlformats.org/officeDocument/2006/relationships/hyperlink" Target="https://www.osha.gov/pls/oshaweb/owadisp.show_document?p_table=STANDARDS&amp;p_id=10752" TargetMode="External"/><Relationship Id="rId1" Type="http://schemas.openxmlformats.org/officeDocument/2006/relationships/slideLayout" Target="../slideLayouts/slideLayout2.xml"/><Relationship Id="rId6" Type="http://schemas.openxmlformats.org/officeDocument/2006/relationships/hyperlink" Target="https://www.osha.gov/pls/oshaweb/owadisp.show_document?p_table=STANDARDS&amp;p_id=10757" TargetMode="External"/><Relationship Id="rId11" Type="http://schemas.openxmlformats.org/officeDocument/2006/relationships/hyperlink" Target="https://www.osha.gov/pls/oshaweb/owadisp.show_document?p_table=STANDARDS&amp;p_id=10837" TargetMode="External"/><Relationship Id="rId5" Type="http://schemas.openxmlformats.org/officeDocument/2006/relationships/hyperlink" Target="https://www.osha.gov/pls/oshaweb/owadisp.show_document?p_table=STANDARDS&amp;p_id=10755" TargetMode="External"/><Relationship Id="rId15" Type="http://schemas.openxmlformats.org/officeDocument/2006/relationships/hyperlink" Target="https://www.osha.gov/pls/oshaweb/owadisp.show_document?p_table=STANDARDS&amp;p_id=67" TargetMode="External"/><Relationship Id="rId10" Type="http://schemas.openxmlformats.org/officeDocument/2006/relationships/hyperlink" Target="https://www.osha.gov/pls/oshaweb/owadisp.show_document?p_table=STANDARDS&amp;p_id=10790" TargetMode="External"/><Relationship Id="rId4" Type="http://schemas.openxmlformats.org/officeDocument/2006/relationships/hyperlink" Target="https://www.osha.gov/pls/oshaweb/owadisp.show_document?p_table=STANDARDS&amp;p_id=10753" TargetMode="External"/><Relationship Id="rId9" Type="http://schemas.openxmlformats.org/officeDocument/2006/relationships/hyperlink" Target="https://www.osha.gov/pls/oshaweb/owadisp.show_document?p_table=STANDARDS&amp;p_id=12751" TargetMode="External"/><Relationship Id="rId14" Type="http://schemas.openxmlformats.org/officeDocument/2006/relationships/hyperlink" Target="https://www.osha.gov/pls/oshaweb/owadisp.show_document?p_table=STANDARDS&amp;p_id=1084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9728" TargetMode="External"/><Relationship Id="rId13" Type="http://schemas.openxmlformats.org/officeDocument/2006/relationships/hyperlink" Target="https://www.osha.gov/SLTC/personalprotectiveequipment/index.html" TargetMode="External"/><Relationship Id="rId3" Type="http://schemas.openxmlformats.org/officeDocument/2006/relationships/hyperlink" Target="https://www.osha.gov/pls/oshaweb/owadisp.show_document?p_id=9717&amp;p_table=STANDARDS" TargetMode="External"/><Relationship Id="rId7" Type="http://schemas.openxmlformats.org/officeDocument/2006/relationships/hyperlink" Target="https://www.osha.gov/pls/oshaweb/owadisp.show_document?p_table=STANDARDS&amp;p_id=9727" TargetMode="External"/><Relationship Id="rId12" Type="http://schemas.openxmlformats.org/officeDocument/2006/relationships/hyperlink" Target="https://www.osha.gov/pls/oshaweb/owadisp.show_document?p_table=STANDARDS&amp;p_id=9777" TargetMode="External"/><Relationship Id="rId2" Type="http://schemas.openxmlformats.org/officeDocument/2006/relationships/hyperlink" Target="https://www.osha.gov/pls/oshaweb/owadisp.show_document?p_table=STANDARDS&amp;p_id=9715" TargetMode="External"/><Relationship Id="rId16" Type="http://schemas.openxmlformats.org/officeDocument/2006/relationships/hyperlink" Target="https://www.osha.gov/SLTC/powergeneration/index.html" TargetMode="External"/><Relationship Id="rId1" Type="http://schemas.openxmlformats.org/officeDocument/2006/relationships/slideLayout" Target="../slideLayouts/slideLayout2.xml"/><Relationship Id="rId6" Type="http://schemas.openxmlformats.org/officeDocument/2006/relationships/hyperlink" Target="https://www.osha.gov/pls/oshaweb/owadisp.show_document?p_table=STANDARDS&amp;p_id=9720" TargetMode="External"/><Relationship Id="rId11" Type="http://schemas.openxmlformats.org/officeDocument/2006/relationships/hyperlink" Target="https://www.osha.gov/pls/oshaweb/owadisp.show_document?p_table=standards&amp;p_id=9733" TargetMode="External"/><Relationship Id="rId5" Type="http://schemas.openxmlformats.org/officeDocument/2006/relationships/hyperlink" Target="https://www.osha.gov/pls/oshaweb/owadisp.show_document?p_table=STANDARDS&amp;p_id=9719" TargetMode="External"/><Relationship Id="rId15" Type="http://schemas.openxmlformats.org/officeDocument/2006/relationships/hyperlink" Target="https://www.osha.gov/pls/oshaweb/owadisp.show_document?p_table=STANDARDS&amp;p_id=9868" TargetMode="External"/><Relationship Id="rId10" Type="http://schemas.openxmlformats.org/officeDocument/2006/relationships/hyperlink" Target="https://www.osha.gov/pls/oshaweb/owadisp.show_document?p_table=STANDARDS&amp;p_id=9732" TargetMode="External"/><Relationship Id="rId4" Type="http://schemas.openxmlformats.org/officeDocument/2006/relationships/hyperlink" Target="https://www.osha.gov/pls/oshaweb/owadisp.show_document?p_table=STANDARDS&amp;p_id=9718" TargetMode="External"/><Relationship Id="rId9" Type="http://schemas.openxmlformats.org/officeDocument/2006/relationships/hyperlink" Target="https://www.osha.gov/pls/oshaweb/owadisp.show_document?p_table=STANDARDS&amp;p_id=9730" TargetMode="External"/><Relationship Id="rId14" Type="http://schemas.openxmlformats.org/officeDocument/2006/relationships/hyperlink" Target="https://www.osha.gov/pls/oshaweb/owadisp.show_document?p_table=STANDARDS&amp;p_id=9867"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10242" TargetMode="External"/><Relationship Id="rId3" Type="http://schemas.openxmlformats.org/officeDocument/2006/relationships/hyperlink" Target="https://www.osha.gov/pls/oshaweb/owadisp.show_document?p_table=STANDARDS&amp;p_id=10237" TargetMode="External"/><Relationship Id="rId7" Type="http://schemas.openxmlformats.org/officeDocument/2006/relationships/hyperlink" Target="https://www.osha.gov/pls/oshaweb/owadisp.show_document?p_id=10241&amp;p_table=STANDARDS" TargetMode="External"/><Relationship Id="rId12" Type="http://schemas.openxmlformats.org/officeDocument/2006/relationships/hyperlink" Target="https://www.osha.gov/pls/oshaweb/owadisp.show_document?p_table=STANDARDS&amp;p_id=10333" TargetMode="External"/><Relationship Id="rId2" Type="http://schemas.openxmlformats.org/officeDocument/2006/relationships/hyperlink" Target="https://www.osha.gov/pls/oshaweb/owadisp.show_document?p_table=STANDARDS&amp;p_id=10236" TargetMode="External"/><Relationship Id="rId1" Type="http://schemas.openxmlformats.org/officeDocument/2006/relationships/slideLayout" Target="../slideLayouts/slideLayout2.xml"/><Relationship Id="rId6" Type="http://schemas.openxmlformats.org/officeDocument/2006/relationships/hyperlink" Target="https://www.osha.gov/pls/oshaweb/owadisp.show_document?p_table=STANDARDS&amp;p_id=10240" TargetMode="External"/><Relationship Id="rId11" Type="http://schemas.openxmlformats.org/officeDocument/2006/relationships/hyperlink" Target="https://www.osha.gov/pls/oshaweb/owadisp.show_document?p_table=STANDARDS&amp;p_id=10276" TargetMode="External"/><Relationship Id="rId5" Type="http://schemas.openxmlformats.org/officeDocument/2006/relationships/hyperlink" Target="https://www.osha.gov/pls/oshaweb/owadisp.show_document?p_table=STANDARDS&amp;p_id=10239" TargetMode="External"/><Relationship Id="rId10" Type="http://schemas.openxmlformats.org/officeDocument/2006/relationships/hyperlink" Target="https://www.osha.gov/pls/oshaweb/owadisp.show_document?p_table=STANDARDS&amp;p_id=10275" TargetMode="External"/><Relationship Id="rId4" Type="http://schemas.openxmlformats.org/officeDocument/2006/relationships/hyperlink" Target="https://www.osha.gov/pls/oshaweb/owadisp.show_document?p_table=STANDARDS&amp;p_id=10238" TargetMode="External"/><Relationship Id="rId9" Type="http://schemas.openxmlformats.org/officeDocument/2006/relationships/hyperlink" Target="https://www.osha.gov/pls/oshaweb/owadisp.show_document?p_table=STANDARDS&amp;p_id=10274"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10403" TargetMode="External"/><Relationship Id="rId13" Type="http://schemas.openxmlformats.org/officeDocument/2006/relationships/hyperlink" Target="https://www.osha.gov/pls/oshaweb/owadisp.show_document?p_table=STANDARDS&amp;p_id=10410" TargetMode="External"/><Relationship Id="rId3" Type="http://schemas.openxmlformats.org/officeDocument/2006/relationships/hyperlink" Target="https://www.osha.gov/pls/oshaweb/owadisp.show_document?p_table=STANDARDS&amp;p_id=10368" TargetMode="External"/><Relationship Id="rId7" Type="http://schemas.openxmlformats.org/officeDocument/2006/relationships/hyperlink" Target="https://www.osha.gov/pls/oshaweb/owadisp.show_document?p_table=STANDARDS&amp;p_id=10402" TargetMode="External"/><Relationship Id="rId12" Type="http://schemas.openxmlformats.org/officeDocument/2006/relationships/hyperlink" Target="https://www.osha.gov/pls/oshaweb/owadisp.show_document?p_table=STANDARDS&amp;p_id=10407" TargetMode="External"/><Relationship Id="rId2" Type="http://schemas.openxmlformats.org/officeDocument/2006/relationships/hyperlink" Target="https://www.osha.gov/pls/oshaweb/owadisp.show_document?p_table=STANDARDS&amp;p_id=10354" TargetMode="External"/><Relationship Id="rId1" Type="http://schemas.openxmlformats.org/officeDocument/2006/relationships/slideLayout" Target="../slideLayouts/slideLayout2.xml"/><Relationship Id="rId6" Type="http://schemas.openxmlformats.org/officeDocument/2006/relationships/hyperlink" Target="https://www.osha.gov/pls/oshaweb/owadisp.show_document?p_table=STANDARDS&amp;p_id=10401" TargetMode="External"/><Relationship Id="rId11" Type="http://schemas.openxmlformats.org/officeDocument/2006/relationships/hyperlink" Target="https://www.osha.gov/pls/oshaweb/owadisp.show_document?p_table=STANDARDS&amp;p_id=10406" TargetMode="External"/><Relationship Id="rId5" Type="http://schemas.openxmlformats.org/officeDocument/2006/relationships/hyperlink" Target="https://www.osha.gov/pls/oshaweb/owadisp.show_document?p_table=STANDARDS&amp;p_id=10398" TargetMode="External"/><Relationship Id="rId10" Type="http://schemas.openxmlformats.org/officeDocument/2006/relationships/hyperlink" Target="https://www.osha.gov/pls/oshaweb/owadisp.show_document?p_table=STANDARDS&amp;p_id=10405" TargetMode="External"/><Relationship Id="rId4" Type="http://schemas.openxmlformats.org/officeDocument/2006/relationships/hyperlink" Target="https://www.osha.gov/pls/oshaweb/owadisp.show_document?p_table=STANDARDS&amp;p_id=10396" TargetMode="External"/><Relationship Id="rId9" Type="http://schemas.openxmlformats.org/officeDocument/2006/relationships/hyperlink" Target="https://www.osha.gov/pls/oshaweb/owadisp.show_document?p_table=STANDARDS&amp;p_id=10404" TargetMode="External"/><Relationship Id="rId14" Type="http://schemas.openxmlformats.org/officeDocument/2006/relationships/hyperlink" Target="https://www.osha.gov/pls/oshaweb/owadisp.show_document?p_table=STANDARDS&amp;p_id=1041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10436" TargetMode="External"/><Relationship Id="rId13" Type="http://schemas.openxmlformats.org/officeDocument/2006/relationships/hyperlink" Target="https://www.osha.gov/pls/oshaweb/owadisp.show_document?p_table=STANDARDS&amp;p_id=10441" TargetMode="External"/><Relationship Id="rId3" Type="http://schemas.openxmlformats.org/officeDocument/2006/relationships/hyperlink" Target="https://www.osha.gov/pls/oshaweb/owadisp.show_document?p_table=STANDARDS&amp;p_id=10431" TargetMode="External"/><Relationship Id="rId7" Type="http://schemas.openxmlformats.org/officeDocument/2006/relationships/hyperlink" Target="https://www.osha.gov/pls/oshaweb/owadisp.show_document?p_table=STANDARDS&amp;p_id=10435" TargetMode="External"/><Relationship Id="rId12" Type="http://schemas.openxmlformats.org/officeDocument/2006/relationships/hyperlink" Target="https://www.osha.gov/pls/oshaweb/owadisp.show_document?p_table=STANDARDS&amp;p_id=10440" TargetMode="External"/><Relationship Id="rId17" Type="http://schemas.openxmlformats.org/officeDocument/2006/relationships/hyperlink" Target="https://www.osha.gov/pls/oshaweb/owadisp.show_document?p_table=standards&amp;p_id=10494" TargetMode="External"/><Relationship Id="rId2" Type="http://schemas.openxmlformats.org/officeDocument/2006/relationships/hyperlink" Target="https://www.osha.gov/pls/oshaweb/owadisp.show_document?p_table=STANDARDS&amp;p_id=10430" TargetMode="External"/><Relationship Id="rId16" Type="http://schemas.openxmlformats.org/officeDocument/2006/relationships/hyperlink" Target="https://www.osha.gov/pls/oshaweb/owadisp.show_document?p_id=10486&amp;p_table=STANDARDS" TargetMode="External"/><Relationship Id="rId1" Type="http://schemas.openxmlformats.org/officeDocument/2006/relationships/slideLayout" Target="../slideLayouts/slideLayout2.xml"/><Relationship Id="rId6" Type="http://schemas.openxmlformats.org/officeDocument/2006/relationships/hyperlink" Target="https://www.osha.gov/pls/oshaweb/owadisp.show_document?p_table=STANDARDS&amp;p_id=10434" TargetMode="External"/><Relationship Id="rId11" Type="http://schemas.openxmlformats.org/officeDocument/2006/relationships/hyperlink" Target="https://www.osha.gov/pls/oshaweb/owadisp.show_document?p_table=STANDARDS&amp;p_id=10439" TargetMode="External"/><Relationship Id="rId5" Type="http://schemas.openxmlformats.org/officeDocument/2006/relationships/hyperlink" Target="https://www.osha.gov/pls/oshaweb/owadisp.show_document?p_table=STANDARDS&amp;p_id=10433" TargetMode="External"/><Relationship Id="rId15" Type="http://schemas.openxmlformats.org/officeDocument/2006/relationships/hyperlink" Target="https://www.osha.gov/pls/oshaweb/owadisp.show_document?p_table=STANDARDS&amp;p_id=10476" TargetMode="External"/><Relationship Id="rId10" Type="http://schemas.openxmlformats.org/officeDocument/2006/relationships/hyperlink" Target="https://www.osha.gov/pls/oshaweb/owadisp.show_document?p_table=STANDARDS&amp;p_id=10438" TargetMode="External"/><Relationship Id="rId4" Type="http://schemas.openxmlformats.org/officeDocument/2006/relationships/hyperlink" Target="https://www.osha.gov/pls/oshaweb/owadisp.show_document?p_table=STANDARDS&amp;p_id=10432" TargetMode="External"/><Relationship Id="rId9" Type="http://schemas.openxmlformats.org/officeDocument/2006/relationships/hyperlink" Target="https://www.osha.gov/pls/oshaweb/owadisp.show_document?p_table=STANDARDS&amp;p_id=10437" TargetMode="External"/><Relationship Id="rId14" Type="http://schemas.openxmlformats.org/officeDocument/2006/relationships/hyperlink" Target="https://www.osha.gov/pls/oshaweb/owadisp.show_document?p_table=STANDARDS&amp;p_id=1047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osha.gov/SLTC/etools/construction/falls/fallarrest_popup.html"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365069"/>
            <a:ext cx="5486400" cy="701731"/>
          </a:xfrm>
        </p:spPr>
        <p:txBody>
          <a:bodyPr wrap="square">
            <a:spAutoFit/>
          </a:bodyPr>
          <a:lstStyle/>
          <a:p>
            <a:r>
              <a:rPr lang="en-US" sz="4400" dirty="0" smtClean="0">
                <a:latin typeface="+mn-lt"/>
              </a:rPr>
              <a:t>Fall Protection Safety</a:t>
            </a:r>
            <a:endParaRPr lang="en-US" sz="4400"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95400"/>
            <a:ext cx="4572000" cy="4017264"/>
          </a:xfrm>
          <a:prstGeom prst="rect">
            <a:avLst/>
          </a:prstGeom>
        </p:spPr>
      </p:pic>
    </p:spTree>
    <p:extLst>
      <p:ext uri="{BB962C8B-B14F-4D97-AF65-F5344CB8AC3E}">
        <p14:creationId xmlns:p14="http://schemas.microsoft.com/office/powerpoint/2010/main" val="3877570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441" y="363630"/>
            <a:ext cx="7886700" cy="703170"/>
          </a:xfrm>
        </p:spPr>
        <p:txBody>
          <a:bodyPr>
            <a:normAutofit/>
          </a:bodyPr>
          <a:lstStyle/>
          <a:p>
            <a:pPr algn="ctr"/>
            <a:r>
              <a:rPr lang="en-US" sz="3600" dirty="0" smtClean="0">
                <a:latin typeface="+mn-lt"/>
              </a:rPr>
              <a:t> Fall Protection Standards</a:t>
            </a:r>
            <a:endParaRPr lang="en-US" sz="3600" dirty="0">
              <a:latin typeface="+mn-lt"/>
            </a:endParaRPr>
          </a:p>
        </p:txBody>
      </p:sp>
      <p:sp>
        <p:nvSpPr>
          <p:cNvPr id="3" name="Text Placeholder 2"/>
          <p:cNvSpPr>
            <a:spLocks noGrp="1"/>
          </p:cNvSpPr>
          <p:nvPr>
            <p:ph type="body" idx="1"/>
          </p:nvPr>
        </p:nvSpPr>
        <p:spPr>
          <a:xfrm>
            <a:off x="673053" y="1219200"/>
            <a:ext cx="7797894" cy="3929281"/>
          </a:xfrm>
        </p:spPr>
        <p:txBody>
          <a:bodyPr>
            <a:spAutoFit/>
          </a:bodyPr>
          <a:lstStyle/>
          <a:p>
            <a:r>
              <a:rPr lang="en-US" sz="2000" dirty="0" smtClean="0">
                <a:solidFill>
                  <a:schemeClr val="tx1"/>
                </a:solidFill>
              </a:rPr>
              <a:t>Fall </a:t>
            </a:r>
            <a:r>
              <a:rPr lang="en-US" sz="2000" dirty="0">
                <a:solidFill>
                  <a:schemeClr val="tx1"/>
                </a:solidFill>
              </a:rPr>
              <a:t>protection is addressed in OSHA's standards for the construction industry. This section highlights some of the OSHA standards, Federal Registers (rules, proposed rules, and notices) preambles to final rules (background to final rules), directives (instructions for compliance officers), standard interpretations (official letters of interpretation of the standards), example cases, and national consensus standards related to fall protection.</a:t>
            </a:r>
          </a:p>
          <a:p>
            <a:endParaRPr lang="en-US" sz="2000" dirty="0" smtClean="0"/>
          </a:p>
          <a:p>
            <a:r>
              <a:rPr lang="en-US" sz="2000" u="sng" dirty="0" smtClean="0">
                <a:solidFill>
                  <a:schemeClr val="tx1"/>
                </a:solidFill>
              </a:rPr>
              <a:t>OSHA Fall Protection Standards can be found in 29 CFR:</a:t>
            </a:r>
          </a:p>
          <a:p>
            <a:r>
              <a:rPr lang="en-US" sz="2000" dirty="0" smtClean="0">
                <a:solidFill>
                  <a:schemeClr val="tx1"/>
                </a:solidFill>
              </a:rPr>
              <a:t>General Industry	1910		</a:t>
            </a:r>
          </a:p>
          <a:p>
            <a:r>
              <a:rPr lang="en-US" sz="2000" dirty="0" smtClean="0">
                <a:solidFill>
                  <a:schemeClr val="tx1"/>
                </a:solidFill>
              </a:rPr>
              <a:t>Construction		1926</a:t>
            </a:r>
          </a:p>
          <a:p>
            <a:r>
              <a:rPr lang="en-US" sz="2000" dirty="0" smtClean="0">
                <a:solidFill>
                  <a:schemeClr val="tx1"/>
                </a:solidFill>
              </a:rPr>
              <a:t>Maritime		1915, 1917, 1918 </a:t>
            </a:r>
            <a:endParaRPr lang="en-US" sz="2000" dirty="0">
              <a:solidFill>
                <a:schemeClr val="tx1"/>
              </a:solidFill>
            </a:endParaRPr>
          </a:p>
        </p:txBody>
      </p:sp>
    </p:spTree>
    <p:extLst>
      <p:ext uri="{BB962C8B-B14F-4D97-AF65-F5344CB8AC3E}">
        <p14:creationId xmlns:p14="http://schemas.microsoft.com/office/powerpoint/2010/main" val="355811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86" y="247269"/>
            <a:ext cx="8587628" cy="590931"/>
          </a:xfrm>
        </p:spPr>
        <p:txBody>
          <a:bodyPr>
            <a:spAutoFit/>
          </a:bodyPr>
          <a:lstStyle/>
          <a:p>
            <a:pPr algn="ctr"/>
            <a:r>
              <a:rPr lang="en-US" sz="3600" dirty="0" smtClean="0">
                <a:latin typeface="+mn-lt"/>
              </a:rPr>
              <a:t>OSHA Construction Standards (29 CFR 1926)</a:t>
            </a:r>
            <a:endParaRPr lang="en-US" sz="3600" dirty="0">
              <a:latin typeface="+mn-lt"/>
            </a:endParaRPr>
          </a:p>
        </p:txBody>
      </p:sp>
      <p:sp>
        <p:nvSpPr>
          <p:cNvPr id="3" name="Content Placeholder 2"/>
          <p:cNvSpPr>
            <a:spLocks noGrp="1"/>
          </p:cNvSpPr>
          <p:nvPr>
            <p:ph idx="1"/>
          </p:nvPr>
        </p:nvSpPr>
        <p:spPr>
          <a:xfrm>
            <a:off x="973231" y="1066800"/>
            <a:ext cx="7197538" cy="4076501"/>
          </a:xfrm>
        </p:spPr>
        <p:txBody>
          <a:bodyPr>
            <a:spAutoFit/>
          </a:bodyPr>
          <a:lstStyle/>
          <a:p>
            <a:pPr marL="274320" indent="-274320">
              <a:spcBef>
                <a:spcPts val="600"/>
              </a:spcBef>
            </a:pPr>
            <a:r>
              <a:rPr lang="en-US" sz="1700" dirty="0" smtClean="0">
                <a:hlinkClick r:id="rId2" tooltip="1926.451"/>
              </a:rPr>
              <a:t>1926.451</a:t>
            </a:r>
            <a:r>
              <a:rPr lang="en-US" sz="1700" dirty="0"/>
              <a:t>, General requirements (Scaffolding) [</a:t>
            </a:r>
            <a:r>
              <a:rPr lang="en-US" sz="1700" dirty="0">
                <a:hlinkClick r:id="rId3" tooltip="Scaffolding Safety and Health Topics Page"/>
              </a:rPr>
              <a:t>related topic page</a:t>
            </a:r>
            <a:r>
              <a:rPr lang="en-US" sz="1700" dirty="0"/>
              <a:t>]</a:t>
            </a:r>
          </a:p>
          <a:p>
            <a:pPr marL="274320" indent="-274320">
              <a:spcBef>
                <a:spcPts val="600"/>
              </a:spcBef>
            </a:pPr>
            <a:r>
              <a:rPr lang="en-US" sz="1700" dirty="0">
                <a:hlinkClick r:id="rId4" tooltip="1926.452"/>
              </a:rPr>
              <a:t>1926.452</a:t>
            </a:r>
            <a:r>
              <a:rPr lang="en-US" sz="1700" dirty="0"/>
              <a:t>, Additional requirements applicable to specific types of scaffolds</a:t>
            </a:r>
          </a:p>
          <a:p>
            <a:pPr marL="274320" indent="-274320">
              <a:spcBef>
                <a:spcPts val="600"/>
              </a:spcBef>
            </a:pPr>
            <a:r>
              <a:rPr lang="en-US" sz="1700" dirty="0">
                <a:hlinkClick r:id="rId5" tooltip="1926.454"/>
              </a:rPr>
              <a:t>1926.454</a:t>
            </a:r>
            <a:r>
              <a:rPr lang="en-US" sz="1700" dirty="0"/>
              <a:t>, Training requirements (Scaffolding)</a:t>
            </a:r>
          </a:p>
          <a:p>
            <a:pPr marL="274320" indent="-274320">
              <a:spcBef>
                <a:spcPts val="600"/>
              </a:spcBef>
            </a:pPr>
            <a:r>
              <a:rPr lang="en-US" sz="1700" dirty="0">
                <a:hlinkClick r:id="rId6" tooltip="1926.501"/>
              </a:rPr>
              <a:t>1926.501</a:t>
            </a:r>
            <a:r>
              <a:rPr lang="en-US" sz="1700" dirty="0"/>
              <a:t>, Duty to have fall protection</a:t>
            </a:r>
          </a:p>
          <a:p>
            <a:pPr marL="274320" indent="-274320">
              <a:spcBef>
                <a:spcPts val="600"/>
              </a:spcBef>
            </a:pPr>
            <a:r>
              <a:rPr lang="en-US" sz="1700" dirty="0">
                <a:hlinkClick r:id="rId7" tooltip="1926.502"/>
              </a:rPr>
              <a:t>1926.502</a:t>
            </a:r>
            <a:r>
              <a:rPr lang="en-US" sz="1700" dirty="0"/>
              <a:t>, Fall protection systems criteria and practices</a:t>
            </a:r>
          </a:p>
          <a:p>
            <a:pPr marL="274320" indent="-274320">
              <a:spcBef>
                <a:spcPts val="600"/>
              </a:spcBef>
            </a:pPr>
            <a:r>
              <a:rPr lang="en-US" sz="1700" dirty="0">
                <a:hlinkClick r:id="rId8" tooltip="1926.503"/>
              </a:rPr>
              <a:t>1926.503</a:t>
            </a:r>
            <a:r>
              <a:rPr lang="en-US" sz="1700" dirty="0"/>
              <a:t>, Training requirements (Fall protection)</a:t>
            </a:r>
          </a:p>
          <a:p>
            <a:pPr marL="274320" indent="-274320">
              <a:spcBef>
                <a:spcPts val="600"/>
              </a:spcBef>
            </a:pPr>
            <a:r>
              <a:rPr lang="en-US" sz="1700" dirty="0">
                <a:hlinkClick r:id="rId9" tooltip="1926.760"/>
              </a:rPr>
              <a:t>1926.760</a:t>
            </a:r>
            <a:r>
              <a:rPr lang="en-US" sz="1700" dirty="0"/>
              <a:t>, Steel erection (Fall protection)</a:t>
            </a:r>
          </a:p>
          <a:p>
            <a:pPr marL="274320" indent="-274320">
              <a:spcBef>
                <a:spcPts val="600"/>
              </a:spcBef>
            </a:pPr>
            <a:r>
              <a:rPr lang="en-US" sz="1700" dirty="0">
                <a:hlinkClick r:id="rId10" tooltip="1926.800"/>
              </a:rPr>
              <a:t>1926.800</a:t>
            </a:r>
            <a:r>
              <a:rPr lang="en-US" sz="1700" dirty="0"/>
              <a:t>, Underground construction</a:t>
            </a:r>
          </a:p>
          <a:p>
            <a:pPr marL="274320" indent="-274320">
              <a:spcBef>
                <a:spcPts val="600"/>
              </a:spcBef>
            </a:pPr>
            <a:r>
              <a:rPr lang="en-US" sz="1700" dirty="0">
                <a:hlinkClick r:id="rId11" tooltip="1926.1051"/>
              </a:rPr>
              <a:t>1926.1051</a:t>
            </a:r>
            <a:r>
              <a:rPr lang="en-US" sz="1700" dirty="0"/>
              <a:t>, General requirements (Stairways and ladders)</a:t>
            </a:r>
          </a:p>
          <a:p>
            <a:pPr marL="274320" indent="-274320">
              <a:spcBef>
                <a:spcPts val="600"/>
              </a:spcBef>
            </a:pPr>
            <a:r>
              <a:rPr lang="en-US" sz="1700" dirty="0">
                <a:hlinkClick r:id="rId12" tooltip="1926.1052"/>
              </a:rPr>
              <a:t>1926.1052</a:t>
            </a:r>
            <a:r>
              <a:rPr lang="en-US" sz="1700" dirty="0"/>
              <a:t>, Stairways</a:t>
            </a:r>
          </a:p>
          <a:p>
            <a:pPr marL="274320" indent="-274320">
              <a:spcBef>
                <a:spcPts val="600"/>
              </a:spcBef>
            </a:pPr>
            <a:r>
              <a:rPr lang="en-US" sz="1700" dirty="0">
                <a:hlinkClick r:id="rId13" tooltip="1926.1053"/>
              </a:rPr>
              <a:t>1926.1053</a:t>
            </a:r>
            <a:r>
              <a:rPr lang="en-US" sz="1700" dirty="0"/>
              <a:t>, Ladders</a:t>
            </a:r>
          </a:p>
          <a:p>
            <a:pPr marL="274320" indent="-274320">
              <a:spcBef>
                <a:spcPts val="600"/>
              </a:spcBef>
            </a:pPr>
            <a:r>
              <a:rPr lang="en-US" sz="1700" dirty="0">
                <a:hlinkClick r:id="rId14" tooltip="1926.1060"/>
              </a:rPr>
              <a:t>1926.1060</a:t>
            </a:r>
            <a:r>
              <a:rPr lang="en-US" sz="1700" dirty="0"/>
              <a:t>, Training requirements (Stairways and ladders)</a:t>
            </a:r>
          </a:p>
          <a:p>
            <a:pPr marL="274320" indent="-274320">
              <a:spcBef>
                <a:spcPts val="600"/>
              </a:spcBef>
            </a:pPr>
            <a:r>
              <a:rPr lang="en-US" sz="1700" dirty="0">
                <a:hlinkClick r:id="rId15" tooltip="1926.1423"/>
              </a:rPr>
              <a:t>1926.1423</a:t>
            </a:r>
            <a:r>
              <a:rPr lang="en-US" sz="1700" dirty="0"/>
              <a:t>, Cranes and derricks in construction (Fall protection</a:t>
            </a:r>
            <a:r>
              <a:rPr lang="en-US" sz="1700" dirty="0" smtClean="0"/>
              <a:t>)</a:t>
            </a:r>
            <a:endParaRPr lang="en-US" sz="1700" dirty="0"/>
          </a:p>
        </p:txBody>
      </p:sp>
    </p:spTree>
    <p:extLst>
      <p:ext uri="{BB962C8B-B14F-4D97-AF65-F5344CB8AC3E}">
        <p14:creationId xmlns:p14="http://schemas.microsoft.com/office/powerpoint/2010/main" val="3009246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5878"/>
            <a:ext cx="7772400" cy="2862322"/>
          </a:xfrm>
        </p:spPr>
        <p:txBody>
          <a:bodyPr wrap="square">
            <a:spAutoFit/>
          </a:bodyPr>
          <a:lstStyle/>
          <a:p>
            <a:pPr>
              <a:lnSpc>
                <a:spcPct val="100000"/>
              </a:lnSpc>
            </a:pPr>
            <a:r>
              <a:rPr lang="en-US" sz="2000" dirty="0">
                <a:latin typeface="+mn-lt"/>
              </a:rPr>
              <a:t>Fall protection, for activities not in the construction industry, is addressed in specific standards for the general industry, shipyard employment, marine terminals and </a:t>
            </a:r>
            <a:r>
              <a:rPr lang="en-US" sz="2000" dirty="0" err="1">
                <a:latin typeface="+mn-lt"/>
              </a:rPr>
              <a:t>longshoring</a:t>
            </a:r>
            <a:r>
              <a:rPr lang="en-US" sz="2000" dirty="0">
                <a:latin typeface="+mn-lt"/>
              </a:rPr>
              <a:t> industry. This section highlights OSHA standards, Federal Registers (rules, proposed rules, and notices), the Regulatory Agenda (a list of actions being taken with regard to OSHA standards), preambles to final rules (background to final rules), directives (instructions for compliance officers), standard interpretations (official letters of interpretation of the standards), example cases, and national consensus standards related to fall protection.</a:t>
            </a:r>
          </a:p>
        </p:txBody>
      </p:sp>
      <p:sp>
        <p:nvSpPr>
          <p:cNvPr id="3" name="Subtitle 2"/>
          <p:cNvSpPr>
            <a:spLocks noGrp="1"/>
          </p:cNvSpPr>
          <p:nvPr>
            <p:ph type="subTitle" idx="1"/>
          </p:nvPr>
        </p:nvSpPr>
        <p:spPr>
          <a:xfrm>
            <a:off x="914400" y="381000"/>
            <a:ext cx="7315200" cy="1200329"/>
          </a:xfrm>
        </p:spPr>
        <p:txBody>
          <a:bodyPr wrap="square">
            <a:spAutoFit/>
          </a:bodyPr>
          <a:lstStyle/>
          <a:p>
            <a:pPr>
              <a:lnSpc>
                <a:spcPct val="100000"/>
              </a:lnSpc>
              <a:spcBef>
                <a:spcPts val="0"/>
              </a:spcBef>
            </a:pPr>
            <a:r>
              <a:rPr lang="en-US" sz="3600" dirty="0" smtClean="0"/>
              <a:t>Standards &amp; Policy For</a:t>
            </a:r>
          </a:p>
          <a:p>
            <a:pPr>
              <a:lnSpc>
                <a:spcPct val="100000"/>
              </a:lnSpc>
              <a:spcBef>
                <a:spcPts val="0"/>
              </a:spcBef>
            </a:pPr>
            <a:r>
              <a:rPr lang="en-US" sz="3600" dirty="0" smtClean="0"/>
              <a:t>Non-Construction Work</a:t>
            </a:r>
            <a:endParaRPr lang="en-US" sz="3600" dirty="0"/>
          </a:p>
        </p:txBody>
      </p:sp>
    </p:spTree>
    <p:extLst>
      <p:ext uri="{BB962C8B-B14F-4D97-AF65-F5344CB8AC3E}">
        <p14:creationId xmlns:p14="http://schemas.microsoft.com/office/powerpoint/2010/main" val="1255248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02570"/>
            <a:ext cx="7315199" cy="588030"/>
          </a:xfrm>
        </p:spPr>
        <p:txBody>
          <a:bodyPr>
            <a:normAutofit/>
          </a:bodyPr>
          <a:lstStyle/>
          <a:p>
            <a:pPr algn="ctr"/>
            <a:r>
              <a:rPr lang="en-US" sz="3600" dirty="0" smtClean="0">
                <a:latin typeface="+mn-lt"/>
              </a:rPr>
              <a:t>General Industry (29 CFR 1910)</a:t>
            </a:r>
            <a:endParaRPr lang="en-US" sz="3600" dirty="0">
              <a:latin typeface="+mn-lt"/>
            </a:endParaRPr>
          </a:p>
        </p:txBody>
      </p:sp>
      <p:sp>
        <p:nvSpPr>
          <p:cNvPr id="3" name="Content Placeholder 2"/>
          <p:cNvSpPr>
            <a:spLocks noGrp="1"/>
          </p:cNvSpPr>
          <p:nvPr>
            <p:ph idx="1"/>
          </p:nvPr>
        </p:nvSpPr>
        <p:spPr>
          <a:xfrm>
            <a:off x="266700" y="1143000"/>
            <a:ext cx="8610600" cy="3877985"/>
          </a:xfrm>
        </p:spPr>
        <p:txBody>
          <a:bodyPr wrap="square">
            <a:spAutoFit/>
          </a:bodyPr>
          <a:lstStyle/>
          <a:p>
            <a:pPr marL="274320" indent="-274320">
              <a:lnSpc>
                <a:spcPct val="100000"/>
              </a:lnSpc>
              <a:spcBef>
                <a:spcPts val="0"/>
              </a:spcBef>
            </a:pPr>
            <a:r>
              <a:rPr lang="en-US" sz="1800" dirty="0" smtClean="0">
                <a:hlinkClick r:id="rId2" tooltip="1910.23"/>
              </a:rPr>
              <a:t>1910.23</a:t>
            </a:r>
            <a:r>
              <a:rPr lang="en-US" sz="1800" dirty="0"/>
              <a:t>, Guarding floor and wall openings and holes</a:t>
            </a:r>
          </a:p>
          <a:p>
            <a:pPr marL="274320" indent="-274320">
              <a:lnSpc>
                <a:spcPct val="100000"/>
              </a:lnSpc>
              <a:spcBef>
                <a:spcPts val="0"/>
              </a:spcBef>
            </a:pPr>
            <a:r>
              <a:rPr lang="en-US" sz="1800" dirty="0">
                <a:hlinkClick r:id="rId3" tooltip="1910.25"/>
              </a:rPr>
              <a:t>1910.25</a:t>
            </a:r>
            <a:r>
              <a:rPr lang="en-US" sz="1800" dirty="0"/>
              <a:t>, Portable wood ladders</a:t>
            </a:r>
          </a:p>
          <a:p>
            <a:pPr marL="274320" indent="-274320">
              <a:lnSpc>
                <a:spcPct val="100000"/>
              </a:lnSpc>
              <a:spcBef>
                <a:spcPts val="0"/>
              </a:spcBef>
            </a:pPr>
            <a:r>
              <a:rPr lang="en-US" sz="1800" dirty="0">
                <a:hlinkClick r:id="rId4" tooltip="1910.26"/>
              </a:rPr>
              <a:t>1910.26</a:t>
            </a:r>
            <a:r>
              <a:rPr lang="en-US" sz="1800" dirty="0"/>
              <a:t>, Portable metal ladders</a:t>
            </a:r>
          </a:p>
          <a:p>
            <a:pPr marL="274320" indent="-274320">
              <a:lnSpc>
                <a:spcPct val="100000"/>
              </a:lnSpc>
              <a:spcBef>
                <a:spcPts val="0"/>
              </a:spcBef>
            </a:pPr>
            <a:r>
              <a:rPr lang="en-US" sz="1800" dirty="0">
                <a:hlinkClick r:id="rId5" tooltip="1910.27"/>
              </a:rPr>
              <a:t>1910.27</a:t>
            </a:r>
            <a:r>
              <a:rPr lang="en-US" sz="1800" dirty="0"/>
              <a:t>, Fixed ladders</a:t>
            </a:r>
          </a:p>
          <a:p>
            <a:pPr marL="274320" indent="-274320">
              <a:lnSpc>
                <a:spcPct val="100000"/>
              </a:lnSpc>
              <a:spcBef>
                <a:spcPts val="0"/>
              </a:spcBef>
            </a:pPr>
            <a:r>
              <a:rPr lang="en-US" sz="1800" dirty="0">
                <a:hlinkClick r:id="rId6" tooltip="1910.28"/>
              </a:rPr>
              <a:t>1910.28</a:t>
            </a:r>
            <a:r>
              <a:rPr lang="en-US" sz="1800" dirty="0"/>
              <a:t>, Safety requirements for scaffolding</a:t>
            </a:r>
          </a:p>
          <a:p>
            <a:pPr marL="274320" indent="-274320">
              <a:lnSpc>
                <a:spcPct val="100000"/>
              </a:lnSpc>
              <a:spcBef>
                <a:spcPts val="0"/>
              </a:spcBef>
            </a:pPr>
            <a:r>
              <a:rPr lang="en-US" sz="1800" dirty="0">
                <a:hlinkClick r:id="rId7" tooltip="1910.66"/>
              </a:rPr>
              <a:t>1910.66</a:t>
            </a:r>
            <a:r>
              <a:rPr lang="en-US" sz="1800" dirty="0"/>
              <a:t>, Powered platforms for building </a:t>
            </a:r>
            <a:r>
              <a:rPr lang="en-US" sz="1800" dirty="0" smtClean="0"/>
              <a:t>maintenance</a:t>
            </a:r>
          </a:p>
          <a:p>
            <a:pPr marL="640080" lvl="1" indent="-274320">
              <a:lnSpc>
                <a:spcPct val="100000"/>
              </a:lnSpc>
              <a:spcBef>
                <a:spcPts val="0"/>
              </a:spcBef>
            </a:pPr>
            <a:r>
              <a:rPr lang="en-US" sz="1600" dirty="0" smtClean="0">
                <a:hlinkClick r:id="rId8" tooltip="Appendix A"/>
              </a:rPr>
              <a:t>Appendix </a:t>
            </a:r>
            <a:r>
              <a:rPr lang="en-US" sz="1600" dirty="0">
                <a:hlinkClick r:id="rId8" tooltip="Appendix A"/>
              </a:rPr>
              <a:t>A</a:t>
            </a:r>
            <a:r>
              <a:rPr lang="en-US" sz="1600" dirty="0"/>
              <a:t>, Guidelines (</a:t>
            </a:r>
            <a:r>
              <a:rPr lang="en-US" sz="1600" dirty="0" smtClean="0"/>
              <a:t>Advisory)</a:t>
            </a:r>
          </a:p>
          <a:p>
            <a:pPr marL="640080" lvl="1" indent="-274320">
              <a:lnSpc>
                <a:spcPct val="100000"/>
              </a:lnSpc>
              <a:spcBef>
                <a:spcPts val="0"/>
              </a:spcBef>
            </a:pPr>
            <a:r>
              <a:rPr lang="en-US" sz="1600" dirty="0" smtClean="0">
                <a:hlinkClick r:id="rId9" tooltip="Appendix C"/>
              </a:rPr>
              <a:t>Appendix </a:t>
            </a:r>
            <a:r>
              <a:rPr lang="en-US" sz="1600" dirty="0">
                <a:hlinkClick r:id="rId9" tooltip="Appendix C"/>
              </a:rPr>
              <a:t>C</a:t>
            </a:r>
            <a:r>
              <a:rPr lang="en-US" sz="1600" dirty="0"/>
              <a:t>, Personal fall arrest system (Section I - </a:t>
            </a:r>
            <a:r>
              <a:rPr lang="en-US" sz="1600" dirty="0" smtClean="0"/>
              <a:t>Mandatory;</a:t>
            </a:r>
            <a:br>
              <a:rPr lang="en-US" sz="1600" dirty="0" smtClean="0"/>
            </a:br>
            <a:r>
              <a:rPr lang="en-US" sz="1600" dirty="0" smtClean="0"/>
              <a:t>sections </a:t>
            </a:r>
            <a:r>
              <a:rPr lang="en-US" sz="1600" dirty="0"/>
              <a:t>II and III - Non-mandatory)</a:t>
            </a:r>
          </a:p>
          <a:p>
            <a:pPr marL="274320" indent="-274320">
              <a:lnSpc>
                <a:spcPct val="100000"/>
              </a:lnSpc>
              <a:spcBef>
                <a:spcPts val="0"/>
              </a:spcBef>
            </a:pPr>
            <a:r>
              <a:rPr lang="en-US" sz="1800" dirty="0">
                <a:hlinkClick r:id="rId10" tooltip="1910.67"/>
              </a:rPr>
              <a:t>1910.67</a:t>
            </a:r>
            <a:r>
              <a:rPr lang="en-US" sz="1800" dirty="0"/>
              <a:t>, Vehicle-mounted elevating and rotating work platforms [Aerial lifts]</a:t>
            </a:r>
          </a:p>
          <a:p>
            <a:pPr marL="274320" indent="-274320">
              <a:lnSpc>
                <a:spcPct val="100000"/>
              </a:lnSpc>
              <a:spcBef>
                <a:spcPts val="0"/>
              </a:spcBef>
            </a:pPr>
            <a:r>
              <a:rPr lang="en-US" sz="1800" dirty="0">
                <a:hlinkClick r:id="rId11" tooltip="1910.68"/>
              </a:rPr>
              <a:t>1910.68</a:t>
            </a:r>
            <a:r>
              <a:rPr lang="en-US" sz="1800" dirty="0"/>
              <a:t>, </a:t>
            </a:r>
            <a:r>
              <a:rPr lang="en-US" sz="1800" dirty="0" err="1"/>
              <a:t>Manlifts</a:t>
            </a:r>
            <a:endParaRPr lang="en-US" sz="1800" dirty="0"/>
          </a:p>
          <a:p>
            <a:pPr marL="274320" indent="-274320">
              <a:lnSpc>
                <a:spcPct val="100000"/>
              </a:lnSpc>
              <a:spcBef>
                <a:spcPts val="0"/>
              </a:spcBef>
            </a:pPr>
            <a:r>
              <a:rPr lang="en-US" sz="1800" dirty="0">
                <a:hlinkClick r:id="rId12" tooltip="1910.132"/>
              </a:rPr>
              <a:t>1910.132</a:t>
            </a:r>
            <a:r>
              <a:rPr lang="en-US" sz="1800" dirty="0"/>
              <a:t>, General requirements (Personal Protective </a:t>
            </a:r>
            <a:r>
              <a:rPr lang="en-US" sz="1800" dirty="0" smtClean="0"/>
              <a:t>Equipment</a:t>
            </a:r>
            <a:r>
              <a:rPr lang="en-US" sz="1800" dirty="0"/>
              <a:t>) [</a:t>
            </a:r>
            <a:r>
              <a:rPr lang="en-US" sz="1800" dirty="0">
                <a:hlinkClick r:id="rId13" tooltip="Personal Protective Equipment (PPE) Safety and Health Topics Page"/>
              </a:rPr>
              <a:t>related topic page</a:t>
            </a:r>
            <a:r>
              <a:rPr lang="en-US" sz="1800" dirty="0"/>
              <a:t>]</a:t>
            </a:r>
          </a:p>
          <a:p>
            <a:pPr marL="274320" indent="-274320">
              <a:lnSpc>
                <a:spcPct val="100000"/>
              </a:lnSpc>
              <a:spcBef>
                <a:spcPts val="0"/>
              </a:spcBef>
            </a:pPr>
            <a:r>
              <a:rPr lang="en-US" sz="1800" dirty="0">
                <a:hlinkClick r:id="rId14" tooltip="1910.268"/>
              </a:rPr>
              <a:t>1910.268</a:t>
            </a:r>
            <a:r>
              <a:rPr lang="en-US" sz="1800" dirty="0"/>
              <a:t>, Telecommunications</a:t>
            </a:r>
          </a:p>
          <a:p>
            <a:pPr marL="274320" indent="-274320">
              <a:lnSpc>
                <a:spcPct val="100000"/>
              </a:lnSpc>
              <a:spcBef>
                <a:spcPts val="0"/>
              </a:spcBef>
            </a:pPr>
            <a:r>
              <a:rPr lang="en-US" sz="1800" dirty="0">
                <a:hlinkClick r:id="rId15" tooltip="1910.269"/>
              </a:rPr>
              <a:t>1910.269</a:t>
            </a:r>
            <a:r>
              <a:rPr lang="en-US" sz="1800" dirty="0"/>
              <a:t>, Electric power generation, transmission, and distribution [</a:t>
            </a:r>
            <a:r>
              <a:rPr lang="en-US" sz="1800" dirty="0">
                <a:hlinkClick r:id="rId16" tooltip="Electric Power Generation, Transmission, and Distribution Industry Safety and Health Topics Page"/>
              </a:rPr>
              <a:t>related topic page</a:t>
            </a:r>
            <a:r>
              <a:rPr lang="en-US" sz="1800" dirty="0" smtClean="0"/>
              <a:t>]</a:t>
            </a:r>
            <a:endParaRPr lang="en-US" sz="1800" dirty="0"/>
          </a:p>
        </p:txBody>
      </p:sp>
    </p:spTree>
    <p:extLst>
      <p:ext uri="{BB962C8B-B14F-4D97-AF65-F5344CB8AC3E}">
        <p14:creationId xmlns:p14="http://schemas.microsoft.com/office/powerpoint/2010/main" val="2605891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84" y="381000"/>
            <a:ext cx="6995832" cy="709054"/>
          </a:xfrm>
        </p:spPr>
        <p:txBody>
          <a:bodyPr>
            <a:normAutofit/>
          </a:bodyPr>
          <a:lstStyle/>
          <a:p>
            <a:r>
              <a:rPr lang="en-US" sz="3600" dirty="0" smtClean="0">
                <a:latin typeface="+mn-lt"/>
              </a:rPr>
              <a:t>Shipyard Employment (29 CFR 1915) </a:t>
            </a:r>
            <a:endParaRPr lang="en-US" sz="3600" dirty="0">
              <a:latin typeface="+mn-lt"/>
            </a:endParaRPr>
          </a:p>
        </p:txBody>
      </p:sp>
      <p:sp>
        <p:nvSpPr>
          <p:cNvPr id="3" name="Content Placeholder 2"/>
          <p:cNvSpPr>
            <a:spLocks noGrp="1"/>
          </p:cNvSpPr>
          <p:nvPr>
            <p:ph idx="1"/>
          </p:nvPr>
        </p:nvSpPr>
        <p:spPr>
          <a:xfrm>
            <a:off x="628650" y="1143000"/>
            <a:ext cx="7886700" cy="4109843"/>
          </a:xfrm>
        </p:spPr>
        <p:txBody>
          <a:bodyPr>
            <a:spAutoFit/>
          </a:bodyPr>
          <a:lstStyle/>
          <a:p>
            <a:r>
              <a:rPr lang="en-US" sz="1800" dirty="0" smtClean="0">
                <a:hlinkClick r:id="rId2" tooltip="1915.71"/>
              </a:rPr>
              <a:t>1915.71</a:t>
            </a:r>
            <a:r>
              <a:rPr lang="en-US" sz="1800" dirty="0"/>
              <a:t>, Scaffolds or staging</a:t>
            </a:r>
          </a:p>
          <a:p>
            <a:r>
              <a:rPr lang="en-US" sz="1800" dirty="0">
                <a:hlinkClick r:id="rId3" tooltip="1915.72"/>
              </a:rPr>
              <a:t>1915.72</a:t>
            </a:r>
            <a:r>
              <a:rPr lang="en-US" sz="1800" dirty="0"/>
              <a:t>, Ladders</a:t>
            </a:r>
          </a:p>
          <a:p>
            <a:r>
              <a:rPr lang="en-US" sz="1800" dirty="0">
                <a:hlinkClick r:id="rId4" tooltip="1915.73"/>
              </a:rPr>
              <a:t>1915.73</a:t>
            </a:r>
            <a:r>
              <a:rPr lang="en-US" sz="1800" dirty="0"/>
              <a:t>, Guarding of deck openings and edges</a:t>
            </a:r>
          </a:p>
          <a:p>
            <a:r>
              <a:rPr lang="en-US" sz="1800" dirty="0">
                <a:hlinkClick r:id="rId5" tooltip="1915.74"/>
              </a:rPr>
              <a:t>1915.74</a:t>
            </a:r>
            <a:r>
              <a:rPr lang="en-US" sz="1800" dirty="0"/>
              <a:t>, Access to vessels</a:t>
            </a:r>
          </a:p>
          <a:p>
            <a:r>
              <a:rPr lang="en-US" sz="1800" dirty="0">
                <a:hlinkClick r:id="rId6" tooltip="1915.75"/>
              </a:rPr>
              <a:t>1915.75</a:t>
            </a:r>
            <a:r>
              <a:rPr lang="en-US" sz="1800" dirty="0"/>
              <a:t>, Access to and guarding of dry docks and marine </a:t>
            </a:r>
            <a:r>
              <a:rPr lang="en-US" sz="1800" dirty="0" err="1"/>
              <a:t>realiways</a:t>
            </a:r>
            <a:endParaRPr lang="en-US" sz="1800" dirty="0"/>
          </a:p>
          <a:p>
            <a:r>
              <a:rPr lang="en-US" sz="1800" dirty="0">
                <a:hlinkClick r:id="rId7" tooltip="1915.76"/>
              </a:rPr>
              <a:t>1915.76</a:t>
            </a:r>
            <a:r>
              <a:rPr lang="en-US" sz="1800" dirty="0"/>
              <a:t>, Access to cargo spaces and confined spaces</a:t>
            </a:r>
          </a:p>
          <a:p>
            <a:r>
              <a:rPr lang="en-US" sz="1800" dirty="0">
                <a:hlinkClick r:id="rId8" tooltip="1915.77"/>
              </a:rPr>
              <a:t>1915.77</a:t>
            </a:r>
            <a:r>
              <a:rPr lang="en-US" sz="1800" dirty="0"/>
              <a:t>, Working surfaces</a:t>
            </a:r>
          </a:p>
          <a:p>
            <a:r>
              <a:rPr lang="en-US" sz="1800" dirty="0">
                <a:hlinkClick r:id="rId9" tooltip="1915.158"/>
              </a:rPr>
              <a:t>1915.158</a:t>
            </a:r>
            <a:r>
              <a:rPr lang="en-US" sz="1800" dirty="0"/>
              <a:t>, Lifesaving equipment (life rings and PFDs)</a:t>
            </a:r>
          </a:p>
          <a:p>
            <a:r>
              <a:rPr lang="en-US" sz="1800" dirty="0">
                <a:hlinkClick r:id="rId10" tooltip="1915.159"/>
              </a:rPr>
              <a:t>1915.159</a:t>
            </a:r>
            <a:r>
              <a:rPr lang="en-US" sz="1800" dirty="0"/>
              <a:t>, Personal fall arrest systems (PFAS)</a:t>
            </a:r>
          </a:p>
          <a:p>
            <a:r>
              <a:rPr lang="en-US" sz="1800" dirty="0">
                <a:hlinkClick r:id="rId11" tooltip="1915.160"/>
              </a:rPr>
              <a:t>1915.160</a:t>
            </a:r>
            <a:r>
              <a:rPr lang="en-US" sz="1800" dirty="0"/>
              <a:t>, Positioning device systems</a:t>
            </a:r>
          </a:p>
          <a:p>
            <a:r>
              <a:rPr lang="en-US" sz="1800" dirty="0">
                <a:hlinkClick r:id="rId12" tooltip="Subpart I Appendix B"/>
              </a:rPr>
              <a:t>Subpart I Appendix B</a:t>
            </a:r>
            <a:r>
              <a:rPr lang="en-US" sz="1800" dirty="0"/>
              <a:t>, General testing conditions and additional guidelines for personal fall protection systems (Non-mandatory</a:t>
            </a:r>
            <a:r>
              <a:rPr lang="en-US" sz="1800" dirty="0" smtClean="0"/>
              <a:t>)</a:t>
            </a:r>
            <a:endParaRPr lang="en-US" sz="1800" dirty="0"/>
          </a:p>
        </p:txBody>
      </p:sp>
    </p:spTree>
    <p:extLst>
      <p:ext uri="{BB962C8B-B14F-4D97-AF65-F5344CB8AC3E}">
        <p14:creationId xmlns:p14="http://schemas.microsoft.com/office/powerpoint/2010/main" val="749277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9669"/>
            <a:ext cx="7315200" cy="590931"/>
          </a:xfrm>
        </p:spPr>
        <p:txBody>
          <a:bodyPr>
            <a:spAutoFit/>
          </a:bodyPr>
          <a:lstStyle/>
          <a:p>
            <a:pPr algn="ctr"/>
            <a:r>
              <a:rPr lang="en-US" sz="3600" dirty="0" smtClean="0">
                <a:latin typeface="+mn-lt"/>
              </a:rPr>
              <a:t>Marine Terminals (29 CFR 1917)</a:t>
            </a:r>
            <a:endParaRPr lang="en-US" sz="3600" dirty="0">
              <a:latin typeface="+mn-lt"/>
            </a:endParaRPr>
          </a:p>
        </p:txBody>
      </p:sp>
      <p:sp>
        <p:nvSpPr>
          <p:cNvPr id="3" name="Content Placeholder 2"/>
          <p:cNvSpPr>
            <a:spLocks noGrp="1"/>
          </p:cNvSpPr>
          <p:nvPr>
            <p:ph idx="1"/>
          </p:nvPr>
        </p:nvSpPr>
        <p:spPr>
          <a:xfrm>
            <a:off x="1343025" y="1204383"/>
            <a:ext cx="6457950" cy="4053417"/>
          </a:xfrm>
        </p:spPr>
        <p:txBody>
          <a:bodyPr wrap="square">
            <a:spAutoFit/>
          </a:bodyPr>
          <a:lstStyle/>
          <a:p>
            <a:pPr marL="274320" indent="-274320">
              <a:lnSpc>
                <a:spcPct val="110000"/>
              </a:lnSpc>
              <a:spcBef>
                <a:spcPts val="0"/>
              </a:spcBef>
            </a:pPr>
            <a:r>
              <a:rPr lang="en-US" sz="1800" dirty="0" smtClean="0">
                <a:hlinkClick r:id="rId2" tooltip="1917.12"/>
              </a:rPr>
              <a:t>1917.12</a:t>
            </a:r>
            <a:r>
              <a:rPr lang="en-US" sz="1800" dirty="0"/>
              <a:t>, Slippery conditions</a:t>
            </a:r>
          </a:p>
          <a:p>
            <a:pPr marL="274320" indent="-274320">
              <a:lnSpc>
                <a:spcPct val="110000"/>
              </a:lnSpc>
              <a:spcBef>
                <a:spcPts val="0"/>
              </a:spcBef>
            </a:pPr>
            <a:r>
              <a:rPr lang="en-US" sz="1800" dirty="0">
                <a:hlinkClick r:id="rId3" tooltip="1917.26"/>
              </a:rPr>
              <a:t>1917.26</a:t>
            </a:r>
            <a:r>
              <a:rPr lang="en-US" sz="1800" dirty="0"/>
              <a:t>, First aid and lifesaving facilities (life-rings)</a:t>
            </a:r>
          </a:p>
          <a:p>
            <a:pPr marL="274320" indent="-274320">
              <a:lnSpc>
                <a:spcPct val="110000"/>
              </a:lnSpc>
              <a:spcBef>
                <a:spcPts val="0"/>
              </a:spcBef>
            </a:pPr>
            <a:r>
              <a:rPr lang="en-US" sz="1800" dirty="0">
                <a:hlinkClick r:id="rId4" tooltip="1917.95"/>
              </a:rPr>
              <a:t>1917.95</a:t>
            </a:r>
            <a:r>
              <a:rPr lang="en-US" sz="1800" dirty="0"/>
              <a:t>, Other protective measures (Personal flotation devices)</a:t>
            </a:r>
          </a:p>
          <a:p>
            <a:pPr marL="274320" indent="-274320">
              <a:lnSpc>
                <a:spcPct val="110000"/>
              </a:lnSpc>
              <a:spcBef>
                <a:spcPts val="0"/>
              </a:spcBef>
            </a:pPr>
            <a:r>
              <a:rPr lang="en-US" sz="1800" dirty="0">
                <a:hlinkClick r:id="rId5" tooltip="1917.112"/>
              </a:rPr>
              <a:t>1917.112</a:t>
            </a:r>
            <a:r>
              <a:rPr lang="en-US" sz="1800" dirty="0"/>
              <a:t>, Guarding of edges</a:t>
            </a:r>
          </a:p>
          <a:p>
            <a:pPr marL="274320" indent="-274320">
              <a:lnSpc>
                <a:spcPct val="110000"/>
              </a:lnSpc>
              <a:spcBef>
                <a:spcPts val="0"/>
              </a:spcBef>
            </a:pPr>
            <a:r>
              <a:rPr lang="en-US" sz="1800" dirty="0">
                <a:hlinkClick r:id="rId6" tooltip="1917.115"/>
              </a:rPr>
              <a:t>1917.115</a:t>
            </a:r>
            <a:r>
              <a:rPr lang="en-US" sz="1800" dirty="0"/>
              <a:t>, Platforms and skids</a:t>
            </a:r>
          </a:p>
          <a:p>
            <a:pPr marL="274320" indent="-274320">
              <a:lnSpc>
                <a:spcPct val="110000"/>
              </a:lnSpc>
              <a:spcBef>
                <a:spcPts val="0"/>
              </a:spcBef>
            </a:pPr>
            <a:r>
              <a:rPr lang="en-US" sz="1800" dirty="0">
                <a:hlinkClick r:id="rId7" tooltip="1917.116"/>
              </a:rPr>
              <a:t>1917.116</a:t>
            </a:r>
            <a:r>
              <a:rPr lang="en-US" sz="1800" dirty="0"/>
              <a:t>, Elevators and escalators</a:t>
            </a:r>
          </a:p>
          <a:p>
            <a:pPr marL="274320" indent="-274320">
              <a:lnSpc>
                <a:spcPct val="110000"/>
              </a:lnSpc>
              <a:spcBef>
                <a:spcPts val="0"/>
              </a:spcBef>
            </a:pPr>
            <a:r>
              <a:rPr lang="en-US" sz="1800" dirty="0">
                <a:hlinkClick r:id="rId8" tooltip="1917.117"/>
              </a:rPr>
              <a:t>1917.117</a:t>
            </a:r>
            <a:r>
              <a:rPr lang="en-US" sz="1800" dirty="0"/>
              <a:t>, </a:t>
            </a:r>
            <a:r>
              <a:rPr lang="en-US" sz="1800" dirty="0" err="1"/>
              <a:t>Manlifts</a:t>
            </a:r>
            <a:endParaRPr lang="en-US" sz="1800" dirty="0"/>
          </a:p>
          <a:p>
            <a:pPr marL="274320" indent="-274320">
              <a:lnSpc>
                <a:spcPct val="110000"/>
              </a:lnSpc>
              <a:spcBef>
                <a:spcPts val="0"/>
              </a:spcBef>
            </a:pPr>
            <a:r>
              <a:rPr lang="en-US" sz="1800" dirty="0">
                <a:hlinkClick r:id="rId9" tooltip="1917.118"/>
              </a:rPr>
              <a:t>1917.118</a:t>
            </a:r>
            <a:r>
              <a:rPr lang="en-US" sz="1800" dirty="0"/>
              <a:t>, Fixed ladders</a:t>
            </a:r>
          </a:p>
          <a:p>
            <a:pPr marL="274320" indent="-274320">
              <a:lnSpc>
                <a:spcPct val="110000"/>
              </a:lnSpc>
              <a:spcBef>
                <a:spcPts val="0"/>
              </a:spcBef>
            </a:pPr>
            <a:r>
              <a:rPr lang="en-US" sz="1800" dirty="0">
                <a:hlinkClick r:id="rId10" tooltip="1917.119"/>
              </a:rPr>
              <a:t>1917.119</a:t>
            </a:r>
            <a:r>
              <a:rPr lang="en-US" sz="1800" dirty="0"/>
              <a:t>, Portable ladders</a:t>
            </a:r>
          </a:p>
          <a:p>
            <a:pPr marL="274320" indent="-274320">
              <a:lnSpc>
                <a:spcPct val="110000"/>
              </a:lnSpc>
              <a:spcBef>
                <a:spcPts val="0"/>
              </a:spcBef>
            </a:pPr>
            <a:r>
              <a:rPr lang="en-US" sz="1800" dirty="0">
                <a:hlinkClick r:id="rId11" tooltip="1917.120"/>
              </a:rPr>
              <a:t>1917.120</a:t>
            </a:r>
            <a:r>
              <a:rPr lang="en-US" sz="1800" dirty="0"/>
              <a:t>, Fixed stairways</a:t>
            </a:r>
          </a:p>
          <a:p>
            <a:pPr marL="274320" indent="-274320">
              <a:lnSpc>
                <a:spcPct val="110000"/>
              </a:lnSpc>
              <a:spcBef>
                <a:spcPts val="0"/>
              </a:spcBef>
            </a:pPr>
            <a:r>
              <a:rPr lang="en-US" sz="1800" dirty="0">
                <a:hlinkClick r:id="rId12" tooltip="1917.121"/>
              </a:rPr>
              <a:t>1917.121</a:t>
            </a:r>
            <a:r>
              <a:rPr lang="en-US" sz="1800" dirty="0"/>
              <a:t>, Spiral stairways</a:t>
            </a:r>
          </a:p>
          <a:p>
            <a:pPr marL="274320" indent="-274320">
              <a:lnSpc>
                <a:spcPct val="110000"/>
              </a:lnSpc>
              <a:spcBef>
                <a:spcPts val="0"/>
              </a:spcBef>
            </a:pPr>
            <a:r>
              <a:rPr lang="en-US" sz="1800" dirty="0">
                <a:hlinkClick r:id="rId13" tooltip="1917.124"/>
              </a:rPr>
              <a:t>1917.124</a:t>
            </a:r>
            <a:r>
              <a:rPr lang="en-US" sz="1800" dirty="0"/>
              <a:t>, </a:t>
            </a:r>
            <a:r>
              <a:rPr lang="en-US" sz="1800" dirty="0" err="1"/>
              <a:t>Dockboards</a:t>
            </a:r>
            <a:r>
              <a:rPr lang="en-US" sz="1800" dirty="0"/>
              <a:t> (car and bridge plates</a:t>
            </a:r>
            <a:r>
              <a:rPr lang="en-US" sz="1800" dirty="0" smtClean="0"/>
              <a:t>)</a:t>
            </a:r>
            <a:endParaRPr lang="en-US" sz="1800" dirty="0"/>
          </a:p>
          <a:p>
            <a:pPr marL="274320" indent="-274320">
              <a:lnSpc>
                <a:spcPct val="110000"/>
              </a:lnSpc>
              <a:spcBef>
                <a:spcPts val="0"/>
              </a:spcBef>
            </a:pPr>
            <a:r>
              <a:rPr lang="en-US" sz="1800" dirty="0">
                <a:hlinkClick r:id="rId14" tooltip="1917.125"/>
              </a:rPr>
              <a:t>1917.125</a:t>
            </a:r>
            <a:r>
              <a:rPr lang="en-US" sz="1800" dirty="0"/>
              <a:t>, Guarding temporary </a:t>
            </a:r>
            <a:r>
              <a:rPr lang="en-US" sz="1800" dirty="0" smtClean="0"/>
              <a:t>hazards</a:t>
            </a:r>
            <a:endParaRPr lang="en-US" sz="1800" dirty="0"/>
          </a:p>
        </p:txBody>
      </p:sp>
    </p:spTree>
    <p:extLst>
      <p:ext uri="{BB962C8B-B14F-4D97-AF65-F5344CB8AC3E}">
        <p14:creationId xmlns:p14="http://schemas.microsoft.com/office/powerpoint/2010/main" val="216347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590931"/>
          </a:xfrm>
        </p:spPr>
        <p:txBody>
          <a:bodyPr wrap="square">
            <a:spAutoFit/>
          </a:bodyPr>
          <a:lstStyle/>
          <a:p>
            <a:pPr algn="ctr"/>
            <a:r>
              <a:rPr lang="en-US" sz="3600" dirty="0" err="1" smtClean="0">
                <a:latin typeface="+mn-lt"/>
              </a:rPr>
              <a:t>Longshoring</a:t>
            </a:r>
            <a:r>
              <a:rPr lang="en-US" sz="3600" dirty="0" smtClean="0">
                <a:latin typeface="+mn-lt"/>
              </a:rPr>
              <a:t> (29 CFR 1918) </a:t>
            </a:r>
            <a:endParaRPr lang="en-US" sz="3600" dirty="0">
              <a:latin typeface="+mn-lt"/>
            </a:endParaRPr>
          </a:p>
        </p:txBody>
      </p:sp>
      <p:sp>
        <p:nvSpPr>
          <p:cNvPr id="3" name="Content Placeholder 2"/>
          <p:cNvSpPr>
            <a:spLocks noGrp="1"/>
          </p:cNvSpPr>
          <p:nvPr>
            <p:ph idx="1"/>
          </p:nvPr>
        </p:nvSpPr>
        <p:spPr>
          <a:xfrm>
            <a:off x="685801" y="1295400"/>
            <a:ext cx="3886200" cy="3303468"/>
          </a:xfrm>
        </p:spPr>
        <p:txBody>
          <a:bodyPr wrap="square">
            <a:spAutoFit/>
          </a:bodyPr>
          <a:lstStyle/>
          <a:p>
            <a:r>
              <a:rPr lang="en-US" sz="1800" dirty="0" smtClean="0">
                <a:hlinkClick r:id="rId2" tooltip="1918.22"/>
              </a:rPr>
              <a:t>1918.22</a:t>
            </a:r>
            <a:r>
              <a:rPr lang="en-US" sz="1800" dirty="0" smtClean="0"/>
              <a:t>, Gangways</a:t>
            </a:r>
          </a:p>
          <a:p>
            <a:r>
              <a:rPr lang="en-US" sz="1800" dirty="0" smtClean="0">
                <a:hlinkClick r:id="rId3" tooltip="1918.23"/>
              </a:rPr>
              <a:t>1918.23</a:t>
            </a:r>
            <a:r>
              <a:rPr lang="en-US" sz="1800" dirty="0" smtClean="0"/>
              <a:t>, Jacob's ladders</a:t>
            </a:r>
          </a:p>
          <a:p>
            <a:r>
              <a:rPr lang="en-US" sz="1800" dirty="0" smtClean="0">
                <a:hlinkClick r:id="rId4" tooltip="1918.24"/>
              </a:rPr>
              <a:t>1918.24</a:t>
            </a:r>
            <a:r>
              <a:rPr lang="en-US" sz="1800" dirty="0" smtClean="0"/>
              <a:t>, Fixed and portable ladders</a:t>
            </a:r>
          </a:p>
          <a:p>
            <a:r>
              <a:rPr lang="en-US" sz="1800" dirty="0" smtClean="0">
                <a:hlinkClick r:id="rId5" tooltip="1918.25"/>
              </a:rPr>
              <a:t>1918.25</a:t>
            </a:r>
            <a:r>
              <a:rPr lang="en-US" sz="1800" dirty="0" smtClean="0"/>
              <a:t>, Bridge plates and ramps</a:t>
            </a:r>
          </a:p>
          <a:p>
            <a:r>
              <a:rPr lang="en-US" sz="1800" dirty="0" smtClean="0">
                <a:hlinkClick r:id="rId6" tooltip="1918.26"/>
              </a:rPr>
              <a:t>1918.26</a:t>
            </a:r>
            <a:r>
              <a:rPr lang="en-US" sz="1800" dirty="0" smtClean="0"/>
              <a:t>, Access to barges and</a:t>
            </a:r>
            <a:br>
              <a:rPr lang="en-US" sz="1800" dirty="0" smtClean="0"/>
            </a:br>
            <a:r>
              <a:rPr lang="en-US" sz="1800" dirty="0" smtClean="0"/>
              <a:t>river boats</a:t>
            </a:r>
          </a:p>
          <a:p>
            <a:r>
              <a:rPr lang="en-US" sz="1800" dirty="0" smtClean="0">
                <a:hlinkClick r:id="rId7" tooltip="1918.31"/>
              </a:rPr>
              <a:t>1918.31</a:t>
            </a:r>
            <a:r>
              <a:rPr lang="en-US" sz="1800" dirty="0" smtClean="0"/>
              <a:t>, Hatch coverings</a:t>
            </a:r>
          </a:p>
          <a:p>
            <a:r>
              <a:rPr lang="en-US" sz="1800" dirty="0" smtClean="0">
                <a:hlinkClick r:id="rId8" tooltip="1918.32"/>
              </a:rPr>
              <a:t>1918.32</a:t>
            </a:r>
            <a:r>
              <a:rPr lang="en-US" sz="1800" dirty="0" smtClean="0"/>
              <a:t>, Stowed cargo and temporary landing surfaces</a:t>
            </a:r>
          </a:p>
          <a:p>
            <a:r>
              <a:rPr lang="en-US" sz="1800" dirty="0" smtClean="0">
                <a:hlinkClick r:id="rId9" tooltip="1918.33"/>
              </a:rPr>
              <a:t>1918.33</a:t>
            </a:r>
            <a:r>
              <a:rPr lang="en-US" sz="1800" dirty="0" smtClean="0"/>
              <a:t>, Deck loads</a:t>
            </a:r>
          </a:p>
        </p:txBody>
      </p:sp>
      <p:sp>
        <p:nvSpPr>
          <p:cNvPr id="4" name="Content Placeholder 2"/>
          <p:cNvSpPr txBox="1">
            <a:spLocks/>
          </p:cNvSpPr>
          <p:nvPr/>
        </p:nvSpPr>
        <p:spPr>
          <a:xfrm>
            <a:off x="4572000" y="1295400"/>
            <a:ext cx="3886200" cy="3802066"/>
          </a:xfrm>
          <a:prstGeom prst="rect">
            <a:avLst/>
          </a:prstGeom>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smtClean="0">
                <a:hlinkClick r:id="rId10" tooltip="1918.34"/>
              </a:rPr>
              <a:t>1918.34</a:t>
            </a:r>
            <a:r>
              <a:rPr lang="en-US" sz="1800" dirty="0" smtClean="0"/>
              <a:t>, Other decks</a:t>
            </a:r>
          </a:p>
          <a:p>
            <a:r>
              <a:rPr lang="en-US" sz="1800" dirty="0" smtClean="0">
                <a:hlinkClick r:id="rId11" tooltip="1918.35"/>
              </a:rPr>
              <a:t>1918.35</a:t>
            </a:r>
            <a:r>
              <a:rPr lang="en-US" sz="1800" dirty="0" smtClean="0"/>
              <a:t>, Open hatches</a:t>
            </a:r>
          </a:p>
          <a:p>
            <a:r>
              <a:rPr lang="en-US" sz="1800" dirty="0" smtClean="0">
                <a:hlinkClick r:id="rId12" tooltip="1918.36"/>
              </a:rPr>
              <a:t>1918.36</a:t>
            </a:r>
            <a:r>
              <a:rPr lang="en-US" sz="1800" dirty="0" smtClean="0"/>
              <a:t>, Weather deck rails</a:t>
            </a:r>
          </a:p>
          <a:p>
            <a:r>
              <a:rPr lang="en-US" sz="1800" dirty="0" smtClean="0">
                <a:hlinkClick r:id="rId13" tooltip="1918.37"/>
              </a:rPr>
              <a:t>1918.37</a:t>
            </a:r>
            <a:r>
              <a:rPr lang="en-US" sz="1800" dirty="0" smtClean="0"/>
              <a:t>, Barges</a:t>
            </a:r>
          </a:p>
          <a:p>
            <a:r>
              <a:rPr lang="en-US" sz="1800" dirty="0" smtClean="0">
                <a:hlinkClick r:id="rId14" tooltip="1918.85"/>
              </a:rPr>
              <a:t>1918.85</a:t>
            </a:r>
            <a:r>
              <a:rPr lang="en-US" sz="1800" dirty="0" smtClean="0"/>
              <a:t>, Containerized cargo operations; includes requirements for fall protection</a:t>
            </a:r>
          </a:p>
          <a:p>
            <a:r>
              <a:rPr lang="en-US" sz="1800" dirty="0" smtClean="0">
                <a:hlinkClick r:id="rId15" tooltip="1918.87"/>
              </a:rPr>
              <a:t>1918.87</a:t>
            </a:r>
            <a:r>
              <a:rPr lang="en-US" sz="1800" dirty="0" smtClean="0"/>
              <a:t>, Ship's cargo elevators</a:t>
            </a:r>
          </a:p>
          <a:p>
            <a:r>
              <a:rPr lang="en-US" sz="1800" dirty="0" smtClean="0">
                <a:hlinkClick r:id="rId16" tooltip="1918.97"/>
              </a:rPr>
              <a:t>1918.97</a:t>
            </a:r>
            <a:r>
              <a:rPr lang="en-US" sz="1800" dirty="0" smtClean="0"/>
              <a:t>, First aid and lifesaving facilities (life-rings)</a:t>
            </a:r>
          </a:p>
          <a:p>
            <a:r>
              <a:rPr lang="en-US" sz="1800" dirty="0" smtClean="0">
                <a:hlinkClick r:id="rId17" tooltip="1918.105"/>
              </a:rPr>
              <a:t>1918.105</a:t>
            </a:r>
            <a:r>
              <a:rPr lang="en-US" sz="1800" dirty="0" smtClean="0"/>
              <a:t>, Other protective measures (personal flotation devices)</a:t>
            </a:r>
            <a:endParaRPr lang="en-US" sz="1800" dirty="0"/>
          </a:p>
        </p:txBody>
      </p:sp>
    </p:spTree>
    <p:extLst>
      <p:ext uri="{BB962C8B-B14F-4D97-AF65-F5344CB8AC3E}">
        <p14:creationId xmlns:p14="http://schemas.microsoft.com/office/powerpoint/2010/main" val="2431537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24000"/>
            <a:ext cx="8382000" cy="3477875"/>
          </a:xfrm>
        </p:spPr>
        <p:txBody>
          <a:bodyPr wrap="square">
            <a:spAutoFit/>
          </a:bodyPr>
          <a:lstStyle/>
          <a:p>
            <a:pPr>
              <a:lnSpc>
                <a:spcPct val="100000"/>
              </a:lnSpc>
              <a:spcBef>
                <a:spcPts val="0"/>
              </a:spcBef>
            </a:pPr>
            <a:r>
              <a:rPr lang="en-US" sz="2000" dirty="0">
                <a:solidFill>
                  <a:schemeClr val="tx1"/>
                </a:solidFill>
              </a:rPr>
              <a:t>Fall hazards are present at most worksites and </a:t>
            </a:r>
            <a:r>
              <a:rPr lang="en-US" sz="2000" dirty="0" smtClean="0">
                <a:solidFill>
                  <a:schemeClr val="tx1"/>
                </a:solidFill>
              </a:rPr>
              <a:t>many workers </a:t>
            </a:r>
            <a:r>
              <a:rPr lang="en-US" sz="2000" dirty="0">
                <a:solidFill>
                  <a:schemeClr val="tx1"/>
                </a:solidFill>
              </a:rPr>
              <a:t>are exposed to these hazards on a </a:t>
            </a:r>
            <a:r>
              <a:rPr lang="en-US" sz="2000" dirty="0" smtClean="0">
                <a:solidFill>
                  <a:schemeClr val="tx1"/>
                </a:solidFill>
              </a:rPr>
              <a:t>daily basis</a:t>
            </a:r>
            <a:r>
              <a:rPr lang="en-US" sz="2000" dirty="0">
                <a:solidFill>
                  <a:schemeClr val="tx1"/>
                </a:solidFill>
              </a:rPr>
              <a:t>. A fall hazard is anything at your worksite </a:t>
            </a:r>
            <a:r>
              <a:rPr lang="en-US" sz="2000" dirty="0" smtClean="0">
                <a:solidFill>
                  <a:schemeClr val="tx1"/>
                </a:solidFill>
              </a:rPr>
              <a:t>that could </a:t>
            </a:r>
            <a:r>
              <a:rPr lang="en-US" sz="2000" dirty="0">
                <a:solidFill>
                  <a:schemeClr val="tx1"/>
                </a:solidFill>
              </a:rPr>
              <a:t>cause you to lose your balance or lose </a:t>
            </a:r>
            <a:r>
              <a:rPr lang="en-US" sz="2000" dirty="0" smtClean="0">
                <a:solidFill>
                  <a:schemeClr val="tx1"/>
                </a:solidFill>
              </a:rPr>
              <a:t>bodily support </a:t>
            </a:r>
            <a:r>
              <a:rPr lang="en-US" sz="2000" dirty="0">
                <a:solidFill>
                  <a:schemeClr val="tx1"/>
                </a:solidFill>
              </a:rPr>
              <a:t>and result in a fall. Any walking or </a:t>
            </a:r>
            <a:r>
              <a:rPr lang="en-US" sz="2000" dirty="0" smtClean="0">
                <a:solidFill>
                  <a:schemeClr val="tx1"/>
                </a:solidFill>
              </a:rPr>
              <a:t>working surface </a:t>
            </a:r>
            <a:r>
              <a:rPr lang="en-US" sz="2000" dirty="0">
                <a:solidFill>
                  <a:schemeClr val="tx1"/>
                </a:solidFill>
              </a:rPr>
              <a:t>can be a potential fall hazard</a:t>
            </a:r>
            <a:r>
              <a:rPr lang="en-US" sz="2000" dirty="0" smtClean="0">
                <a:solidFill>
                  <a:schemeClr val="tx1"/>
                </a:solidFill>
              </a:rPr>
              <a:t>.</a:t>
            </a:r>
          </a:p>
          <a:p>
            <a:pPr>
              <a:lnSpc>
                <a:spcPct val="100000"/>
              </a:lnSpc>
              <a:spcBef>
                <a:spcPts val="0"/>
              </a:spcBef>
            </a:pPr>
            <a:endParaRPr lang="en-US" sz="2000" dirty="0">
              <a:solidFill>
                <a:schemeClr val="tx1"/>
              </a:solidFill>
            </a:endParaRPr>
          </a:p>
          <a:p>
            <a:pPr>
              <a:lnSpc>
                <a:spcPct val="100000"/>
              </a:lnSpc>
              <a:spcBef>
                <a:spcPts val="0"/>
              </a:spcBef>
            </a:pPr>
            <a:r>
              <a:rPr lang="en-US" sz="2000" dirty="0">
                <a:solidFill>
                  <a:schemeClr val="tx1"/>
                </a:solidFill>
              </a:rPr>
              <a:t>Any time you are working at a height of four feet </a:t>
            </a:r>
            <a:r>
              <a:rPr lang="en-US" sz="2000" dirty="0" smtClean="0">
                <a:solidFill>
                  <a:schemeClr val="tx1"/>
                </a:solidFill>
              </a:rPr>
              <a:t>or more</a:t>
            </a:r>
            <a:r>
              <a:rPr lang="en-US" sz="2000" dirty="0">
                <a:solidFill>
                  <a:schemeClr val="tx1"/>
                </a:solidFill>
              </a:rPr>
              <a:t>, you are at risk. OSHA generally requires </a:t>
            </a:r>
            <a:r>
              <a:rPr lang="en-US" sz="2000" dirty="0" smtClean="0">
                <a:solidFill>
                  <a:schemeClr val="tx1"/>
                </a:solidFill>
              </a:rPr>
              <a:t>that fall </a:t>
            </a:r>
            <a:r>
              <a:rPr lang="en-US" sz="2000" dirty="0">
                <a:solidFill>
                  <a:schemeClr val="tx1"/>
                </a:solidFill>
              </a:rPr>
              <a:t>protection be provided at four feet in </a:t>
            </a:r>
            <a:r>
              <a:rPr lang="en-US" sz="2000" dirty="0" smtClean="0">
                <a:solidFill>
                  <a:schemeClr val="tx1"/>
                </a:solidFill>
              </a:rPr>
              <a:t>general industry</a:t>
            </a:r>
            <a:r>
              <a:rPr lang="en-US" sz="2000" dirty="0">
                <a:solidFill>
                  <a:schemeClr val="tx1"/>
                </a:solidFill>
              </a:rPr>
              <a:t>, five feet in maritime and </a:t>
            </a:r>
            <a:r>
              <a:rPr lang="en-US" sz="2000" b="1" dirty="0">
                <a:solidFill>
                  <a:schemeClr val="tx1"/>
                </a:solidFill>
              </a:rPr>
              <a:t>six feet </a:t>
            </a:r>
            <a:r>
              <a:rPr lang="en-US" sz="2000" b="1" dirty="0" smtClean="0">
                <a:solidFill>
                  <a:schemeClr val="tx1"/>
                </a:solidFill>
              </a:rPr>
              <a:t>in construction</a:t>
            </a:r>
            <a:r>
              <a:rPr lang="en-US" sz="2000" dirty="0">
                <a:solidFill>
                  <a:schemeClr val="tx1"/>
                </a:solidFill>
              </a:rPr>
              <a:t>. However, regardless of the </a:t>
            </a:r>
            <a:r>
              <a:rPr lang="en-US" sz="2000" dirty="0" smtClean="0">
                <a:solidFill>
                  <a:schemeClr val="tx1"/>
                </a:solidFill>
              </a:rPr>
              <a:t>fall distance</a:t>
            </a:r>
            <a:r>
              <a:rPr lang="en-US" sz="2000" dirty="0">
                <a:solidFill>
                  <a:schemeClr val="tx1"/>
                </a:solidFill>
              </a:rPr>
              <a:t>, fall protection must be provided </a:t>
            </a:r>
            <a:r>
              <a:rPr lang="en-US" sz="2000" dirty="0" smtClean="0">
                <a:solidFill>
                  <a:schemeClr val="tx1"/>
                </a:solidFill>
              </a:rPr>
              <a:t>when working </a:t>
            </a:r>
            <a:r>
              <a:rPr lang="en-US" sz="2000" dirty="0">
                <a:solidFill>
                  <a:schemeClr val="tx1"/>
                </a:solidFill>
              </a:rPr>
              <a:t>over dangerous equipment and </a:t>
            </a:r>
            <a:r>
              <a:rPr lang="en-US" sz="2000" dirty="0" smtClean="0">
                <a:solidFill>
                  <a:schemeClr val="tx1"/>
                </a:solidFill>
              </a:rPr>
              <a:t>machinery.  The </a:t>
            </a:r>
            <a:r>
              <a:rPr lang="en-US" sz="2000" dirty="0">
                <a:solidFill>
                  <a:schemeClr val="tx1"/>
                </a:solidFill>
              </a:rPr>
              <a:t>importance of fall protection cannot be stressed</a:t>
            </a:r>
          </a:p>
        </p:txBody>
      </p:sp>
      <p:sp>
        <p:nvSpPr>
          <p:cNvPr id="5" name="Title 1"/>
          <p:cNvSpPr>
            <a:spLocks noGrp="1"/>
          </p:cNvSpPr>
          <p:nvPr>
            <p:ph type="title"/>
          </p:nvPr>
        </p:nvSpPr>
        <p:spPr>
          <a:xfrm>
            <a:off x="914400" y="609600"/>
            <a:ext cx="7315200" cy="590931"/>
          </a:xfrm>
        </p:spPr>
        <p:txBody>
          <a:bodyPr wrap="square">
            <a:spAutoFit/>
          </a:bodyPr>
          <a:lstStyle/>
          <a:p>
            <a:pPr algn="ctr"/>
            <a:r>
              <a:rPr lang="en-US" sz="3600" dirty="0" smtClean="0">
                <a:latin typeface="+mn-lt"/>
              </a:rPr>
              <a:t>WHAT IS A FALL HAZARD?</a:t>
            </a:r>
            <a:endParaRPr lang="en-US" sz="3600" dirty="0">
              <a:latin typeface="+mn-lt"/>
            </a:endParaRPr>
          </a:p>
        </p:txBody>
      </p:sp>
    </p:spTree>
    <p:extLst>
      <p:ext uri="{BB962C8B-B14F-4D97-AF65-F5344CB8AC3E}">
        <p14:creationId xmlns:p14="http://schemas.microsoft.com/office/powerpoint/2010/main" val="3291307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754" y="334054"/>
            <a:ext cx="6120493" cy="732746"/>
          </a:xfrm>
        </p:spPr>
        <p:txBody>
          <a:bodyPr>
            <a:noAutofit/>
          </a:bodyPr>
          <a:lstStyle/>
          <a:p>
            <a:pPr algn="ctr"/>
            <a:r>
              <a:rPr lang="en-US" sz="3600" dirty="0" smtClean="0">
                <a:latin typeface="+mn-lt"/>
              </a:rPr>
              <a:t>Examples of Fall Hazards</a:t>
            </a:r>
            <a:endParaRPr lang="en-US" sz="3600" dirty="0">
              <a:latin typeface="+mn-lt"/>
            </a:endParaRPr>
          </a:p>
        </p:txBody>
      </p:sp>
      <p:sp>
        <p:nvSpPr>
          <p:cNvPr id="5" name="Text Box 2"/>
          <p:cNvSpPr txBox="1">
            <a:spLocks noChangeArrowheads="1"/>
          </p:cNvSpPr>
          <p:nvPr/>
        </p:nvSpPr>
        <p:spPr bwMode="auto">
          <a:xfrm>
            <a:off x="771071" y="1219200"/>
            <a:ext cx="760185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74320" indent="-274320">
              <a:buFont typeface="Arial" panose="020B0604020202020204" pitchFamily="34" charset="0"/>
              <a:buChar char="•"/>
            </a:pPr>
            <a:r>
              <a:rPr lang="en-US" altLang="en-US" sz="2000" dirty="0"/>
              <a:t>Unprotected sides, edges </a:t>
            </a:r>
            <a:r>
              <a:rPr lang="en-US" altLang="en-US" sz="2000" dirty="0" smtClean="0"/>
              <a:t>and floor holes &amp; openings</a:t>
            </a:r>
            <a:endParaRPr lang="en-US" altLang="en-US" sz="2000" dirty="0"/>
          </a:p>
          <a:p>
            <a:pPr marL="274320" indent="-274320">
              <a:buFont typeface="Arial" panose="020B0604020202020204" pitchFamily="34" charset="0"/>
              <a:buChar char="•"/>
            </a:pPr>
            <a:r>
              <a:rPr lang="en-US" altLang="en-US" sz="2000" dirty="0"/>
              <a:t>Improperly constructed walking/working surfaces</a:t>
            </a:r>
          </a:p>
          <a:p>
            <a:pPr marL="274320" indent="-274320">
              <a:buFont typeface="Arial" panose="020B0604020202020204" pitchFamily="34" charset="0"/>
              <a:buChar char="•"/>
            </a:pPr>
            <a:r>
              <a:rPr lang="en-US" altLang="en-US" sz="2000" dirty="0"/>
              <a:t>Improper use of access equipment</a:t>
            </a:r>
          </a:p>
          <a:p>
            <a:pPr marL="274320" indent="-274320">
              <a:buFont typeface="Arial" panose="020B0604020202020204" pitchFamily="34" charset="0"/>
              <a:buChar char="•"/>
            </a:pPr>
            <a:r>
              <a:rPr lang="en-US" altLang="en-US" sz="2000" dirty="0"/>
              <a:t>Failure to properly use </a:t>
            </a:r>
            <a:r>
              <a:rPr lang="en-US" altLang="en-US" sz="2000" dirty="0" smtClean="0"/>
              <a:t>PFAs</a:t>
            </a:r>
            <a:endParaRPr lang="en-US" altLang="en-US" sz="2000" dirty="0"/>
          </a:p>
          <a:p>
            <a:pPr marL="274320" indent="-274320">
              <a:buFont typeface="Arial" panose="020B0604020202020204" pitchFamily="34" charset="0"/>
              <a:buChar char="•"/>
            </a:pPr>
            <a:r>
              <a:rPr lang="en-US" altLang="en-US" sz="2000" dirty="0"/>
              <a:t>Slips</a:t>
            </a:r>
            <a:r>
              <a:rPr lang="en-US" altLang="en-US" sz="2000" dirty="0" smtClean="0"/>
              <a:t>, trips </a:t>
            </a:r>
            <a:r>
              <a:rPr lang="en-US" altLang="en-US" sz="2000" dirty="0"/>
              <a:t>&amp; f</a:t>
            </a:r>
            <a:r>
              <a:rPr lang="en-US" altLang="en-US" sz="2000" dirty="0" smtClean="0"/>
              <a:t>alls and poor housekeeping</a:t>
            </a:r>
            <a:endParaRPr lang="en-US" altLang="en-US" sz="2000" dirty="0"/>
          </a:p>
          <a:p>
            <a:endParaRPr lang="en-US" altLang="en-US" sz="2000" dirty="0" smtClean="0"/>
          </a:p>
          <a:p>
            <a:pPr eaLnBrk="0" hangingPunct="0"/>
            <a:r>
              <a:rPr lang="en-US" altLang="en-US" sz="2000" i="1" dirty="0" smtClean="0"/>
              <a:t>Falls </a:t>
            </a:r>
            <a:r>
              <a:rPr lang="en-US" altLang="en-US" sz="2000" i="1" dirty="0"/>
              <a:t>from as little as 4 to 6 feet can cause </a:t>
            </a:r>
            <a:r>
              <a:rPr lang="en-US" altLang="en-US" sz="2000" i="1" dirty="0" smtClean="0"/>
              <a:t>serious lost-time </a:t>
            </a:r>
            <a:r>
              <a:rPr lang="en-US" altLang="en-US" sz="2000" i="1" dirty="0"/>
              <a:t>injuries and sometimes death.</a:t>
            </a:r>
          </a:p>
          <a:p>
            <a:pPr eaLnBrk="0" hangingPunct="0"/>
            <a:endParaRPr lang="en-US" altLang="en-US" sz="2000" i="1" dirty="0"/>
          </a:p>
          <a:p>
            <a:pPr eaLnBrk="0" hangingPunct="0"/>
            <a:r>
              <a:rPr lang="en-US" altLang="en-US" sz="2000" i="1" dirty="0" smtClean="0"/>
              <a:t>Open-sided </a:t>
            </a:r>
            <a:r>
              <a:rPr lang="en-US" altLang="en-US" sz="2000" i="1" dirty="0"/>
              <a:t>floors and platforms </a:t>
            </a:r>
            <a:r>
              <a:rPr lang="en-US" altLang="en-US" sz="2000" i="1" dirty="0" smtClean="0"/>
              <a:t>must </a:t>
            </a:r>
            <a:r>
              <a:rPr lang="en-US" altLang="en-US" sz="2000" i="1" dirty="0"/>
              <a:t>be guarded. </a:t>
            </a:r>
            <a:endParaRPr lang="en-US" altLang="en-US" sz="2000" i="1" dirty="0" smtClean="0"/>
          </a:p>
          <a:p>
            <a:pPr eaLnBrk="0" hangingPunct="0"/>
            <a:r>
              <a:rPr lang="en-US" altLang="en-US" sz="2000" i="1" dirty="0" smtClean="0"/>
              <a:t>Construction:		6 </a:t>
            </a:r>
            <a:r>
              <a:rPr lang="en-US" altLang="en-US" sz="2000" i="1" dirty="0"/>
              <a:t>feet or more in height </a:t>
            </a:r>
            <a:endParaRPr lang="en-US" altLang="en-US" sz="2000" i="1" dirty="0" smtClean="0"/>
          </a:p>
          <a:p>
            <a:pPr eaLnBrk="0" hangingPunct="0"/>
            <a:r>
              <a:rPr lang="en-US" altLang="en-US" sz="2000" i="1" dirty="0" smtClean="0"/>
              <a:t>Maritime:		5 </a:t>
            </a:r>
            <a:r>
              <a:rPr lang="en-US" altLang="en-US" sz="2000" i="1" dirty="0"/>
              <a:t>feet or more in height </a:t>
            </a:r>
            <a:endParaRPr lang="en-US" altLang="en-US" sz="2000" i="1" dirty="0" smtClean="0"/>
          </a:p>
          <a:p>
            <a:pPr eaLnBrk="0" hangingPunct="0"/>
            <a:r>
              <a:rPr lang="en-US" altLang="en-US" sz="2000" i="1" dirty="0" smtClean="0"/>
              <a:t>General Industry:		4 </a:t>
            </a:r>
            <a:r>
              <a:rPr lang="en-US" altLang="en-US" sz="2000" i="1" dirty="0"/>
              <a:t>feet or more in height </a:t>
            </a:r>
          </a:p>
        </p:txBody>
      </p:sp>
    </p:spTree>
    <p:extLst>
      <p:ext uri="{BB962C8B-B14F-4D97-AF65-F5344CB8AC3E}">
        <p14:creationId xmlns:p14="http://schemas.microsoft.com/office/powerpoint/2010/main" val="3043969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7400"/>
            <a:ext cx="8686800" cy="1089529"/>
          </a:xfrm>
        </p:spPr>
        <p:txBody>
          <a:bodyPr wrap="square">
            <a:spAutoFit/>
          </a:bodyPr>
          <a:lstStyle/>
          <a:p>
            <a:pPr algn="ctr"/>
            <a:r>
              <a:rPr lang="en-US" sz="3600" i="1" dirty="0" smtClean="0">
                <a:latin typeface="+mn-lt"/>
              </a:rPr>
              <a:t>Fall Hazards Can Be Prevented Using </a:t>
            </a:r>
            <a:br>
              <a:rPr lang="en-US" sz="3600" i="1" dirty="0" smtClean="0">
                <a:latin typeface="+mn-lt"/>
              </a:rPr>
            </a:br>
            <a:r>
              <a:rPr lang="en-US" sz="3600" i="1" dirty="0" smtClean="0">
                <a:latin typeface="+mn-lt"/>
              </a:rPr>
              <a:t>Fall Prevention, Fall Restraint &amp; Fall Arrest</a:t>
            </a:r>
            <a:endParaRPr lang="en-US" sz="3600" i="1" dirty="0">
              <a:latin typeface="+mn-lt"/>
            </a:endParaRPr>
          </a:p>
        </p:txBody>
      </p:sp>
    </p:spTree>
    <p:extLst>
      <p:ext uri="{BB962C8B-B14F-4D97-AF65-F5344CB8AC3E}">
        <p14:creationId xmlns:p14="http://schemas.microsoft.com/office/powerpoint/2010/main" val="2231426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457200"/>
            <a:ext cx="7315201" cy="590931"/>
          </a:xfrm>
        </p:spPr>
        <p:txBody>
          <a:bodyPr wrap="square">
            <a:spAutoFit/>
          </a:bodyPr>
          <a:lstStyle/>
          <a:p>
            <a:pPr algn="ctr"/>
            <a:r>
              <a:rPr lang="en-US" sz="3600" dirty="0" smtClean="0">
                <a:latin typeface="+mn-lt"/>
              </a:rPr>
              <a:t>Objectives</a:t>
            </a:r>
            <a:endParaRPr lang="en-US" sz="3600" dirty="0">
              <a:latin typeface="+mn-lt"/>
            </a:endParaRPr>
          </a:p>
        </p:txBody>
      </p:sp>
      <p:sp>
        <p:nvSpPr>
          <p:cNvPr id="3" name="Content Placeholder 2"/>
          <p:cNvSpPr>
            <a:spLocks noGrp="1"/>
          </p:cNvSpPr>
          <p:nvPr>
            <p:ph idx="1"/>
          </p:nvPr>
        </p:nvSpPr>
        <p:spPr>
          <a:xfrm>
            <a:off x="145677" y="1325563"/>
            <a:ext cx="8852647" cy="3554819"/>
          </a:xfrm>
        </p:spPr>
        <p:txBody>
          <a:bodyPr wrap="square">
            <a:spAutoFit/>
          </a:bodyPr>
          <a:lstStyle/>
          <a:p>
            <a:pPr marL="0" indent="0">
              <a:lnSpc>
                <a:spcPct val="100000"/>
              </a:lnSpc>
              <a:spcBef>
                <a:spcPts val="600"/>
              </a:spcBef>
              <a:buNone/>
            </a:pPr>
            <a:r>
              <a:rPr lang="en-US" sz="2000" dirty="0"/>
              <a:t>The </a:t>
            </a:r>
            <a:r>
              <a:rPr lang="en-US" sz="2000" dirty="0" smtClean="0"/>
              <a:t>purpose </a:t>
            </a:r>
            <a:r>
              <a:rPr lang="en-US" sz="2000" dirty="0"/>
              <a:t>of this class is to provide an overall </a:t>
            </a:r>
            <a:r>
              <a:rPr lang="en-US" sz="2000" dirty="0" smtClean="0"/>
              <a:t>awareness pertaining </a:t>
            </a:r>
            <a:r>
              <a:rPr lang="en-US" sz="2000" dirty="0"/>
              <a:t>to fall hazards </a:t>
            </a:r>
            <a:r>
              <a:rPr lang="en-US" sz="2000" dirty="0" smtClean="0"/>
              <a:t>and methods of fall </a:t>
            </a:r>
            <a:r>
              <a:rPr lang="en-US" sz="2000" dirty="0"/>
              <a:t>prevention and </a:t>
            </a:r>
            <a:r>
              <a:rPr lang="en-US" sz="2000" dirty="0" smtClean="0"/>
              <a:t>fall arrest.</a:t>
            </a:r>
          </a:p>
          <a:p>
            <a:pPr>
              <a:lnSpc>
                <a:spcPct val="100000"/>
              </a:lnSpc>
              <a:spcBef>
                <a:spcPts val="600"/>
              </a:spcBef>
            </a:pPr>
            <a:endParaRPr lang="en-US" sz="2000" dirty="0"/>
          </a:p>
          <a:p>
            <a:pPr marL="0" indent="0">
              <a:lnSpc>
                <a:spcPct val="100000"/>
              </a:lnSpc>
              <a:spcBef>
                <a:spcPts val="600"/>
              </a:spcBef>
              <a:buNone/>
            </a:pPr>
            <a:r>
              <a:rPr lang="en-US" sz="2000" i="1" dirty="0" smtClean="0"/>
              <a:t>Upon </a:t>
            </a:r>
            <a:r>
              <a:rPr lang="en-US" sz="2000" i="1" dirty="0"/>
              <a:t>completion of this course, students will be </a:t>
            </a:r>
            <a:r>
              <a:rPr lang="en-US" sz="2000" i="1" dirty="0" smtClean="0"/>
              <a:t>able to:</a:t>
            </a:r>
            <a:br>
              <a:rPr lang="en-US" sz="2000" i="1" dirty="0" smtClean="0"/>
            </a:br>
            <a:endParaRPr lang="en-US" sz="2000" i="1" dirty="0" smtClean="0"/>
          </a:p>
          <a:p>
            <a:pPr marL="274320" indent="-274320">
              <a:lnSpc>
                <a:spcPct val="100000"/>
              </a:lnSpc>
              <a:spcBef>
                <a:spcPts val="600"/>
              </a:spcBef>
            </a:pPr>
            <a:r>
              <a:rPr lang="en-US" sz="2000" dirty="0" smtClean="0"/>
              <a:t>Identify </a:t>
            </a:r>
            <a:r>
              <a:rPr lang="en-US" sz="2000" dirty="0"/>
              <a:t>fall hazards and when fall protection is </a:t>
            </a:r>
            <a:r>
              <a:rPr lang="en-US" sz="2000" dirty="0" smtClean="0"/>
              <a:t>needed.</a:t>
            </a:r>
          </a:p>
          <a:p>
            <a:pPr marL="274320" indent="-274320">
              <a:lnSpc>
                <a:spcPct val="100000"/>
              </a:lnSpc>
              <a:spcBef>
                <a:spcPts val="600"/>
              </a:spcBef>
            </a:pPr>
            <a:r>
              <a:rPr lang="en-US" sz="2000" dirty="0"/>
              <a:t>I</a:t>
            </a:r>
            <a:r>
              <a:rPr lang="en-US" sz="2000" dirty="0" smtClean="0"/>
              <a:t>dentify </a:t>
            </a:r>
            <a:r>
              <a:rPr lang="en-US" sz="2000" dirty="0"/>
              <a:t>methods of fall prevention as well as types of fall protection and their basic </a:t>
            </a:r>
            <a:r>
              <a:rPr lang="en-US" sz="2000" dirty="0" smtClean="0"/>
              <a:t>components.</a:t>
            </a:r>
          </a:p>
          <a:p>
            <a:pPr marL="274320" indent="-274320">
              <a:lnSpc>
                <a:spcPct val="100000"/>
              </a:lnSpc>
              <a:spcBef>
                <a:spcPts val="600"/>
              </a:spcBef>
            </a:pPr>
            <a:r>
              <a:rPr lang="en-US" sz="2000" dirty="0" smtClean="0"/>
              <a:t>Recognize and discuss good </a:t>
            </a:r>
            <a:r>
              <a:rPr lang="en-US" sz="2000" dirty="0"/>
              <a:t>work practices based on </a:t>
            </a:r>
            <a:r>
              <a:rPr lang="en-US" sz="2000" dirty="0" smtClean="0"/>
              <a:t>OSHA </a:t>
            </a:r>
            <a:r>
              <a:rPr lang="en-US" sz="2000" dirty="0"/>
              <a:t>guidelines</a:t>
            </a:r>
            <a:r>
              <a:rPr lang="en-US" sz="2000" dirty="0" smtClean="0"/>
              <a:t> </a:t>
            </a:r>
            <a:r>
              <a:rPr lang="en-US" sz="2000" dirty="0"/>
              <a:t>and describe the primary components of an OSHA compliant fall protection </a:t>
            </a:r>
            <a:r>
              <a:rPr lang="en-US" sz="2000" dirty="0" smtClean="0"/>
              <a:t>program.</a:t>
            </a:r>
            <a:endParaRPr lang="en-US" sz="2000" dirty="0"/>
          </a:p>
        </p:txBody>
      </p:sp>
    </p:spTree>
    <p:extLst>
      <p:ext uri="{BB962C8B-B14F-4D97-AF65-F5344CB8AC3E}">
        <p14:creationId xmlns:p14="http://schemas.microsoft.com/office/powerpoint/2010/main" val="4269331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4636853"/>
              </p:ext>
            </p:extLst>
          </p:nvPr>
        </p:nvGraphicFramePr>
        <p:xfrm>
          <a:off x="395288" y="685800"/>
          <a:ext cx="8353424" cy="4633112"/>
        </p:xfrm>
        <a:graphic>
          <a:graphicData uri="http://schemas.openxmlformats.org/drawingml/2006/table">
            <a:tbl>
              <a:tblPr/>
              <a:tblGrid>
                <a:gridCol w="1509712"/>
                <a:gridCol w="2286000"/>
                <a:gridCol w="2286000"/>
                <a:gridCol w="2271712"/>
              </a:tblGrid>
              <a:tr h="125715">
                <a:tc>
                  <a:txBody>
                    <a:bodyPr/>
                    <a:lstStyle/>
                    <a:p>
                      <a:r>
                        <a:rPr lang="en-US" sz="1200" b="1" dirty="0">
                          <a:latin typeface="+mn-lt"/>
                        </a:rPr>
                        <a:t> </a:t>
                      </a:r>
                    </a:p>
                  </a:txBody>
                  <a:tcPr marL="55431" marR="55431" marT="27716" marB="27716" anchor="ctr">
                    <a:lnL>
                      <a:noFill/>
                    </a:lnL>
                    <a:lnR>
                      <a:noFill/>
                    </a:lnR>
                    <a:lnT>
                      <a:noFill/>
                    </a:lnT>
                    <a:lnB>
                      <a:noFill/>
                    </a:lnB>
                  </a:tcPr>
                </a:tc>
                <a:tc>
                  <a:txBody>
                    <a:bodyPr/>
                    <a:lstStyle/>
                    <a:p>
                      <a:r>
                        <a:rPr lang="en-US" sz="1200" b="1" dirty="0">
                          <a:latin typeface="+mn-lt"/>
                        </a:rPr>
                        <a:t>Fall Prevention</a:t>
                      </a:r>
                    </a:p>
                  </a:txBody>
                  <a:tcPr marL="55431" marR="55431" marT="27716" marB="27716" anchor="ctr">
                    <a:lnL>
                      <a:noFill/>
                    </a:lnL>
                    <a:lnR>
                      <a:noFill/>
                    </a:lnR>
                    <a:lnT>
                      <a:noFill/>
                    </a:lnT>
                    <a:lnB>
                      <a:noFill/>
                    </a:lnB>
                  </a:tcPr>
                </a:tc>
                <a:tc>
                  <a:txBody>
                    <a:bodyPr/>
                    <a:lstStyle/>
                    <a:p>
                      <a:r>
                        <a:rPr lang="en-US" sz="1200" b="1">
                          <a:latin typeface="+mn-lt"/>
                        </a:rPr>
                        <a:t>Fall Restraint</a:t>
                      </a:r>
                    </a:p>
                  </a:txBody>
                  <a:tcPr marL="55431" marR="55431" marT="27716" marB="27716" anchor="ctr">
                    <a:lnL>
                      <a:noFill/>
                    </a:lnL>
                    <a:lnR>
                      <a:noFill/>
                    </a:lnR>
                    <a:lnT>
                      <a:noFill/>
                    </a:lnT>
                    <a:lnB>
                      <a:noFill/>
                    </a:lnB>
                  </a:tcPr>
                </a:tc>
                <a:tc>
                  <a:txBody>
                    <a:bodyPr/>
                    <a:lstStyle/>
                    <a:p>
                      <a:r>
                        <a:rPr lang="en-US" sz="1200" b="1" dirty="0">
                          <a:latin typeface="+mn-lt"/>
                        </a:rPr>
                        <a:t>Fall Arrest</a:t>
                      </a:r>
                    </a:p>
                  </a:txBody>
                  <a:tcPr marL="55431" marR="55431" marT="27716" marB="27716" anchor="ctr">
                    <a:lnL>
                      <a:noFill/>
                    </a:lnL>
                    <a:lnR>
                      <a:noFill/>
                    </a:lnR>
                    <a:lnT>
                      <a:noFill/>
                    </a:lnT>
                    <a:lnB>
                      <a:noFill/>
                    </a:lnB>
                  </a:tcPr>
                </a:tc>
              </a:tr>
              <a:tr h="421587">
                <a:tc>
                  <a:txBody>
                    <a:bodyPr/>
                    <a:lstStyle/>
                    <a:p>
                      <a:r>
                        <a:rPr lang="en-US" sz="1200" b="1" dirty="0">
                          <a:latin typeface="+mn-lt"/>
                        </a:rPr>
                        <a:t>How does it protect?</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Prevents people from reaching the fall hazard by creating a barrier between the person and the fall hazard.</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Prevents people from reaching a fall hazard through a tie off system.</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Stops a fall that is in progress through a tie off system.</a:t>
                      </a:r>
                    </a:p>
                  </a:txBody>
                  <a:tcPr marL="55431" marR="55431" marT="27716" marB="27716" anchor="ctr">
                    <a:lnL>
                      <a:noFill/>
                    </a:lnL>
                    <a:lnR>
                      <a:noFill/>
                    </a:lnR>
                    <a:lnT>
                      <a:noFill/>
                    </a:lnT>
                    <a:lnB>
                      <a:noFill/>
                    </a:lnB>
                    <a:solidFill>
                      <a:schemeClr val="bg1">
                        <a:lumMod val="85000"/>
                      </a:schemeClr>
                    </a:solidFill>
                  </a:tcPr>
                </a:tc>
              </a:tr>
              <a:tr h="125715">
                <a:tc>
                  <a:txBody>
                    <a:bodyPr/>
                    <a:lstStyle/>
                    <a:p>
                      <a:r>
                        <a:rPr lang="en-US" sz="1200" b="1">
                          <a:latin typeface="+mn-lt"/>
                        </a:rPr>
                        <a:t>Equipment Needed</a:t>
                      </a:r>
                    </a:p>
                  </a:txBody>
                  <a:tcPr marL="55431" marR="55431" marT="27716" marB="27716" anchor="ctr">
                    <a:lnL>
                      <a:noFill/>
                    </a:lnL>
                    <a:lnR>
                      <a:noFill/>
                    </a:lnR>
                    <a:lnT>
                      <a:noFill/>
                    </a:lnT>
                    <a:lnB>
                      <a:noFill/>
                    </a:lnB>
                  </a:tcPr>
                </a:tc>
                <a:tc>
                  <a:txBody>
                    <a:bodyPr/>
                    <a:lstStyle/>
                    <a:p>
                      <a:r>
                        <a:rPr lang="en-US" sz="1200">
                          <a:latin typeface="+mn-lt"/>
                        </a:rPr>
                        <a:t>No individual equipment</a:t>
                      </a:r>
                    </a:p>
                  </a:txBody>
                  <a:tcPr marL="55431" marR="55431" marT="27716" marB="27716" anchor="ctr">
                    <a:lnL>
                      <a:noFill/>
                    </a:lnL>
                    <a:lnR>
                      <a:noFill/>
                    </a:lnR>
                    <a:lnT>
                      <a:noFill/>
                    </a:lnT>
                    <a:lnB>
                      <a:noFill/>
                    </a:lnB>
                  </a:tcPr>
                </a:tc>
                <a:tc>
                  <a:txBody>
                    <a:bodyPr/>
                    <a:lstStyle/>
                    <a:p>
                      <a:r>
                        <a:rPr lang="en-US" sz="1200">
                          <a:latin typeface="+mn-lt"/>
                        </a:rPr>
                        <a:t>Custom fitted equipment</a:t>
                      </a:r>
                    </a:p>
                  </a:txBody>
                  <a:tcPr marL="55431" marR="55431" marT="27716" marB="27716" anchor="ctr">
                    <a:lnL>
                      <a:noFill/>
                    </a:lnL>
                    <a:lnR>
                      <a:noFill/>
                    </a:lnR>
                    <a:lnT>
                      <a:noFill/>
                    </a:lnT>
                    <a:lnB>
                      <a:noFill/>
                    </a:lnB>
                  </a:tcPr>
                </a:tc>
                <a:tc>
                  <a:txBody>
                    <a:bodyPr/>
                    <a:lstStyle/>
                    <a:p>
                      <a:r>
                        <a:rPr lang="en-US" sz="1200">
                          <a:latin typeface="+mn-lt"/>
                        </a:rPr>
                        <a:t>Custom fitted equipment</a:t>
                      </a:r>
                    </a:p>
                  </a:txBody>
                  <a:tcPr marL="55431" marR="55431" marT="27716" marB="27716" anchor="ctr">
                    <a:lnL>
                      <a:noFill/>
                    </a:lnL>
                    <a:lnR>
                      <a:noFill/>
                    </a:lnR>
                    <a:lnT>
                      <a:noFill/>
                    </a:lnT>
                    <a:lnB>
                      <a:noFill/>
                    </a:lnB>
                  </a:tcPr>
                </a:tc>
              </a:tr>
              <a:tr h="189284">
                <a:tc>
                  <a:txBody>
                    <a:bodyPr/>
                    <a:lstStyle/>
                    <a:p>
                      <a:r>
                        <a:rPr lang="en-US" sz="1200" b="1" dirty="0">
                          <a:latin typeface="+mn-lt"/>
                        </a:rPr>
                        <a:t>Training Needed</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a:latin typeface="+mn-lt"/>
                        </a:rPr>
                        <a:t>None</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a:latin typeface="+mn-lt"/>
                        </a:rPr>
                        <a:t>Yes, extensive and ongoing</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Yes, extensive and ongoing</a:t>
                      </a:r>
                    </a:p>
                  </a:txBody>
                  <a:tcPr marL="55431" marR="55431" marT="27716" marB="27716" anchor="ctr">
                    <a:lnL>
                      <a:noFill/>
                    </a:lnL>
                    <a:lnR>
                      <a:noFill/>
                    </a:lnR>
                    <a:lnT>
                      <a:noFill/>
                    </a:lnT>
                    <a:lnB>
                      <a:noFill/>
                    </a:lnB>
                    <a:solidFill>
                      <a:schemeClr val="bg1">
                        <a:lumMod val="85000"/>
                      </a:schemeClr>
                    </a:solidFill>
                  </a:tcPr>
                </a:tc>
              </a:tr>
              <a:tr h="189284">
                <a:tc>
                  <a:txBody>
                    <a:bodyPr/>
                    <a:lstStyle/>
                    <a:p>
                      <a:r>
                        <a:rPr lang="en-US" sz="1200" b="1">
                          <a:latin typeface="+mn-lt"/>
                        </a:rPr>
                        <a:t>Inspection</a:t>
                      </a:r>
                    </a:p>
                  </a:txBody>
                  <a:tcPr marL="55431" marR="55431" marT="27716" marB="27716" anchor="ctr">
                    <a:lnL>
                      <a:noFill/>
                    </a:lnL>
                    <a:lnR>
                      <a:noFill/>
                    </a:lnR>
                    <a:lnT>
                      <a:noFill/>
                    </a:lnT>
                    <a:lnB>
                      <a:noFill/>
                    </a:lnB>
                  </a:tcPr>
                </a:tc>
                <a:tc>
                  <a:txBody>
                    <a:bodyPr/>
                    <a:lstStyle/>
                    <a:p>
                      <a:r>
                        <a:rPr lang="en-US" sz="1200">
                          <a:latin typeface="+mn-lt"/>
                        </a:rPr>
                        <a:t>After Install and Annually</a:t>
                      </a:r>
                    </a:p>
                  </a:txBody>
                  <a:tcPr marL="55431" marR="55431" marT="27716" marB="27716" anchor="ctr">
                    <a:lnL>
                      <a:noFill/>
                    </a:lnL>
                    <a:lnR>
                      <a:noFill/>
                    </a:lnR>
                    <a:lnT>
                      <a:noFill/>
                    </a:lnT>
                    <a:lnB>
                      <a:noFill/>
                    </a:lnB>
                  </a:tcPr>
                </a:tc>
                <a:tc>
                  <a:txBody>
                    <a:bodyPr/>
                    <a:lstStyle/>
                    <a:p>
                      <a:r>
                        <a:rPr lang="en-US" sz="1200">
                          <a:latin typeface="+mn-lt"/>
                        </a:rPr>
                        <a:t>Every Use by the Individual</a:t>
                      </a:r>
                    </a:p>
                  </a:txBody>
                  <a:tcPr marL="55431" marR="55431" marT="27716" marB="27716" anchor="ctr">
                    <a:lnL>
                      <a:noFill/>
                    </a:lnL>
                    <a:lnR>
                      <a:noFill/>
                    </a:lnR>
                    <a:lnT>
                      <a:noFill/>
                    </a:lnT>
                    <a:lnB>
                      <a:noFill/>
                    </a:lnB>
                  </a:tcPr>
                </a:tc>
                <a:tc>
                  <a:txBody>
                    <a:bodyPr/>
                    <a:lstStyle/>
                    <a:p>
                      <a:r>
                        <a:rPr lang="en-US" sz="1200">
                          <a:latin typeface="+mn-lt"/>
                        </a:rPr>
                        <a:t>Every use by the individual</a:t>
                      </a:r>
                    </a:p>
                  </a:txBody>
                  <a:tcPr marL="55431" marR="55431" marT="27716" marB="27716" anchor="ctr">
                    <a:lnL>
                      <a:noFill/>
                    </a:lnL>
                    <a:lnR>
                      <a:noFill/>
                    </a:lnR>
                    <a:lnT>
                      <a:noFill/>
                    </a:lnT>
                    <a:lnB>
                      <a:noFill/>
                    </a:lnB>
                  </a:tcPr>
                </a:tc>
              </a:tr>
              <a:tr h="266719">
                <a:tc>
                  <a:txBody>
                    <a:bodyPr/>
                    <a:lstStyle/>
                    <a:p>
                      <a:r>
                        <a:rPr lang="en-US" sz="1200" b="1">
                          <a:latin typeface="+mn-lt"/>
                        </a:rPr>
                        <a:t>Maintenance</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Annually</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Must be inspected and cared before and after every use.</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Must be inspected and cared before and after every use.</a:t>
                      </a:r>
                    </a:p>
                  </a:txBody>
                  <a:tcPr marL="55431" marR="55431" marT="27716" marB="27716" anchor="ctr">
                    <a:lnL>
                      <a:noFill/>
                    </a:lnL>
                    <a:lnR>
                      <a:noFill/>
                    </a:lnR>
                    <a:lnT>
                      <a:noFill/>
                    </a:lnT>
                    <a:lnB>
                      <a:noFill/>
                    </a:lnB>
                    <a:solidFill>
                      <a:schemeClr val="bg1">
                        <a:lumMod val="85000"/>
                      </a:schemeClr>
                    </a:solidFill>
                  </a:tcPr>
                </a:tc>
              </a:tr>
              <a:tr h="125715">
                <a:tc>
                  <a:txBody>
                    <a:bodyPr/>
                    <a:lstStyle/>
                    <a:p>
                      <a:r>
                        <a:rPr lang="en-US" sz="1200" b="1" dirty="0">
                          <a:latin typeface="+mn-lt"/>
                        </a:rPr>
                        <a:t>Potential for Injury</a:t>
                      </a:r>
                    </a:p>
                  </a:txBody>
                  <a:tcPr marL="55431" marR="55431" marT="27716" marB="27716" anchor="ctr">
                    <a:lnL>
                      <a:noFill/>
                    </a:lnL>
                    <a:lnR>
                      <a:noFill/>
                    </a:lnR>
                    <a:lnT>
                      <a:noFill/>
                    </a:lnT>
                    <a:lnB>
                      <a:noFill/>
                    </a:lnB>
                  </a:tcPr>
                </a:tc>
                <a:tc>
                  <a:txBody>
                    <a:bodyPr/>
                    <a:lstStyle/>
                    <a:p>
                      <a:r>
                        <a:rPr lang="en-US" sz="1200">
                          <a:latin typeface="+mn-lt"/>
                        </a:rPr>
                        <a:t>None</a:t>
                      </a:r>
                    </a:p>
                  </a:txBody>
                  <a:tcPr marL="55431" marR="55431" marT="27716" marB="27716" anchor="ctr">
                    <a:lnL>
                      <a:noFill/>
                    </a:lnL>
                    <a:lnR>
                      <a:noFill/>
                    </a:lnR>
                    <a:lnT>
                      <a:noFill/>
                    </a:lnT>
                    <a:lnB>
                      <a:noFill/>
                    </a:lnB>
                  </a:tcPr>
                </a:tc>
                <a:tc>
                  <a:txBody>
                    <a:bodyPr/>
                    <a:lstStyle/>
                    <a:p>
                      <a:r>
                        <a:rPr lang="en-US" sz="1200">
                          <a:latin typeface="+mn-lt"/>
                        </a:rPr>
                        <a:t>Mild</a:t>
                      </a:r>
                    </a:p>
                  </a:txBody>
                  <a:tcPr marL="55431" marR="55431" marT="27716" marB="27716" anchor="ctr">
                    <a:lnL>
                      <a:noFill/>
                    </a:lnL>
                    <a:lnR>
                      <a:noFill/>
                    </a:lnR>
                    <a:lnT>
                      <a:noFill/>
                    </a:lnT>
                    <a:lnB>
                      <a:noFill/>
                    </a:lnB>
                  </a:tcPr>
                </a:tc>
                <a:tc>
                  <a:txBody>
                    <a:bodyPr/>
                    <a:lstStyle/>
                    <a:p>
                      <a:r>
                        <a:rPr lang="en-US" sz="1200">
                          <a:latin typeface="+mn-lt"/>
                        </a:rPr>
                        <a:t>High</a:t>
                      </a:r>
                    </a:p>
                  </a:txBody>
                  <a:tcPr marL="55431" marR="55431" marT="27716" marB="27716" anchor="ctr">
                    <a:lnL>
                      <a:noFill/>
                    </a:lnL>
                    <a:lnR>
                      <a:noFill/>
                    </a:lnR>
                    <a:lnT>
                      <a:noFill/>
                    </a:lnT>
                    <a:lnB>
                      <a:noFill/>
                    </a:lnB>
                  </a:tcPr>
                </a:tc>
              </a:tr>
              <a:tr h="421587">
                <a:tc>
                  <a:txBody>
                    <a:bodyPr/>
                    <a:lstStyle/>
                    <a:p>
                      <a:r>
                        <a:rPr lang="en-US" sz="1200" b="1" dirty="0">
                          <a:latin typeface="+mn-lt"/>
                        </a:rPr>
                        <a:t>Costs</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Higher up front costs.</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Lower initial costs but hidden costs might be: training, equipment maintenance, and setup time.</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Lower initial costs but hidden costs might be: training, equipment replacement, and setup time.</a:t>
                      </a:r>
                    </a:p>
                  </a:txBody>
                  <a:tcPr marL="55431" marR="55431" marT="27716" marB="27716" anchor="ctr">
                    <a:lnL>
                      <a:noFill/>
                    </a:lnL>
                    <a:lnR>
                      <a:noFill/>
                    </a:lnR>
                    <a:lnT>
                      <a:noFill/>
                    </a:lnT>
                    <a:lnB>
                      <a:noFill/>
                    </a:lnB>
                    <a:solidFill>
                      <a:schemeClr val="bg1">
                        <a:lumMod val="85000"/>
                      </a:schemeClr>
                    </a:solidFill>
                  </a:tcPr>
                </a:tc>
              </a:tr>
              <a:tr h="266719">
                <a:tc>
                  <a:txBody>
                    <a:bodyPr/>
                    <a:lstStyle/>
                    <a:p>
                      <a:r>
                        <a:rPr lang="en-US" sz="1200" b="1" dirty="0">
                          <a:latin typeface="+mn-lt"/>
                        </a:rPr>
                        <a:t>Burden to Laborer</a:t>
                      </a:r>
                    </a:p>
                  </a:txBody>
                  <a:tcPr marL="55431" marR="55431" marT="27716" marB="27716" anchor="ctr">
                    <a:lnL>
                      <a:noFill/>
                    </a:lnL>
                    <a:lnR>
                      <a:noFill/>
                    </a:lnR>
                    <a:lnT>
                      <a:noFill/>
                    </a:lnT>
                    <a:lnB>
                      <a:noFill/>
                    </a:lnB>
                  </a:tcPr>
                </a:tc>
                <a:tc>
                  <a:txBody>
                    <a:bodyPr/>
                    <a:lstStyle/>
                    <a:p>
                      <a:r>
                        <a:rPr lang="en-US" sz="1200">
                          <a:latin typeface="+mn-lt"/>
                        </a:rPr>
                        <a:t>Little to none.</a:t>
                      </a:r>
                    </a:p>
                  </a:txBody>
                  <a:tcPr marL="55431" marR="55431" marT="27716" marB="27716" anchor="ctr">
                    <a:lnL>
                      <a:noFill/>
                    </a:lnL>
                    <a:lnR>
                      <a:noFill/>
                    </a:lnR>
                    <a:lnT>
                      <a:noFill/>
                    </a:lnT>
                    <a:lnB>
                      <a:noFill/>
                    </a:lnB>
                  </a:tcPr>
                </a:tc>
                <a:tc>
                  <a:txBody>
                    <a:bodyPr/>
                    <a:lstStyle/>
                    <a:p>
                      <a:r>
                        <a:rPr lang="en-US" sz="1200" dirty="0">
                          <a:latin typeface="+mn-lt"/>
                        </a:rPr>
                        <a:t>Must inspect and properly wear their equipment.</a:t>
                      </a:r>
                    </a:p>
                  </a:txBody>
                  <a:tcPr marL="55431" marR="55431" marT="27716" marB="27716" anchor="ctr">
                    <a:lnL>
                      <a:noFill/>
                    </a:lnL>
                    <a:lnR>
                      <a:noFill/>
                    </a:lnR>
                    <a:lnT>
                      <a:noFill/>
                    </a:lnT>
                    <a:lnB>
                      <a:noFill/>
                    </a:lnB>
                  </a:tcPr>
                </a:tc>
                <a:tc>
                  <a:txBody>
                    <a:bodyPr/>
                    <a:lstStyle/>
                    <a:p>
                      <a:r>
                        <a:rPr lang="en-US" sz="1200" dirty="0">
                          <a:latin typeface="+mn-lt"/>
                        </a:rPr>
                        <a:t>Must inspect and properly wear their equipment.</a:t>
                      </a:r>
                    </a:p>
                  </a:txBody>
                  <a:tcPr marL="55431" marR="55431" marT="27716" marB="27716" anchor="ctr">
                    <a:lnL>
                      <a:noFill/>
                    </a:lnL>
                    <a:lnR>
                      <a:noFill/>
                    </a:lnR>
                    <a:lnT>
                      <a:noFill/>
                    </a:lnT>
                    <a:lnB>
                      <a:noFill/>
                    </a:lnB>
                  </a:tcPr>
                </a:tc>
              </a:tr>
              <a:tr h="189284">
                <a:tc>
                  <a:txBody>
                    <a:bodyPr/>
                    <a:lstStyle/>
                    <a:p>
                      <a:r>
                        <a:rPr lang="en-US" sz="1200" b="1">
                          <a:latin typeface="+mn-lt"/>
                        </a:rPr>
                        <a:t>OSHA Preference</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a:latin typeface="+mn-lt"/>
                        </a:rPr>
                        <a:t>Preferred because there is the least risk.</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a:latin typeface="+mn-lt"/>
                        </a:rPr>
                        <a:t>Better than fall arrest.</a:t>
                      </a:r>
                    </a:p>
                  </a:txBody>
                  <a:tcPr marL="55431" marR="55431" marT="27716" marB="27716" anchor="ctr">
                    <a:lnL>
                      <a:noFill/>
                    </a:lnL>
                    <a:lnR>
                      <a:noFill/>
                    </a:lnR>
                    <a:lnT>
                      <a:noFill/>
                    </a:lnT>
                    <a:lnB>
                      <a:noFill/>
                    </a:lnB>
                    <a:solidFill>
                      <a:schemeClr val="bg1">
                        <a:lumMod val="85000"/>
                      </a:schemeClr>
                    </a:solidFill>
                  </a:tcPr>
                </a:tc>
                <a:tc>
                  <a:txBody>
                    <a:bodyPr/>
                    <a:lstStyle/>
                    <a:p>
                      <a:r>
                        <a:rPr lang="en-US" sz="1200" dirty="0">
                          <a:latin typeface="+mn-lt"/>
                        </a:rPr>
                        <a:t> </a:t>
                      </a:r>
                    </a:p>
                  </a:txBody>
                  <a:tcPr marL="55431" marR="55431" marT="27716" marB="27716" anchor="ctr">
                    <a:lnL>
                      <a:noFill/>
                    </a:lnL>
                    <a:lnR>
                      <a:noFill/>
                    </a:lnR>
                    <a:lnT>
                      <a:noFill/>
                    </a:lnT>
                    <a:lnB>
                      <a:noFill/>
                    </a:lnB>
                    <a:solidFill>
                      <a:schemeClr val="bg1">
                        <a:lumMod val="85000"/>
                      </a:schemeClr>
                    </a:solidFill>
                  </a:tcPr>
                </a:tc>
              </a:tr>
              <a:tr h="421587">
                <a:tc>
                  <a:txBody>
                    <a:bodyPr/>
                    <a:lstStyle/>
                    <a:p>
                      <a:r>
                        <a:rPr lang="en-US" sz="1200" b="1" dirty="0">
                          <a:latin typeface="+mn-lt"/>
                        </a:rPr>
                        <a:t>Example Products</a:t>
                      </a:r>
                    </a:p>
                  </a:txBody>
                  <a:tcPr marL="55431" marR="55431" marT="27716" marB="27716" anchor="ctr">
                    <a:lnL>
                      <a:noFill/>
                    </a:lnL>
                    <a:lnR>
                      <a:noFill/>
                    </a:lnR>
                    <a:lnT>
                      <a:noFill/>
                    </a:lnT>
                    <a:lnB>
                      <a:noFill/>
                    </a:lnB>
                    <a:noFill/>
                  </a:tcPr>
                </a:tc>
                <a:tc>
                  <a:txBody>
                    <a:bodyPr/>
                    <a:lstStyle/>
                    <a:p>
                      <a:r>
                        <a:rPr lang="en-US" sz="1200" dirty="0">
                          <a:latin typeface="+mn-lt"/>
                        </a:rPr>
                        <a:t>Guardrails and Skylight </a:t>
                      </a:r>
                      <a:r>
                        <a:rPr lang="en-US" sz="1200" dirty="0" smtClean="0">
                          <a:latin typeface="+mn-lt"/>
                        </a:rPr>
                        <a:t>Screens</a:t>
                      </a:r>
                      <a:endParaRPr lang="en-US" sz="1200" dirty="0">
                        <a:latin typeface="+mn-lt"/>
                      </a:endParaRPr>
                    </a:p>
                  </a:txBody>
                  <a:tcPr marL="55431" marR="55431" marT="27716" marB="27716" anchor="ctr">
                    <a:lnL>
                      <a:noFill/>
                    </a:lnL>
                    <a:lnR>
                      <a:noFill/>
                    </a:lnR>
                    <a:lnT>
                      <a:noFill/>
                    </a:lnT>
                    <a:lnB>
                      <a:noFill/>
                    </a:lnB>
                    <a:noFill/>
                  </a:tcPr>
                </a:tc>
                <a:tc>
                  <a:txBody>
                    <a:bodyPr/>
                    <a:lstStyle/>
                    <a:p>
                      <a:r>
                        <a:rPr lang="en-US" sz="1200" dirty="0">
                          <a:latin typeface="+mn-lt"/>
                        </a:rPr>
                        <a:t>A harness and lanyard tied off at a set length from a weighted tie off point</a:t>
                      </a:r>
                      <a:r>
                        <a:rPr lang="en-US" sz="1200" dirty="0" smtClean="0">
                          <a:latin typeface="+mn-lt"/>
                        </a:rPr>
                        <a:t>.</a:t>
                      </a:r>
                      <a:endParaRPr lang="en-US" sz="1200" dirty="0">
                        <a:latin typeface="+mn-lt"/>
                      </a:endParaRPr>
                    </a:p>
                  </a:txBody>
                  <a:tcPr marL="55431" marR="55431" marT="27716" marB="27716" anchor="ctr">
                    <a:lnL>
                      <a:noFill/>
                    </a:lnL>
                    <a:lnR>
                      <a:noFill/>
                    </a:lnR>
                    <a:lnT>
                      <a:noFill/>
                    </a:lnT>
                    <a:lnB>
                      <a:noFill/>
                    </a:lnB>
                    <a:noFill/>
                  </a:tcPr>
                </a:tc>
                <a:tc>
                  <a:txBody>
                    <a:bodyPr/>
                    <a:lstStyle/>
                    <a:p>
                      <a:r>
                        <a:rPr lang="en-US" sz="1200" dirty="0">
                          <a:latin typeface="+mn-lt"/>
                        </a:rPr>
                        <a:t>A harness and retractable tied off to an anchor point</a:t>
                      </a:r>
                      <a:r>
                        <a:rPr lang="en-US" sz="1200" dirty="0" smtClean="0">
                          <a:latin typeface="+mn-lt"/>
                        </a:rPr>
                        <a:t>.</a:t>
                      </a:r>
                      <a:endParaRPr lang="en-US" sz="1200" dirty="0">
                        <a:latin typeface="+mn-lt"/>
                      </a:endParaRPr>
                    </a:p>
                  </a:txBody>
                  <a:tcPr marL="55431" marR="55431" marT="27716" marB="27716" anchor="ctr">
                    <a:lnL>
                      <a:noFill/>
                    </a:lnL>
                    <a:lnR>
                      <a:noFill/>
                    </a:lnR>
                    <a:lnT>
                      <a:noFill/>
                    </a:lnT>
                    <a:lnB>
                      <a:noFill/>
                    </a:lnB>
                    <a:noFill/>
                  </a:tcPr>
                </a:tc>
              </a:tr>
            </a:tbl>
          </a:graphicData>
        </a:graphic>
      </p:graphicFrame>
      <p:sp>
        <p:nvSpPr>
          <p:cNvPr id="5" name="Rectangle 1"/>
          <p:cNvSpPr>
            <a:spLocks noChangeArrowheads="1"/>
          </p:cNvSpPr>
          <p:nvPr/>
        </p:nvSpPr>
        <p:spPr bwMode="auto">
          <a:xfrm>
            <a:off x="381000" y="228600"/>
            <a:ext cx="8378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3308"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effectLst/>
                <a:cs typeface="Arial" panose="020B0604020202020204" pitchFamily="34" charset="0"/>
              </a:rPr>
              <a:t>What's the difference between different types of fall protection?</a:t>
            </a:r>
          </a:p>
        </p:txBody>
      </p:sp>
    </p:spTree>
    <p:extLst>
      <p:ext uri="{BB962C8B-B14F-4D97-AF65-F5344CB8AC3E}">
        <p14:creationId xmlns:p14="http://schemas.microsoft.com/office/powerpoint/2010/main" val="1826960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341311"/>
            <a:ext cx="5486401" cy="573089"/>
          </a:xfrm>
        </p:spPr>
        <p:txBody>
          <a:bodyPr>
            <a:noAutofit/>
          </a:bodyPr>
          <a:lstStyle/>
          <a:p>
            <a:pPr algn="ctr"/>
            <a:r>
              <a:rPr lang="en-US" sz="3600" dirty="0" smtClean="0">
                <a:latin typeface="+mn-lt"/>
              </a:rPr>
              <a:t>Fall Distance </a:t>
            </a:r>
            <a:endParaRPr lang="en-US" sz="3600" dirty="0">
              <a:latin typeface="+mn-lt"/>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00200"/>
            <a:ext cx="3370007" cy="3677725"/>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07" t="6216" r="1006"/>
          <a:stretch/>
        </p:blipFill>
        <p:spPr>
          <a:xfrm>
            <a:off x="4800600" y="1808674"/>
            <a:ext cx="3155949" cy="3449126"/>
          </a:xfrm>
          <a:prstGeom prst="rect">
            <a:avLst/>
          </a:prstGeom>
        </p:spPr>
      </p:pic>
      <p:sp>
        <p:nvSpPr>
          <p:cNvPr id="7" name="TextBox 6"/>
          <p:cNvSpPr txBox="1"/>
          <p:nvPr/>
        </p:nvSpPr>
        <p:spPr>
          <a:xfrm>
            <a:off x="914400" y="1015425"/>
            <a:ext cx="3370007" cy="584775"/>
          </a:xfrm>
          <a:prstGeom prst="rect">
            <a:avLst/>
          </a:prstGeom>
          <a:noFill/>
        </p:spPr>
        <p:txBody>
          <a:bodyPr wrap="square" rtlCol="0">
            <a:spAutoFit/>
          </a:bodyPr>
          <a:lstStyle/>
          <a:p>
            <a:pPr algn="ctr"/>
            <a:r>
              <a:rPr lang="en-US" sz="1600" dirty="0" smtClean="0"/>
              <a:t>6 Foot Lanyard with </a:t>
            </a:r>
            <a:r>
              <a:rPr lang="en-US" sz="1600" dirty="0" err="1" smtClean="0"/>
              <a:t>Decelarator</a:t>
            </a:r>
            <a:endParaRPr lang="en-US" sz="1600" dirty="0"/>
          </a:p>
          <a:p>
            <a:pPr algn="ctr"/>
            <a:r>
              <a:rPr lang="en-US" sz="1600" dirty="0" smtClean="0"/>
              <a:t>AKA: Shock Absorber</a:t>
            </a:r>
            <a:endParaRPr lang="en-US" sz="1600" dirty="0"/>
          </a:p>
        </p:txBody>
      </p:sp>
      <p:sp>
        <p:nvSpPr>
          <p:cNvPr id="8" name="TextBox 7"/>
          <p:cNvSpPr txBox="1"/>
          <p:nvPr/>
        </p:nvSpPr>
        <p:spPr>
          <a:xfrm>
            <a:off x="4800600" y="1066800"/>
            <a:ext cx="3155948" cy="584775"/>
          </a:xfrm>
          <a:prstGeom prst="rect">
            <a:avLst/>
          </a:prstGeom>
          <a:noFill/>
        </p:spPr>
        <p:txBody>
          <a:bodyPr wrap="square" rtlCol="0">
            <a:spAutoFit/>
          </a:bodyPr>
          <a:lstStyle/>
          <a:p>
            <a:pPr algn="ctr"/>
            <a:r>
              <a:rPr lang="en-US" sz="1600" dirty="0" smtClean="0"/>
              <a:t>Retractable Lifeline aka </a:t>
            </a:r>
            <a:r>
              <a:rPr lang="en-US" sz="1600" dirty="0" err="1" smtClean="0"/>
              <a:t>YoYo</a:t>
            </a:r>
            <a:r>
              <a:rPr lang="en-US" sz="1600" dirty="0" smtClean="0"/>
              <a:t> with </a:t>
            </a:r>
            <a:br>
              <a:rPr lang="en-US" sz="1600" dirty="0" smtClean="0"/>
            </a:br>
            <a:r>
              <a:rPr lang="en-US" sz="1600" dirty="0" err="1" smtClean="0"/>
              <a:t>Decelarator</a:t>
            </a:r>
            <a:r>
              <a:rPr lang="en-US" sz="1600" dirty="0" smtClean="0"/>
              <a:t> AKA: Shock Absorber   </a:t>
            </a:r>
            <a:endParaRPr lang="en-US" sz="1600" dirty="0"/>
          </a:p>
        </p:txBody>
      </p:sp>
    </p:spTree>
    <p:extLst>
      <p:ext uri="{BB962C8B-B14F-4D97-AF65-F5344CB8AC3E}">
        <p14:creationId xmlns:p14="http://schemas.microsoft.com/office/powerpoint/2010/main" val="2434673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a:t>	</a:t>
            </a:r>
          </a:p>
        </p:txBody>
      </p:sp>
      <p:sp>
        <p:nvSpPr>
          <p:cNvPr id="2" name="Title 1"/>
          <p:cNvSpPr>
            <a:spLocks noGrp="1"/>
          </p:cNvSpPr>
          <p:nvPr>
            <p:ph type="ctrTitle"/>
          </p:nvPr>
        </p:nvSpPr>
        <p:spPr>
          <a:xfrm>
            <a:off x="1295400" y="1295400"/>
            <a:ext cx="6553200" cy="1569660"/>
          </a:xfrm>
        </p:spPr>
        <p:txBody>
          <a:bodyPr wrap="square">
            <a:spAutoFit/>
          </a:bodyPr>
          <a:lstStyle/>
          <a:p>
            <a:pPr>
              <a:lnSpc>
                <a:spcPct val="100000"/>
              </a:lnSpc>
            </a:pPr>
            <a:r>
              <a:rPr lang="en-US" sz="3600" dirty="0" smtClean="0">
                <a:latin typeface="+mn-lt"/>
              </a:rPr>
              <a:t>Anatomy of a Fall</a:t>
            </a:r>
            <a:r>
              <a:rPr lang="en-US" sz="2000" dirty="0" smtClean="0">
                <a:latin typeface="+mn-lt"/>
              </a:rPr>
              <a:t/>
            </a:r>
            <a:br>
              <a:rPr lang="en-US" sz="2000" dirty="0" smtClean="0">
                <a:latin typeface="+mn-lt"/>
              </a:rPr>
            </a:br>
            <a:r>
              <a:rPr lang="en-US" altLang="en-US" sz="2000" dirty="0">
                <a:latin typeface="+mn-lt"/>
              </a:rPr>
              <a:t/>
            </a:r>
            <a:br>
              <a:rPr lang="en-US" altLang="en-US" sz="2000" dirty="0">
                <a:latin typeface="+mn-lt"/>
              </a:rPr>
            </a:br>
            <a:r>
              <a:rPr lang="en-US" altLang="en-US" sz="2000" dirty="0" smtClean="0">
                <a:latin typeface="+mn-lt"/>
              </a:rPr>
              <a:t>How fast can </a:t>
            </a:r>
            <a:r>
              <a:rPr lang="en-US" altLang="en-US" sz="2000" smtClean="0">
                <a:latin typeface="+mn-lt"/>
              </a:rPr>
              <a:t>you </a:t>
            </a:r>
            <a:r>
              <a:rPr lang="en-US" altLang="en-US" sz="2000" smtClean="0">
                <a:latin typeface="+mn-lt"/>
              </a:rPr>
              <a:t>fall? </a:t>
            </a:r>
            <a:r>
              <a:rPr lang="en-US" altLang="en-US" sz="2000" dirty="0" smtClean="0">
                <a:latin typeface="+mn-lt"/>
              </a:rPr>
              <a:t>You may think that you </a:t>
            </a:r>
            <a:r>
              <a:rPr lang="en-US" altLang="en-US" sz="2000" dirty="0">
                <a:latin typeface="+mn-lt"/>
              </a:rPr>
              <a:t>can catch yourself </a:t>
            </a:r>
            <a:r>
              <a:rPr lang="en-US" altLang="en-US" sz="2000" dirty="0" smtClean="0">
                <a:latin typeface="+mn-lt"/>
              </a:rPr>
              <a:t>before falling too far and too much damage </a:t>
            </a:r>
            <a:r>
              <a:rPr lang="en-US" altLang="en-US" sz="2000" dirty="0">
                <a:latin typeface="+mn-lt"/>
              </a:rPr>
              <a:t>is </a:t>
            </a:r>
            <a:r>
              <a:rPr lang="en-US" altLang="en-US" sz="2000" dirty="0" smtClean="0">
                <a:latin typeface="+mn-lt"/>
              </a:rPr>
              <a:t>done.</a:t>
            </a:r>
            <a:endParaRPr lang="en-US" sz="2000" dirty="0">
              <a:latin typeface="+mn-lt"/>
            </a:endParaRPr>
          </a:p>
        </p:txBody>
      </p:sp>
    </p:spTree>
    <p:extLst>
      <p:ext uri="{BB962C8B-B14F-4D97-AF65-F5344CB8AC3E}">
        <p14:creationId xmlns:p14="http://schemas.microsoft.com/office/powerpoint/2010/main" val="186118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dirty="0"/>
              <a:t>	</a:t>
            </a:r>
          </a:p>
        </p:txBody>
      </p:sp>
      <p:sp>
        <p:nvSpPr>
          <p:cNvPr id="11267" name="Rectangle 4"/>
          <p:cNvSpPr>
            <a:spLocks noChangeArrowheads="1"/>
          </p:cNvSpPr>
          <p:nvPr/>
        </p:nvSpPr>
        <p:spPr bwMode="auto">
          <a:xfrm>
            <a:off x="533400" y="179487"/>
            <a:ext cx="8128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smtClean="0">
                <a:latin typeface="+mn-lt"/>
              </a:rPr>
              <a:t>ELAPSED</a:t>
            </a:r>
            <a:r>
              <a:rPr lang="en-US" altLang="en-US" b="1" dirty="0">
                <a:latin typeface="+mn-lt"/>
              </a:rPr>
              <a:t>	</a:t>
            </a:r>
            <a:r>
              <a:rPr lang="en-US" altLang="en-US" b="1" dirty="0" smtClean="0">
                <a:latin typeface="+mn-lt"/>
              </a:rPr>
              <a:t>	FREE </a:t>
            </a:r>
            <a:r>
              <a:rPr lang="en-US" altLang="en-US" b="1" dirty="0">
                <a:latin typeface="+mn-lt"/>
              </a:rPr>
              <a:t>FALL	SPEED</a:t>
            </a:r>
            <a:endParaRPr lang="en-US" altLang="en-US" dirty="0">
              <a:latin typeface="+mn-lt"/>
            </a:endParaRPr>
          </a:p>
          <a:p>
            <a:r>
              <a:rPr lang="en-US" altLang="en-US" b="1" u="sng" dirty="0">
                <a:latin typeface="+mn-lt"/>
              </a:rPr>
              <a:t>TIME (SEC)</a:t>
            </a:r>
            <a:r>
              <a:rPr lang="en-US" altLang="en-US" b="1" dirty="0">
                <a:latin typeface="+mn-lt"/>
              </a:rPr>
              <a:t>	</a:t>
            </a:r>
            <a:r>
              <a:rPr lang="en-US" altLang="en-US" b="1" u="sng" dirty="0">
                <a:latin typeface="+mn-lt"/>
              </a:rPr>
              <a:t>DISTANCE</a:t>
            </a:r>
            <a:r>
              <a:rPr lang="en-US" altLang="en-US" b="1" dirty="0">
                <a:latin typeface="+mn-lt"/>
              </a:rPr>
              <a:t>	</a:t>
            </a:r>
            <a:r>
              <a:rPr lang="en-US" altLang="en-US" b="1" u="sng" dirty="0">
                <a:latin typeface="+mn-lt"/>
              </a:rPr>
              <a:t>FT/SEC</a:t>
            </a:r>
            <a:r>
              <a:rPr lang="en-US" altLang="en-US" b="1" dirty="0">
                <a:latin typeface="+mn-lt"/>
              </a:rPr>
              <a:t>	</a:t>
            </a:r>
            <a:r>
              <a:rPr lang="en-US" altLang="en-US" b="1" dirty="0" smtClean="0">
                <a:latin typeface="+mn-lt"/>
              </a:rPr>
              <a:t>	</a:t>
            </a:r>
            <a:r>
              <a:rPr lang="en-US" altLang="en-US" b="1" u="sng" dirty="0" smtClean="0">
                <a:latin typeface="+mn-lt"/>
              </a:rPr>
              <a:t>HUMAN </a:t>
            </a:r>
            <a:r>
              <a:rPr lang="en-US" altLang="en-US" b="1" u="sng" dirty="0">
                <a:latin typeface="+mn-lt"/>
              </a:rPr>
              <a:t>RESPONSE</a:t>
            </a:r>
            <a:endParaRPr lang="en-US" altLang="en-US" dirty="0">
              <a:latin typeface="+mn-lt"/>
            </a:endParaRPr>
          </a:p>
          <a:p>
            <a:r>
              <a:rPr lang="en-US" altLang="en-US" dirty="0">
                <a:latin typeface="+mn-lt"/>
              </a:rPr>
              <a:t>  0.1		   2”		  3.3	</a:t>
            </a:r>
            <a:r>
              <a:rPr lang="en-US" altLang="en-US" dirty="0" smtClean="0">
                <a:latin typeface="+mn-lt"/>
              </a:rPr>
              <a:t>	Unaware</a:t>
            </a:r>
            <a:endParaRPr lang="en-US" altLang="en-US" dirty="0">
              <a:latin typeface="+mn-lt"/>
            </a:endParaRPr>
          </a:p>
          <a:p>
            <a:r>
              <a:rPr lang="en-US" altLang="en-US" dirty="0">
                <a:latin typeface="+mn-lt"/>
              </a:rPr>
              <a:t>  0.2		   8”		  7.0	</a:t>
            </a:r>
            <a:r>
              <a:rPr lang="en-US" altLang="en-US" dirty="0" smtClean="0">
                <a:latin typeface="+mn-lt"/>
              </a:rPr>
              <a:t>	Aware</a:t>
            </a:r>
            <a:endParaRPr lang="en-US" altLang="en-US" dirty="0">
              <a:latin typeface="+mn-lt"/>
            </a:endParaRPr>
          </a:p>
          <a:p>
            <a:r>
              <a:rPr lang="en-US" altLang="en-US" dirty="0">
                <a:latin typeface="+mn-lt"/>
              </a:rPr>
              <a:t>  0.3		  18” (1.5’)	 10.0	</a:t>
            </a:r>
            <a:r>
              <a:rPr lang="en-US" altLang="en-US" dirty="0" smtClean="0">
                <a:latin typeface="+mn-lt"/>
              </a:rPr>
              <a:t>	Aware</a:t>
            </a:r>
            <a:endParaRPr lang="en-US" altLang="en-US" dirty="0">
              <a:latin typeface="+mn-lt"/>
            </a:endParaRPr>
          </a:p>
          <a:p>
            <a:r>
              <a:rPr lang="en-US" altLang="en-US" dirty="0">
                <a:latin typeface="+mn-lt"/>
              </a:rPr>
              <a:t>  0.4		  31”		 13.0	</a:t>
            </a:r>
            <a:r>
              <a:rPr lang="en-US" altLang="en-US" dirty="0" smtClean="0">
                <a:latin typeface="+mn-lt"/>
              </a:rPr>
              <a:t>	Reflex</a:t>
            </a:r>
            <a:endParaRPr lang="en-US" altLang="en-US" dirty="0">
              <a:latin typeface="+mn-lt"/>
            </a:endParaRPr>
          </a:p>
          <a:p>
            <a:r>
              <a:rPr lang="en-US" altLang="en-US" dirty="0">
                <a:latin typeface="+mn-lt"/>
              </a:rPr>
              <a:t>  0.5		  48” (4’)	 	</a:t>
            </a:r>
            <a:r>
              <a:rPr lang="en-US" altLang="en-US" dirty="0" smtClean="0">
                <a:latin typeface="+mn-lt"/>
              </a:rPr>
              <a:t> 16.0</a:t>
            </a:r>
            <a:r>
              <a:rPr lang="en-US" altLang="en-US" dirty="0">
                <a:latin typeface="+mn-lt"/>
              </a:rPr>
              <a:t>	</a:t>
            </a:r>
            <a:r>
              <a:rPr lang="en-US" altLang="en-US" dirty="0" smtClean="0">
                <a:latin typeface="+mn-lt"/>
              </a:rPr>
              <a:t>	Start </a:t>
            </a:r>
            <a:r>
              <a:rPr lang="en-US" altLang="en-US" dirty="0">
                <a:latin typeface="+mn-lt"/>
              </a:rPr>
              <a:t>to move</a:t>
            </a:r>
          </a:p>
          <a:p>
            <a:r>
              <a:rPr lang="en-US" altLang="en-US" dirty="0">
                <a:latin typeface="+mn-lt"/>
              </a:rPr>
              <a:t>  0.6		  70”		 19.3	</a:t>
            </a:r>
            <a:r>
              <a:rPr lang="en-US" altLang="en-US" dirty="0" smtClean="0">
                <a:latin typeface="+mn-lt"/>
              </a:rPr>
              <a:t>	Start </a:t>
            </a:r>
            <a:r>
              <a:rPr lang="en-US" altLang="en-US" dirty="0">
                <a:latin typeface="+mn-lt"/>
              </a:rPr>
              <a:t>to move</a:t>
            </a:r>
          </a:p>
          <a:p>
            <a:r>
              <a:rPr lang="en-US" altLang="en-US" dirty="0">
                <a:latin typeface="+mn-lt"/>
              </a:rPr>
              <a:t>  0.61		  72” (6’)	 	</a:t>
            </a:r>
            <a:r>
              <a:rPr lang="en-US" altLang="en-US" dirty="0" smtClean="0">
                <a:latin typeface="+mn-lt"/>
              </a:rPr>
              <a:t> 19.6</a:t>
            </a:r>
            <a:r>
              <a:rPr lang="en-US" altLang="en-US" dirty="0">
                <a:latin typeface="+mn-lt"/>
              </a:rPr>
              <a:t>	</a:t>
            </a:r>
            <a:r>
              <a:rPr lang="en-US" altLang="en-US" dirty="0" smtClean="0">
                <a:latin typeface="+mn-lt"/>
              </a:rPr>
              <a:t>	Slight </a:t>
            </a:r>
            <a:r>
              <a:rPr lang="en-US" altLang="en-US" dirty="0">
                <a:latin typeface="+mn-lt"/>
              </a:rPr>
              <a:t>movement</a:t>
            </a:r>
          </a:p>
          <a:p>
            <a:r>
              <a:rPr lang="en-US" altLang="en-US" dirty="0">
                <a:latin typeface="+mn-lt"/>
              </a:rPr>
              <a:t>  0.7		  95”		 23.0	</a:t>
            </a:r>
            <a:r>
              <a:rPr lang="en-US" altLang="en-US" dirty="0" smtClean="0">
                <a:latin typeface="+mn-lt"/>
              </a:rPr>
              <a:t>	Slight </a:t>
            </a:r>
            <a:r>
              <a:rPr lang="en-US" altLang="en-US" dirty="0">
                <a:latin typeface="+mn-lt"/>
              </a:rPr>
              <a:t>movement</a:t>
            </a:r>
          </a:p>
          <a:p>
            <a:r>
              <a:rPr lang="en-US" altLang="en-US" dirty="0">
                <a:latin typeface="+mn-lt"/>
              </a:rPr>
              <a:t>  0.8		 124”		 26.0	</a:t>
            </a:r>
            <a:r>
              <a:rPr lang="en-US" altLang="en-US" dirty="0" smtClean="0">
                <a:latin typeface="+mn-lt"/>
              </a:rPr>
              <a:t>	Movement</a:t>
            </a:r>
            <a:endParaRPr lang="en-US" altLang="en-US" dirty="0">
              <a:latin typeface="+mn-lt"/>
            </a:endParaRPr>
          </a:p>
          <a:p>
            <a:r>
              <a:rPr lang="en-US" altLang="en-US" dirty="0">
                <a:latin typeface="+mn-lt"/>
              </a:rPr>
              <a:t>  0.9		 156”		 29.0	</a:t>
            </a:r>
            <a:r>
              <a:rPr lang="en-US" altLang="en-US" dirty="0" smtClean="0">
                <a:latin typeface="+mn-lt"/>
              </a:rPr>
              <a:t>	Movement</a:t>
            </a:r>
            <a:endParaRPr lang="en-US" altLang="en-US" dirty="0">
              <a:latin typeface="+mn-lt"/>
            </a:endParaRPr>
          </a:p>
          <a:p>
            <a:r>
              <a:rPr lang="en-US" altLang="en-US" dirty="0">
                <a:latin typeface="+mn-lt"/>
              </a:rPr>
              <a:t>  1.0		 193” (16’)	 32.0	</a:t>
            </a:r>
            <a:r>
              <a:rPr lang="en-US" altLang="en-US" dirty="0" smtClean="0">
                <a:latin typeface="+mn-lt"/>
              </a:rPr>
              <a:t>	Movement</a:t>
            </a:r>
            <a:endParaRPr lang="en-US" altLang="en-US" dirty="0">
              <a:latin typeface="+mn-lt"/>
            </a:endParaRPr>
          </a:p>
          <a:p>
            <a:r>
              <a:rPr lang="en-US" altLang="en-US" dirty="0">
                <a:latin typeface="+mn-lt"/>
              </a:rPr>
              <a:t>  2.0		 773” (64’)	 64.0	</a:t>
            </a:r>
            <a:r>
              <a:rPr lang="en-US" altLang="en-US" dirty="0" smtClean="0">
                <a:latin typeface="+mn-lt"/>
              </a:rPr>
              <a:t>	Movement</a:t>
            </a:r>
          </a:p>
          <a:p>
            <a:endParaRPr lang="en-US" altLang="en-US" dirty="0">
              <a:latin typeface="+mn-lt"/>
            </a:endParaRPr>
          </a:p>
          <a:p>
            <a:r>
              <a:rPr lang="en-US" altLang="en-US" b="1" u="sng" dirty="0">
                <a:latin typeface="+mn-lt"/>
              </a:rPr>
              <a:t>Note:</a:t>
            </a:r>
            <a:r>
              <a:rPr lang="en-US" altLang="en-US" dirty="0">
                <a:latin typeface="+mn-lt"/>
              </a:rPr>
              <a:t> </a:t>
            </a:r>
            <a:r>
              <a:rPr lang="en-US" altLang="en-US" dirty="0" smtClean="0">
                <a:latin typeface="+mn-lt"/>
              </a:rPr>
              <a:t>“</a:t>
            </a:r>
            <a:r>
              <a:rPr lang="en-US" altLang="en-US" dirty="0">
                <a:latin typeface="+mn-lt"/>
              </a:rPr>
              <a:t>Start to move” and “Slight movement” do NOT equate to reaching out and grabbing something. By the time you have conscience, controlled movement 8/10ths (or more) of a second have passed and you have already fallen roughly 10.3’ (124”)! </a:t>
            </a:r>
          </a:p>
        </p:txBody>
      </p:sp>
    </p:spTree>
    <p:extLst>
      <p:ext uri="{BB962C8B-B14F-4D97-AF65-F5344CB8AC3E}">
        <p14:creationId xmlns:p14="http://schemas.microsoft.com/office/powerpoint/2010/main" val="3830333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33450" y="533400"/>
            <a:ext cx="7296150" cy="590931"/>
          </a:xfrm>
        </p:spPr>
        <p:txBody>
          <a:bodyPr wrap="square">
            <a:spAutoFit/>
          </a:bodyPr>
          <a:lstStyle/>
          <a:p>
            <a:pPr algn="ctr" eaLnBrk="1" hangingPunct="1"/>
            <a:r>
              <a:rPr lang="en-US" altLang="en-US" sz="3600" dirty="0" smtClean="0">
                <a:latin typeface="+mn-lt"/>
              </a:rPr>
              <a:t>Two Factors Influence Falls</a:t>
            </a:r>
          </a:p>
        </p:txBody>
      </p:sp>
      <p:sp>
        <p:nvSpPr>
          <p:cNvPr id="13315" name="Rectangle 3"/>
          <p:cNvSpPr>
            <a:spLocks noGrp="1" noChangeArrowheads="1"/>
          </p:cNvSpPr>
          <p:nvPr>
            <p:ph idx="1"/>
          </p:nvPr>
        </p:nvSpPr>
        <p:spPr>
          <a:xfrm>
            <a:off x="933450" y="1484055"/>
            <a:ext cx="7296150" cy="2554545"/>
          </a:xfrm>
        </p:spPr>
        <p:txBody>
          <a:bodyPr wrap="square">
            <a:spAutoFit/>
          </a:bodyPr>
          <a:lstStyle/>
          <a:p>
            <a:pPr marL="274320" indent="-274320" eaLnBrk="1" hangingPunct="1">
              <a:lnSpc>
                <a:spcPct val="100000"/>
              </a:lnSpc>
              <a:spcBef>
                <a:spcPts val="0"/>
              </a:spcBef>
              <a:spcAft>
                <a:spcPts val="600"/>
              </a:spcAft>
            </a:pPr>
            <a:r>
              <a:rPr lang="en-US" altLang="en-US" sz="2000" dirty="0" smtClean="0"/>
              <a:t>Body Weight (W)</a:t>
            </a:r>
          </a:p>
          <a:p>
            <a:pPr marL="274320" indent="-274320" eaLnBrk="1" hangingPunct="1">
              <a:lnSpc>
                <a:spcPct val="100000"/>
              </a:lnSpc>
              <a:spcBef>
                <a:spcPts val="0"/>
              </a:spcBef>
              <a:spcAft>
                <a:spcPts val="600"/>
              </a:spcAft>
            </a:pPr>
            <a:r>
              <a:rPr lang="en-US" altLang="en-US" sz="2000" dirty="0" smtClean="0"/>
              <a:t>Free Fall Distance (D)</a:t>
            </a:r>
          </a:p>
          <a:p>
            <a:pPr marL="274320" indent="-274320" eaLnBrk="1" hangingPunct="1">
              <a:lnSpc>
                <a:spcPct val="100000"/>
              </a:lnSpc>
              <a:spcBef>
                <a:spcPts val="0"/>
              </a:spcBef>
              <a:spcAft>
                <a:spcPts val="600"/>
              </a:spcAft>
            </a:pPr>
            <a:r>
              <a:rPr lang="en-US" altLang="en-US" sz="2000" dirty="0" smtClean="0"/>
              <a:t>Forces = W x D</a:t>
            </a:r>
          </a:p>
          <a:p>
            <a:pPr marL="274320" indent="-274320" eaLnBrk="1" hangingPunct="1">
              <a:lnSpc>
                <a:spcPct val="100000"/>
              </a:lnSpc>
              <a:spcBef>
                <a:spcPts val="0"/>
              </a:spcBef>
              <a:spcAft>
                <a:spcPts val="600"/>
              </a:spcAft>
            </a:pPr>
            <a:r>
              <a:rPr lang="en-US" altLang="en-US" sz="2000" dirty="0" smtClean="0"/>
              <a:t>A 215 pound worker with 6 pounds of tools who falls 6 feet can generate fall forces of 1,290 pounds across a person’s body</a:t>
            </a:r>
          </a:p>
          <a:p>
            <a:pPr marL="274320" indent="-274320" eaLnBrk="1" hangingPunct="1">
              <a:lnSpc>
                <a:spcPct val="100000"/>
              </a:lnSpc>
              <a:spcBef>
                <a:spcPts val="0"/>
              </a:spcBef>
              <a:spcAft>
                <a:spcPts val="600"/>
              </a:spcAft>
            </a:pPr>
            <a:r>
              <a:rPr lang="en-US" altLang="en-US" sz="2000" dirty="0" smtClean="0"/>
              <a:t>Without adequate deceleration or shock absorbers this could cause serious injuries.</a:t>
            </a:r>
          </a:p>
        </p:txBody>
      </p:sp>
      <p:sp>
        <p:nvSpPr>
          <p:cNvPr id="4" name="Date Placeholder 3"/>
          <p:cNvSpPr>
            <a:spLocks noGrp="1"/>
          </p:cNvSpPr>
          <p:nvPr>
            <p:ph type="dt" sz="quarter" idx="10"/>
          </p:nvPr>
        </p:nvSpPr>
        <p:spPr/>
        <p:txBody>
          <a:bodyPr/>
          <a:lstStyle/>
          <a:p>
            <a:pPr>
              <a:defRPr/>
            </a:pPr>
            <a:r>
              <a:rPr lang="en-US" dirty="0"/>
              <a:t>	</a:t>
            </a:r>
          </a:p>
        </p:txBody>
      </p:sp>
    </p:spTree>
    <p:extLst>
      <p:ext uri="{BB962C8B-B14F-4D97-AF65-F5344CB8AC3E}">
        <p14:creationId xmlns:p14="http://schemas.microsoft.com/office/powerpoint/2010/main" val="1022105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600200"/>
            <a:ext cx="3657600" cy="2246769"/>
          </a:xfrm>
        </p:spPr>
        <p:txBody>
          <a:bodyPr wrap="square">
            <a:spAutoFit/>
          </a:bodyPr>
          <a:lstStyle/>
          <a:p>
            <a:pPr marL="274320" indent="-274320">
              <a:lnSpc>
                <a:spcPct val="100000"/>
              </a:lnSpc>
              <a:spcBef>
                <a:spcPts val="600"/>
              </a:spcBef>
            </a:pPr>
            <a:r>
              <a:rPr lang="en-US" sz="2400" dirty="0" smtClean="0"/>
              <a:t>Roofs</a:t>
            </a:r>
          </a:p>
          <a:p>
            <a:pPr marL="274320" indent="-274320">
              <a:lnSpc>
                <a:spcPct val="100000"/>
              </a:lnSpc>
              <a:spcBef>
                <a:spcPts val="600"/>
              </a:spcBef>
            </a:pPr>
            <a:r>
              <a:rPr lang="en-US" sz="2400" dirty="0" smtClean="0"/>
              <a:t>Wall Openings</a:t>
            </a:r>
          </a:p>
          <a:p>
            <a:pPr marL="274320" indent="-274320">
              <a:lnSpc>
                <a:spcPct val="100000"/>
              </a:lnSpc>
              <a:spcBef>
                <a:spcPts val="600"/>
              </a:spcBef>
            </a:pPr>
            <a:r>
              <a:rPr lang="en-US" sz="2400" dirty="0" smtClean="0"/>
              <a:t>Excavations</a:t>
            </a:r>
          </a:p>
          <a:p>
            <a:pPr marL="274320" indent="-274320">
              <a:lnSpc>
                <a:spcPct val="100000"/>
              </a:lnSpc>
              <a:spcBef>
                <a:spcPts val="600"/>
              </a:spcBef>
            </a:pPr>
            <a:r>
              <a:rPr lang="en-US" sz="2400" dirty="0" smtClean="0"/>
              <a:t>Rebar Hazards</a:t>
            </a:r>
          </a:p>
          <a:p>
            <a:pPr marL="274320" indent="-274320">
              <a:lnSpc>
                <a:spcPct val="100000"/>
              </a:lnSpc>
              <a:spcBef>
                <a:spcPts val="600"/>
              </a:spcBef>
            </a:pPr>
            <a:r>
              <a:rPr lang="en-US" sz="2400" dirty="0" smtClean="0"/>
              <a:t>Floor Holes and Openings</a:t>
            </a:r>
            <a:endParaRPr lang="en-US" sz="2400" dirty="0"/>
          </a:p>
        </p:txBody>
      </p:sp>
      <p:sp>
        <p:nvSpPr>
          <p:cNvPr id="4" name="Content Placeholder 2"/>
          <p:cNvSpPr txBox="1">
            <a:spLocks/>
          </p:cNvSpPr>
          <p:nvPr/>
        </p:nvSpPr>
        <p:spPr>
          <a:xfrm>
            <a:off x="1828800" y="685800"/>
            <a:ext cx="5486400" cy="590931"/>
          </a:xfrm>
          <a:prstGeom prst="rect">
            <a:avLst/>
          </a:prstGeom>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t>Fall Hazards Examples</a:t>
            </a:r>
          </a:p>
        </p:txBody>
      </p:sp>
    </p:spTree>
    <p:extLst>
      <p:ext uri="{BB962C8B-B14F-4D97-AF65-F5344CB8AC3E}">
        <p14:creationId xmlns:p14="http://schemas.microsoft.com/office/powerpoint/2010/main" val="3994965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1" y="1295400"/>
            <a:ext cx="5486400" cy="830997"/>
          </a:xfrm>
          <a:prstGeom prst="rect">
            <a:avLst/>
          </a:prstGeom>
          <a:noFill/>
        </p:spPr>
        <p:txBody>
          <a:bodyPr wrap="square" rtlCol="0">
            <a:spAutoFit/>
          </a:bodyPr>
          <a:lstStyle/>
          <a:p>
            <a:pPr algn="ctr"/>
            <a:r>
              <a:rPr lang="en-US" sz="4800" dirty="0" smtClean="0"/>
              <a:t>Roofs</a:t>
            </a:r>
            <a:endParaRPr lang="en-US" sz="4800" dirty="0"/>
          </a:p>
        </p:txBody>
      </p:sp>
    </p:spTree>
    <p:extLst>
      <p:ext uri="{BB962C8B-B14F-4D97-AF65-F5344CB8AC3E}">
        <p14:creationId xmlns:p14="http://schemas.microsoft.com/office/powerpoint/2010/main" val="1758488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7171" name="Content Placeholder 3" descr="hanging gutte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 y="-152400"/>
            <a:ext cx="9220200" cy="7010400"/>
          </a:xfrm>
        </p:spPr>
      </p:pic>
      <p:sp>
        <p:nvSpPr>
          <p:cNvPr id="5" name="AutoShape 5"/>
          <p:cNvSpPr>
            <a:spLocks noChangeArrowheads="1"/>
          </p:cNvSpPr>
          <p:nvPr/>
        </p:nvSpPr>
        <p:spPr bwMode="auto">
          <a:xfrm>
            <a:off x="2971800" y="1219200"/>
            <a:ext cx="3657600" cy="3581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extLst>
      <p:ext uri="{BB962C8B-B14F-4D97-AF65-F5344CB8AC3E}">
        <p14:creationId xmlns:p14="http://schemas.microsoft.com/office/powerpoint/2010/main" val="4047033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76803" name="Content Placeholder 2"/>
          <p:cNvSpPr>
            <a:spLocks noGrp="1"/>
          </p:cNvSpPr>
          <p:nvPr>
            <p:ph sz="quarter" idx="1"/>
          </p:nvPr>
        </p:nvSpPr>
        <p:spPr/>
        <p:txBody>
          <a:bodyPr/>
          <a:lstStyle/>
          <a:p>
            <a:endParaRPr lang="en-US" altLang="en-US" smtClean="0"/>
          </a:p>
        </p:txBody>
      </p:sp>
      <p:sp>
        <p:nvSpPr>
          <p:cNvPr id="76804" name="Content Placeholder 3"/>
          <p:cNvSpPr>
            <a:spLocks noGrp="1"/>
          </p:cNvSpPr>
          <p:nvPr>
            <p:ph sz="quarter" idx="2"/>
          </p:nvPr>
        </p:nvSpPr>
        <p:spPr/>
        <p:txBody>
          <a:bodyPr/>
          <a:lstStyle/>
          <a:p>
            <a:endParaRPr lang="en-US" altLang="en-US" smtClean="0"/>
          </a:p>
        </p:txBody>
      </p:sp>
      <p:sp>
        <p:nvSpPr>
          <p:cNvPr id="76805" name="Text Placeholder 4"/>
          <p:cNvSpPr>
            <a:spLocks noGrp="1"/>
          </p:cNvSpPr>
          <p:nvPr>
            <p:ph type="body" sz="half" idx="3"/>
          </p:nvPr>
        </p:nvSpPr>
        <p:spPr/>
        <p:txBody>
          <a:bodyPr/>
          <a:lstStyle/>
          <a:p>
            <a:endParaRPr lang="en-US" altLang="en-US" smtClean="0"/>
          </a:p>
        </p:txBody>
      </p:sp>
      <p:pic>
        <p:nvPicPr>
          <p:cNvPr id="76806" name="Picture 5" descr="Fall Pro Video - Phoenix 5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0500"/>
            <a:ext cx="9398000"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807" name="Straight Arrow Connector 7"/>
          <p:cNvCxnSpPr>
            <a:cxnSpLocks noChangeShapeType="1"/>
          </p:cNvCxnSpPr>
          <p:nvPr/>
        </p:nvCxnSpPr>
        <p:spPr bwMode="auto">
          <a:xfrm rot="5400000" flipH="1" flipV="1">
            <a:off x="5256213" y="4170363"/>
            <a:ext cx="1371600" cy="2286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6808" name="TextBox 10"/>
          <p:cNvSpPr txBox="1">
            <a:spLocks noChangeArrowheads="1"/>
          </p:cNvSpPr>
          <p:nvPr/>
        </p:nvSpPr>
        <p:spPr bwMode="auto">
          <a:xfrm>
            <a:off x="5218113" y="4970463"/>
            <a:ext cx="1143000" cy="369887"/>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Lifeline</a:t>
            </a:r>
          </a:p>
        </p:txBody>
      </p:sp>
      <p:cxnSp>
        <p:nvCxnSpPr>
          <p:cNvPr id="76809" name="Straight Arrow Connector 11"/>
          <p:cNvCxnSpPr>
            <a:cxnSpLocks noChangeShapeType="1"/>
          </p:cNvCxnSpPr>
          <p:nvPr/>
        </p:nvCxnSpPr>
        <p:spPr bwMode="auto">
          <a:xfrm rot="5400000" flipH="1" flipV="1">
            <a:off x="7124700" y="4076700"/>
            <a:ext cx="1371600" cy="2286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6810" name="TextBox 12"/>
          <p:cNvSpPr txBox="1">
            <a:spLocks noChangeArrowheads="1"/>
          </p:cNvSpPr>
          <p:nvPr/>
        </p:nvSpPr>
        <p:spPr bwMode="auto">
          <a:xfrm>
            <a:off x="7086600" y="4876800"/>
            <a:ext cx="1143000" cy="646113"/>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Anchor Point</a:t>
            </a:r>
          </a:p>
        </p:txBody>
      </p:sp>
      <p:sp>
        <p:nvSpPr>
          <p:cNvPr id="76811" name="TextBox 13"/>
          <p:cNvSpPr txBox="1">
            <a:spLocks noChangeArrowheads="1"/>
          </p:cNvSpPr>
          <p:nvPr/>
        </p:nvSpPr>
        <p:spPr bwMode="auto">
          <a:xfrm>
            <a:off x="3536950" y="4876800"/>
            <a:ext cx="1143000" cy="646113"/>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Rope Grab</a:t>
            </a:r>
          </a:p>
        </p:txBody>
      </p:sp>
      <p:cxnSp>
        <p:nvCxnSpPr>
          <p:cNvPr id="76812" name="Straight Arrow Connector 14"/>
          <p:cNvCxnSpPr>
            <a:cxnSpLocks noChangeShapeType="1"/>
          </p:cNvCxnSpPr>
          <p:nvPr/>
        </p:nvCxnSpPr>
        <p:spPr bwMode="auto">
          <a:xfrm rot="5400000" flipH="1" flipV="1">
            <a:off x="3635375" y="4016375"/>
            <a:ext cx="1371600" cy="34925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76813" name="Straight Arrow Connector 15"/>
          <p:cNvCxnSpPr>
            <a:cxnSpLocks noChangeShapeType="1"/>
          </p:cNvCxnSpPr>
          <p:nvPr/>
        </p:nvCxnSpPr>
        <p:spPr bwMode="auto">
          <a:xfrm flipV="1">
            <a:off x="1752600" y="2743200"/>
            <a:ext cx="1143000" cy="7620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6814" name="TextBox 17"/>
          <p:cNvSpPr txBox="1">
            <a:spLocks noChangeArrowheads="1"/>
          </p:cNvSpPr>
          <p:nvPr/>
        </p:nvSpPr>
        <p:spPr bwMode="auto">
          <a:xfrm>
            <a:off x="1219200" y="3489325"/>
            <a:ext cx="1143000" cy="646113"/>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Full Body Harness</a:t>
            </a:r>
          </a:p>
        </p:txBody>
      </p:sp>
      <p:pic>
        <p:nvPicPr>
          <p:cNvPr id="106511" name="Picture 18" descr="Fall Pro Video - Phoenix 56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953000" y="213359"/>
            <a:ext cx="3962400" cy="2514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76816" name="Straight Arrow Connector 19"/>
          <p:cNvCxnSpPr>
            <a:cxnSpLocks noChangeShapeType="1"/>
          </p:cNvCxnSpPr>
          <p:nvPr/>
        </p:nvCxnSpPr>
        <p:spPr bwMode="auto">
          <a:xfrm rot="5400000" flipH="1" flipV="1">
            <a:off x="5067300" y="1144588"/>
            <a:ext cx="1030288" cy="56991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6817" name="TextBox 22"/>
          <p:cNvSpPr txBox="1">
            <a:spLocks noChangeArrowheads="1"/>
          </p:cNvSpPr>
          <p:nvPr/>
        </p:nvSpPr>
        <p:spPr bwMode="auto">
          <a:xfrm>
            <a:off x="4383088" y="1868488"/>
            <a:ext cx="1981200" cy="646112"/>
          </a:xfrm>
          <a:prstGeom prst="rect">
            <a:avLst/>
          </a:prstGeom>
          <a:solidFill>
            <a:schemeClr val="bg1"/>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Shock Absorbing Lanyard</a:t>
            </a:r>
          </a:p>
        </p:txBody>
      </p:sp>
    </p:spTree>
    <p:extLst>
      <p:ext uri="{BB962C8B-B14F-4D97-AF65-F5344CB8AC3E}">
        <p14:creationId xmlns:p14="http://schemas.microsoft.com/office/powerpoint/2010/main" val="30524238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8195" name="Content Placeholder 2"/>
          <p:cNvSpPr>
            <a:spLocks noGrp="1"/>
          </p:cNvSpPr>
          <p:nvPr>
            <p:ph idx="1"/>
          </p:nvPr>
        </p:nvSpPr>
        <p:spPr/>
        <p:txBody>
          <a:bodyPr/>
          <a:lstStyle/>
          <a:p>
            <a:endParaRPr lang="en-US" altLang="en-US" smtClean="0"/>
          </a:p>
        </p:txBody>
      </p:sp>
      <p:pic>
        <p:nvPicPr>
          <p:cNvPr id="8196" name="Picture 3" descr="Fall Pro Video - Phoenix 4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2964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176016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590931"/>
          </a:xfrm>
        </p:spPr>
        <p:txBody>
          <a:bodyPr wrap="square">
            <a:spAutoFit/>
          </a:bodyPr>
          <a:lstStyle/>
          <a:p>
            <a:pPr algn="ctr"/>
            <a:r>
              <a:rPr lang="en-US" sz="3600" dirty="0" smtClean="0">
                <a:latin typeface="+mn-lt"/>
              </a:rPr>
              <a:t>Fall Statistics</a:t>
            </a:r>
            <a:endParaRPr lang="en-US" sz="3600" dirty="0">
              <a:latin typeface="+mn-lt"/>
            </a:endParaRPr>
          </a:p>
        </p:txBody>
      </p:sp>
      <p:sp>
        <p:nvSpPr>
          <p:cNvPr id="3" name="Content Placeholder 2"/>
          <p:cNvSpPr>
            <a:spLocks noGrp="1"/>
          </p:cNvSpPr>
          <p:nvPr>
            <p:ph idx="1"/>
          </p:nvPr>
        </p:nvSpPr>
        <p:spPr>
          <a:xfrm>
            <a:off x="319315" y="990600"/>
            <a:ext cx="8505371" cy="4461734"/>
          </a:xfrm>
        </p:spPr>
        <p:txBody>
          <a:bodyPr>
            <a:spAutoFit/>
          </a:bodyPr>
          <a:lstStyle/>
          <a:p>
            <a:pPr marL="0" indent="0" algn="ctr">
              <a:buNone/>
            </a:pPr>
            <a:r>
              <a:rPr lang="en-US" altLang="en-US" sz="1800" dirty="0" smtClean="0"/>
              <a:t>Falls Are The Leading Cause Of Deaths In The Construction Industry</a:t>
            </a:r>
          </a:p>
          <a:p>
            <a:pPr marL="0" indent="0" algn="ctr">
              <a:buNone/>
            </a:pPr>
            <a:r>
              <a:rPr lang="en-US" sz="1800" b="1" dirty="0"/>
              <a:t>Construction's </a:t>
            </a:r>
            <a:r>
              <a:rPr lang="en-US" sz="1800" b="1" dirty="0" smtClean="0"/>
              <a:t>“Fatal Four” </a:t>
            </a:r>
            <a:r>
              <a:rPr lang="en-US" sz="1800" b="1" dirty="0"/>
              <a:t>CY </a:t>
            </a:r>
            <a:r>
              <a:rPr lang="en-US" sz="1800" b="1" dirty="0" smtClean="0"/>
              <a:t>2013</a:t>
            </a:r>
          </a:p>
          <a:p>
            <a:pPr marL="0" indent="0" algn="ctr">
              <a:buNone/>
            </a:pPr>
            <a:endParaRPr lang="en-US" sz="1800" dirty="0"/>
          </a:p>
          <a:p>
            <a:pPr marL="0" indent="0">
              <a:buNone/>
            </a:pPr>
            <a:endParaRPr lang="en-US" altLang="en-US" sz="1800" dirty="0" smtClean="0"/>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a:p>
            <a:pPr marL="0" indent="0">
              <a:buNone/>
            </a:pPr>
            <a:endParaRPr lang="en-US" sz="1800" dirty="0"/>
          </a:p>
          <a:p>
            <a:pPr marL="0" indent="0">
              <a:buNone/>
            </a:pPr>
            <a:r>
              <a:rPr lang="en-US" sz="1800" dirty="0" smtClean="0"/>
              <a:t>*</a:t>
            </a:r>
            <a:r>
              <a:rPr lang="en-US" sz="1800" i="1" dirty="0" smtClean="0"/>
              <a:t>Fatal Four, AKA Focus Four, are the 4 greatest hazards in construction that lead to injuries and fatalities.</a:t>
            </a:r>
            <a:endParaRPr lang="en-US" sz="18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554" y="1752600"/>
            <a:ext cx="5172892" cy="3017520"/>
          </a:xfrm>
          <a:prstGeom prst="rect">
            <a:avLst/>
          </a:prstGeom>
        </p:spPr>
      </p:pic>
    </p:spTree>
    <p:extLst>
      <p:ext uri="{BB962C8B-B14F-4D97-AF65-F5344CB8AC3E}">
        <p14:creationId xmlns:p14="http://schemas.microsoft.com/office/powerpoint/2010/main" val="2251542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138082"/>
            <a:ext cx="6441141" cy="646331"/>
          </a:xfrm>
          <a:prstGeom prst="rect">
            <a:avLst/>
          </a:prstGeom>
          <a:noFill/>
        </p:spPr>
        <p:txBody>
          <a:bodyPr wrap="square" rtlCol="0">
            <a:spAutoFit/>
          </a:bodyPr>
          <a:lstStyle/>
          <a:p>
            <a:pPr algn="ctr"/>
            <a:r>
              <a:rPr lang="en-US" sz="3600" dirty="0" smtClean="0"/>
              <a:t>Wall Openings</a:t>
            </a:r>
            <a:endParaRPr lang="en-US" sz="3600" dirty="0"/>
          </a:p>
        </p:txBody>
      </p:sp>
    </p:spTree>
    <p:extLst>
      <p:ext uri="{BB962C8B-B14F-4D97-AF65-F5344CB8AC3E}">
        <p14:creationId xmlns:p14="http://schemas.microsoft.com/office/powerpoint/2010/main" val="633324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762000" y="1800225"/>
            <a:ext cx="4141788" cy="3200400"/>
            <a:chOff x="576" y="72"/>
            <a:chExt cx="2609" cy="3750"/>
          </a:xfrm>
        </p:grpSpPr>
        <p:sp>
          <p:nvSpPr>
            <p:cNvPr id="18" name="Rectangle 7"/>
            <p:cNvSpPr>
              <a:spLocks noChangeArrowheads="1"/>
            </p:cNvSpPr>
            <p:nvPr/>
          </p:nvSpPr>
          <p:spPr bwMode="auto">
            <a:xfrm>
              <a:off x="725" y="284"/>
              <a:ext cx="2460" cy="613"/>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pPr algn="l">
                <a:defRPr/>
              </a:pPr>
              <a:r>
                <a:rPr lang="en-US" sz="2800" dirty="0">
                  <a:solidFill>
                    <a:srgbClr val="66FF33"/>
                  </a:solidFill>
                  <a:effectLst>
                    <a:outerShdw blurRad="38100" dist="38100" dir="2700000" algn="tl">
                      <a:srgbClr val="C0C0C0"/>
                    </a:outerShdw>
                  </a:effectLst>
                  <a:latin typeface="Arial Black" pitchFamily="34" charset="0"/>
                </a:rPr>
                <a:t>Top-rail </a:t>
              </a:r>
              <a:r>
                <a:rPr lang="en-US" sz="2800" dirty="0" smtClean="0">
                  <a:solidFill>
                    <a:srgbClr val="66FF33"/>
                  </a:solidFill>
                  <a:effectLst>
                    <a:outerShdw blurRad="38100" dist="38100" dir="2700000" algn="tl">
                      <a:srgbClr val="C0C0C0"/>
                    </a:outerShdw>
                  </a:effectLst>
                  <a:latin typeface="Arial Black" pitchFamily="34" charset="0"/>
                </a:rPr>
                <a:t>at </a:t>
              </a:r>
              <a:r>
                <a:rPr lang="en-US" sz="2800" dirty="0">
                  <a:solidFill>
                    <a:srgbClr val="66FF33"/>
                  </a:solidFill>
                  <a:effectLst>
                    <a:outerShdw blurRad="38100" dist="38100" dir="2700000" algn="tl">
                      <a:srgbClr val="C0C0C0"/>
                    </a:outerShdw>
                  </a:effectLst>
                  <a:latin typeface="Arial Black" pitchFamily="34" charset="0"/>
                </a:rPr>
                <a:t>42”</a:t>
              </a:r>
            </a:p>
          </p:txBody>
        </p:sp>
        <p:sp>
          <p:nvSpPr>
            <p:cNvPr id="26634" name="Line 8"/>
            <p:cNvSpPr>
              <a:spLocks noChangeShapeType="1"/>
            </p:cNvSpPr>
            <p:nvPr/>
          </p:nvSpPr>
          <p:spPr bwMode="auto">
            <a:xfrm>
              <a:off x="576" y="72"/>
              <a:ext cx="0" cy="3750"/>
            </a:xfrm>
            <a:prstGeom prst="line">
              <a:avLst/>
            </a:prstGeom>
            <a:noFill/>
            <a:ln w="120650">
              <a:solidFill>
                <a:srgbClr val="66FF3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9" name="Line 11"/>
          <p:cNvSpPr>
            <a:spLocks noChangeShapeType="1"/>
          </p:cNvSpPr>
          <p:nvPr/>
        </p:nvSpPr>
        <p:spPr bwMode="auto">
          <a:xfrm flipH="1">
            <a:off x="1311275" y="3152775"/>
            <a:ext cx="0" cy="2209800"/>
          </a:xfrm>
          <a:prstGeom prst="line">
            <a:avLst/>
          </a:prstGeom>
          <a:noFill/>
          <a:ln w="1016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0" name="Rectangle 10"/>
          <p:cNvSpPr>
            <a:spLocks noChangeArrowheads="1"/>
          </p:cNvSpPr>
          <p:nvPr/>
        </p:nvSpPr>
        <p:spPr bwMode="auto">
          <a:xfrm>
            <a:off x="1463675" y="3838575"/>
            <a:ext cx="3676650" cy="519113"/>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pPr algn="l">
              <a:defRPr/>
            </a:pPr>
            <a:r>
              <a:rPr lang="en-US" sz="2800" dirty="0">
                <a:solidFill>
                  <a:srgbClr val="0000FF"/>
                </a:solidFill>
                <a:effectLst>
                  <a:outerShdw blurRad="38100" dist="38100" dir="2700000" algn="tl">
                    <a:srgbClr val="C0C0C0"/>
                  </a:outerShdw>
                </a:effectLst>
                <a:latin typeface="Arial Black" pitchFamily="34" charset="0"/>
              </a:rPr>
              <a:t>Mid-rail </a:t>
            </a:r>
            <a:r>
              <a:rPr lang="en-US" sz="2800" dirty="0" smtClean="0">
                <a:solidFill>
                  <a:srgbClr val="0000FF"/>
                </a:solidFill>
                <a:effectLst>
                  <a:outerShdw blurRad="38100" dist="38100" dir="2700000" algn="tl">
                    <a:srgbClr val="C0C0C0"/>
                  </a:outerShdw>
                </a:effectLst>
                <a:latin typeface="Arial Black" pitchFamily="34" charset="0"/>
              </a:rPr>
              <a:t>at </a:t>
            </a:r>
            <a:r>
              <a:rPr lang="en-US" sz="2800" dirty="0">
                <a:solidFill>
                  <a:srgbClr val="0000FF"/>
                </a:solidFill>
                <a:effectLst>
                  <a:outerShdw blurRad="38100" dist="38100" dir="2700000" algn="tl">
                    <a:srgbClr val="C0C0C0"/>
                  </a:outerShdw>
                </a:effectLst>
                <a:latin typeface="Arial Black" pitchFamily="34" charset="0"/>
              </a:rPr>
              <a:t>21”</a:t>
            </a:r>
          </a:p>
        </p:txBody>
      </p:sp>
      <p:grpSp>
        <p:nvGrpSpPr>
          <p:cNvPr id="3" name="Group 12"/>
          <p:cNvGrpSpPr>
            <a:grpSpLocks/>
          </p:cNvGrpSpPr>
          <p:nvPr/>
        </p:nvGrpSpPr>
        <p:grpSpPr bwMode="auto">
          <a:xfrm>
            <a:off x="1828800" y="5210175"/>
            <a:ext cx="4443413" cy="603250"/>
            <a:chOff x="1936" y="3666"/>
            <a:chExt cx="2308" cy="380"/>
          </a:xfrm>
        </p:grpSpPr>
        <p:sp>
          <p:nvSpPr>
            <p:cNvPr id="32" name="Rectangle 13"/>
            <p:cNvSpPr>
              <a:spLocks noChangeArrowheads="1"/>
            </p:cNvSpPr>
            <p:nvPr/>
          </p:nvSpPr>
          <p:spPr bwMode="auto">
            <a:xfrm>
              <a:off x="2047" y="3716"/>
              <a:ext cx="2197" cy="330"/>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pPr algn="l">
                <a:defRPr/>
              </a:pPr>
              <a:r>
                <a:rPr lang="en-US" sz="2800" dirty="0">
                  <a:solidFill>
                    <a:srgbClr val="FF0000"/>
                  </a:solidFill>
                  <a:effectLst>
                    <a:outerShdw blurRad="38100" dist="38100" dir="2700000" algn="tl">
                      <a:srgbClr val="C0C0C0"/>
                    </a:outerShdw>
                  </a:effectLst>
                  <a:latin typeface="Arial Black" pitchFamily="34" charset="0"/>
                </a:rPr>
                <a:t>Toeboard min. 3-1/2”</a:t>
              </a:r>
            </a:p>
          </p:txBody>
        </p:sp>
        <p:sp>
          <p:nvSpPr>
            <p:cNvPr id="26632" name="Line 14"/>
            <p:cNvSpPr>
              <a:spLocks noChangeShapeType="1"/>
            </p:cNvSpPr>
            <p:nvPr/>
          </p:nvSpPr>
          <p:spPr bwMode="auto">
            <a:xfrm>
              <a:off x="1936" y="3666"/>
              <a:ext cx="0" cy="336"/>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549007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endParaRPr lang="en-US" smtClean="0"/>
          </a:p>
        </p:txBody>
      </p:sp>
      <p:sp>
        <p:nvSpPr>
          <p:cNvPr id="27651" name="Rectangle 3"/>
          <p:cNvSpPr>
            <a:spLocks noGrp="1" noChangeArrowheads="1"/>
          </p:cNvSpPr>
          <p:nvPr>
            <p:ph idx="1"/>
          </p:nvPr>
        </p:nvSpPr>
        <p:spPr/>
        <p:txBody>
          <a:bodyPr/>
          <a:lstStyle/>
          <a:p>
            <a:pPr eaLnBrk="1" hangingPunct="1"/>
            <a:endParaRPr lang="en-US" altLang="en-US" smtClean="0"/>
          </a:p>
        </p:txBody>
      </p:sp>
      <p:pic>
        <p:nvPicPr>
          <p:cNvPr id="27652" name="Picture 4" descr="December 2004 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1295400" y="381000"/>
            <a:ext cx="6488113" cy="396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2000" b="1">
                <a:solidFill>
                  <a:schemeClr val="bg1"/>
                </a:solidFill>
              </a:rPr>
              <a:t>Wall openings greater than 18” need to be protected</a:t>
            </a:r>
          </a:p>
        </p:txBody>
      </p:sp>
      <p:sp>
        <p:nvSpPr>
          <p:cNvPr id="91142" name="Text Box 6"/>
          <p:cNvSpPr txBox="1">
            <a:spLocks noChangeArrowheads="1"/>
          </p:cNvSpPr>
          <p:nvPr/>
        </p:nvSpPr>
        <p:spPr bwMode="auto">
          <a:xfrm>
            <a:off x="6096000" y="3352800"/>
            <a:ext cx="38274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buClr>
                <a:srgbClr val="00FF00"/>
              </a:buClr>
              <a:buFont typeface="Wingdings" panose="05000000000000000000" pitchFamily="2" charset="2"/>
              <a:buChar char="ü"/>
            </a:pPr>
            <a:r>
              <a:rPr lang="en-US" altLang="en-US" sz="27700">
                <a:latin typeface="Times New Roman" panose="02020603050405020304" pitchFamily="18" charset="0"/>
              </a:rPr>
              <a:t> </a:t>
            </a:r>
          </a:p>
        </p:txBody>
      </p:sp>
    </p:spTree>
    <p:extLst>
      <p:ext uri="{BB962C8B-B14F-4D97-AF65-F5344CB8AC3E}">
        <p14:creationId xmlns:p14="http://schemas.microsoft.com/office/powerpoint/2010/main" val="4015082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1142">
                                            <p:txEl>
                                              <p:pRg st="0" end="0"/>
                                            </p:txEl>
                                          </p:spTgt>
                                        </p:tgtEl>
                                        <p:attrNameLst>
                                          <p:attrName>style.visibility</p:attrName>
                                        </p:attrNameLst>
                                      </p:cBhvr>
                                      <p:to>
                                        <p:strVal val="visible"/>
                                      </p:to>
                                    </p:set>
                                    <p:animEffect transition="in" filter="wipe(left)">
                                      <p:cBhvr>
                                        <p:cTn id="7" dur="500"/>
                                        <p:tgtEl>
                                          <p:spTgt spid="911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endParaRPr lang="en-US" smtClean="0"/>
          </a:p>
        </p:txBody>
      </p:sp>
      <p:sp>
        <p:nvSpPr>
          <p:cNvPr id="30723" name="Rectangle 3"/>
          <p:cNvSpPr>
            <a:spLocks noGrp="1" noChangeArrowheads="1"/>
          </p:cNvSpPr>
          <p:nvPr>
            <p:ph idx="1"/>
          </p:nvPr>
        </p:nvSpPr>
        <p:spPr/>
        <p:txBody>
          <a:bodyPr/>
          <a:lstStyle/>
          <a:p>
            <a:pPr eaLnBrk="1" hangingPunct="1"/>
            <a:endParaRPr lang="en-US" altLang="en-US" smtClean="0"/>
          </a:p>
        </p:txBody>
      </p:sp>
      <p:pic>
        <p:nvPicPr>
          <p:cNvPr id="30724" name="Picture 4" descr="Fall Pro Video - Phoenix 4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 Box 5"/>
          <p:cNvSpPr txBox="1">
            <a:spLocks noChangeArrowheads="1"/>
          </p:cNvSpPr>
          <p:nvPr/>
        </p:nvSpPr>
        <p:spPr bwMode="auto">
          <a:xfrm>
            <a:off x="6096000" y="3352800"/>
            <a:ext cx="38274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buClr>
                <a:srgbClr val="00FF00"/>
              </a:buClr>
              <a:buFont typeface="Wingdings" panose="05000000000000000000" pitchFamily="2" charset="2"/>
              <a:buChar char="ü"/>
            </a:pPr>
            <a:r>
              <a:rPr lang="en-US" altLang="en-US" sz="27700">
                <a:latin typeface="Times New Roman" panose="02020603050405020304" pitchFamily="18" charset="0"/>
              </a:rPr>
              <a:t> </a:t>
            </a:r>
          </a:p>
        </p:txBody>
      </p:sp>
    </p:spTree>
    <p:extLst>
      <p:ext uri="{BB962C8B-B14F-4D97-AF65-F5344CB8AC3E}">
        <p14:creationId xmlns:p14="http://schemas.microsoft.com/office/powerpoint/2010/main" val="3672924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4213">
                                            <p:txEl>
                                              <p:pRg st="0" end="0"/>
                                            </p:txEl>
                                          </p:spTgt>
                                        </p:tgtEl>
                                        <p:attrNameLst>
                                          <p:attrName>style.visibility</p:attrName>
                                        </p:attrNameLst>
                                      </p:cBhvr>
                                      <p:to>
                                        <p:strVal val="visible"/>
                                      </p:to>
                                    </p:set>
                                    <p:animEffect transition="in" filter="wipe(left)">
                                      <p:cBhvr>
                                        <p:cTn id="7" dur="500"/>
                                        <p:tgtEl>
                                          <p:spTgt spid="942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endParaRPr lang="en-US" smtClean="0"/>
          </a:p>
        </p:txBody>
      </p:sp>
      <p:sp>
        <p:nvSpPr>
          <p:cNvPr id="33795" name="Rectangle 3"/>
          <p:cNvSpPr>
            <a:spLocks noGrp="1" noChangeArrowheads="1"/>
          </p:cNvSpPr>
          <p:nvPr>
            <p:ph idx="1"/>
          </p:nvPr>
        </p:nvSpPr>
        <p:spPr/>
        <p:txBody>
          <a:bodyPr/>
          <a:lstStyle/>
          <a:p>
            <a:pPr eaLnBrk="1" hangingPunct="1"/>
            <a:endParaRPr lang="en-US" altLang="en-US" smtClean="0"/>
          </a:p>
        </p:txBody>
      </p:sp>
      <p:pic>
        <p:nvPicPr>
          <p:cNvPr id="33796" name="Picture 4" descr="Img00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 Box 5"/>
          <p:cNvSpPr txBox="1">
            <a:spLocks noChangeArrowheads="1"/>
          </p:cNvSpPr>
          <p:nvPr/>
        </p:nvSpPr>
        <p:spPr bwMode="auto">
          <a:xfrm>
            <a:off x="6096000" y="3352800"/>
            <a:ext cx="38274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a:buClr>
                <a:srgbClr val="00FF00"/>
              </a:buClr>
              <a:buFont typeface="Wingdings" panose="05000000000000000000" pitchFamily="2" charset="2"/>
              <a:buChar char="ü"/>
            </a:pPr>
            <a:r>
              <a:rPr lang="en-US" altLang="en-US" sz="27700">
                <a:latin typeface="Times New Roman" panose="02020603050405020304" pitchFamily="18" charset="0"/>
              </a:rPr>
              <a:t> </a:t>
            </a:r>
          </a:p>
        </p:txBody>
      </p:sp>
    </p:spTree>
    <p:extLst>
      <p:ext uri="{BB962C8B-B14F-4D97-AF65-F5344CB8AC3E}">
        <p14:creationId xmlns:p14="http://schemas.microsoft.com/office/powerpoint/2010/main" val="830701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8309">
                                            <p:txEl>
                                              <p:pRg st="0" end="0"/>
                                            </p:txEl>
                                          </p:spTgt>
                                        </p:tgtEl>
                                        <p:attrNameLst>
                                          <p:attrName>style.visibility</p:attrName>
                                        </p:attrNameLst>
                                      </p:cBhvr>
                                      <p:to>
                                        <p:strVal val="visible"/>
                                      </p:to>
                                    </p:set>
                                    <p:animEffect transition="in" filter="wipe(left)">
                                      <p:cBhvr>
                                        <p:cTn id="7" dur="500"/>
                                        <p:tgtEl>
                                          <p:spTgt spid="9830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1189" y="2528047"/>
            <a:ext cx="4867835" cy="707886"/>
          </a:xfrm>
          <a:prstGeom prst="rect">
            <a:avLst/>
          </a:prstGeom>
        </p:spPr>
        <p:txBody>
          <a:bodyPr wrap="square">
            <a:spAutoFit/>
          </a:bodyPr>
          <a:lstStyle/>
          <a:p>
            <a:pPr algn="ctr"/>
            <a:r>
              <a:rPr lang="en-US" sz="4000" dirty="0" smtClean="0"/>
              <a:t>Rebar Hazards</a:t>
            </a:r>
            <a:endParaRPr lang="en-US" sz="4000" dirty="0"/>
          </a:p>
        </p:txBody>
      </p:sp>
    </p:spTree>
    <p:extLst>
      <p:ext uri="{BB962C8B-B14F-4D97-AF65-F5344CB8AC3E}">
        <p14:creationId xmlns:p14="http://schemas.microsoft.com/office/powerpoint/2010/main" val="3690083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117771"/>
            <a:ext cx="2717800" cy="1006429"/>
          </a:xfrm>
        </p:spPr>
        <p:txBody>
          <a:bodyPr wrap="square">
            <a:spAutoFit/>
          </a:bodyPr>
          <a:lstStyle/>
          <a:p>
            <a:r>
              <a:rPr lang="en-US" sz="3200" dirty="0" smtClean="0">
                <a:latin typeface="+mn-lt"/>
              </a:rPr>
              <a:t>Falling on exposed rebar</a:t>
            </a:r>
            <a:endParaRPr lang="en-US" sz="3200" dirty="0">
              <a:latin typeface="+mn-lt"/>
            </a:endParaRPr>
          </a:p>
        </p:txBody>
      </p:sp>
      <p:pic>
        <p:nvPicPr>
          <p:cNvPr id="5" name="Picture 2" descr="S:\open_floo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14400"/>
            <a:ext cx="5537200" cy="36340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554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2041571"/>
            <a:ext cx="2895600" cy="1006429"/>
          </a:xfrm>
        </p:spPr>
        <p:txBody>
          <a:bodyPr>
            <a:spAutoFit/>
          </a:bodyPr>
          <a:lstStyle/>
          <a:p>
            <a:r>
              <a:rPr lang="en-US" dirty="0" smtClean="0"/>
              <a:t>Falling on exposed rebar</a:t>
            </a:r>
            <a:endParaRPr lang="en-US" dirty="0"/>
          </a:p>
        </p:txBody>
      </p:sp>
      <p:pic>
        <p:nvPicPr>
          <p:cNvPr id="4" name="Picture 6" descr="S:\form-wo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5076952" cy="47625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957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205318"/>
            <a:ext cx="5486400" cy="707886"/>
          </a:xfrm>
          <a:prstGeom prst="rect">
            <a:avLst/>
          </a:prstGeom>
          <a:noFill/>
        </p:spPr>
        <p:txBody>
          <a:bodyPr wrap="square" rtlCol="0">
            <a:spAutoFit/>
          </a:bodyPr>
          <a:lstStyle/>
          <a:p>
            <a:pPr algn="ctr"/>
            <a:r>
              <a:rPr lang="en-US" sz="4000" dirty="0" smtClean="0"/>
              <a:t>Floor Holes</a:t>
            </a:r>
            <a:endParaRPr lang="en-US" sz="4000" dirty="0"/>
          </a:p>
        </p:txBody>
      </p:sp>
    </p:spTree>
    <p:extLst>
      <p:ext uri="{BB962C8B-B14F-4D97-AF65-F5344CB8AC3E}">
        <p14:creationId xmlns:p14="http://schemas.microsoft.com/office/powerpoint/2010/main" val="3735585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619"/>
            <a:ext cx="7315199" cy="662781"/>
          </a:xfrm>
        </p:spPr>
        <p:txBody>
          <a:bodyPr>
            <a:normAutofit/>
          </a:bodyPr>
          <a:lstStyle/>
          <a:p>
            <a:pPr algn="ctr">
              <a:defRPr/>
            </a:pPr>
            <a:r>
              <a:rPr lang="en-US" sz="3200" dirty="0" smtClean="0"/>
              <a:t>Unguarded Floor Openings</a:t>
            </a:r>
            <a:endParaRPr lang="en-US" sz="3200" dirty="0"/>
          </a:p>
        </p:txBody>
      </p:sp>
      <p:pic>
        <p:nvPicPr>
          <p:cNvPr id="23555" name="Content Placeholder 6" descr="Hole opening to next level 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476500" y="914400"/>
            <a:ext cx="4191000" cy="4495800"/>
          </a:xfrm>
          <a:effectLst>
            <a:outerShdw blurRad="50800" dist="38100" dir="2700000" algn="tl" rotWithShape="0">
              <a:prstClr val="black">
                <a:alpha val="40000"/>
              </a:prstClr>
            </a:outerShdw>
          </a:effectLst>
        </p:spPr>
      </p:pic>
      <p:sp>
        <p:nvSpPr>
          <p:cNvPr id="8" name="AutoShape 5"/>
          <p:cNvSpPr>
            <a:spLocks noChangeArrowheads="1"/>
          </p:cNvSpPr>
          <p:nvPr/>
        </p:nvSpPr>
        <p:spPr bwMode="auto">
          <a:xfrm>
            <a:off x="3429000" y="2667000"/>
            <a:ext cx="2819400" cy="2895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extLst>
      <p:ext uri="{BB962C8B-B14F-4D97-AF65-F5344CB8AC3E}">
        <p14:creationId xmlns:p14="http://schemas.microsoft.com/office/powerpoint/2010/main" val="6853794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895630"/>
          </a:xfrm>
        </p:spPr>
        <p:txBody>
          <a:bodyPr wrap="square">
            <a:spAutoFit/>
          </a:bodyPr>
          <a:lstStyle/>
          <a:p>
            <a:pPr algn="ctr"/>
            <a:r>
              <a:rPr lang="en-US" sz="3600" dirty="0" smtClean="0">
                <a:latin typeface="+mn-lt"/>
              </a:rPr>
              <a:t>Top 10 Most Frequently Cited Standards</a:t>
            </a:r>
            <a:br>
              <a:rPr lang="en-US" sz="3600" dirty="0" smtClean="0">
                <a:latin typeface="+mn-lt"/>
              </a:rPr>
            </a:br>
            <a:r>
              <a:rPr lang="en-US" sz="2000" dirty="0" smtClean="0">
                <a:latin typeface="+mn-lt"/>
              </a:rPr>
              <a:t>For Fiscal 2014 (Oct. 1, 2013, To Sept. 30, 2014)</a:t>
            </a:r>
            <a:endParaRPr lang="en-US" sz="2000" dirty="0">
              <a:latin typeface="+mn-lt"/>
            </a:endParaRPr>
          </a:p>
        </p:txBody>
      </p:sp>
      <p:sp>
        <p:nvSpPr>
          <p:cNvPr id="3" name="Content Placeholder 2"/>
          <p:cNvSpPr>
            <a:spLocks noGrp="1"/>
          </p:cNvSpPr>
          <p:nvPr>
            <p:ph idx="1"/>
          </p:nvPr>
        </p:nvSpPr>
        <p:spPr>
          <a:xfrm>
            <a:off x="6477000" y="4800600"/>
            <a:ext cx="1752600" cy="341632"/>
          </a:xfrm>
        </p:spPr>
        <p:txBody>
          <a:bodyPr wrap="square">
            <a:spAutoFit/>
          </a:bodyPr>
          <a:lstStyle/>
          <a:p>
            <a:pPr marL="0" indent="0">
              <a:buNone/>
            </a:pPr>
            <a:r>
              <a:rPr lang="en-US" sz="1800" dirty="0" smtClean="0"/>
              <a:t>*</a:t>
            </a:r>
            <a:r>
              <a:rPr lang="en-US" sz="1800" dirty="0"/>
              <a:t>As of </a:t>
            </a:r>
            <a:r>
              <a:rPr lang="en-US" sz="1800" dirty="0" smtClean="0"/>
              <a:t>10/28/14</a:t>
            </a: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3227269202"/>
              </p:ext>
            </p:extLst>
          </p:nvPr>
        </p:nvGraphicFramePr>
        <p:xfrm>
          <a:off x="304800" y="1661160"/>
          <a:ext cx="8534400" cy="2834640"/>
        </p:xfrm>
        <a:graphic>
          <a:graphicData uri="http://schemas.openxmlformats.org/drawingml/2006/table">
            <a:tbl>
              <a:tblPr firstRow="1" bandRow="1">
                <a:tableStyleId>{5C22544A-7EE6-4342-B048-85BDC9FD1C3A}</a:tableStyleId>
              </a:tblPr>
              <a:tblGrid>
                <a:gridCol w="4267200"/>
                <a:gridCol w="4267200"/>
              </a:tblGrid>
              <a:tr h="370840">
                <a:tc>
                  <a:txBody>
                    <a:bodyPr/>
                    <a:lstStyle/>
                    <a:p>
                      <a:pPr marL="365760" indent="-365760">
                        <a:lnSpc>
                          <a:spcPct val="100000"/>
                        </a:lnSpc>
                        <a:spcAft>
                          <a:spcPts val="1200"/>
                        </a:spcAft>
                        <a:buFont typeface="+mj-lt"/>
                        <a:buAutoNum type="arabicPeriod"/>
                      </a:pPr>
                      <a:r>
                        <a:rPr lang="en-US" sz="2000" b="0" dirty="0" smtClean="0">
                          <a:solidFill>
                            <a:schemeClr val="tx1"/>
                          </a:solidFill>
                          <a:latin typeface="+mn-lt"/>
                          <a:cs typeface="Arial" panose="020B0604020202020204" pitchFamily="34" charset="0"/>
                        </a:rPr>
                        <a:t>1926.501 - Fall Protection</a:t>
                      </a:r>
                    </a:p>
                    <a:p>
                      <a:pPr marL="365760" indent="-365760">
                        <a:lnSpc>
                          <a:spcPct val="100000"/>
                        </a:lnSpc>
                        <a:spcAft>
                          <a:spcPts val="1200"/>
                        </a:spcAft>
                        <a:buFont typeface="+mj-lt"/>
                        <a:buAutoNum type="arabicPeriod"/>
                      </a:pPr>
                      <a:r>
                        <a:rPr lang="en-US" sz="2000" b="0" dirty="0" smtClean="0">
                          <a:solidFill>
                            <a:schemeClr val="tx1"/>
                          </a:solidFill>
                          <a:latin typeface="+mn-lt"/>
                          <a:cs typeface="Arial" panose="020B0604020202020204" pitchFamily="34" charset="0"/>
                        </a:rPr>
                        <a:t>1910.1200 - Hazard Communication</a:t>
                      </a:r>
                    </a:p>
                    <a:p>
                      <a:pPr marL="365760" indent="-365760">
                        <a:lnSpc>
                          <a:spcPct val="100000"/>
                        </a:lnSpc>
                        <a:spcAft>
                          <a:spcPts val="1200"/>
                        </a:spcAft>
                        <a:buFont typeface="+mj-lt"/>
                        <a:buAutoNum type="arabicPeriod"/>
                      </a:pPr>
                      <a:r>
                        <a:rPr lang="en-US" sz="2000" b="0" dirty="0" smtClean="0">
                          <a:solidFill>
                            <a:schemeClr val="tx1"/>
                          </a:solidFill>
                          <a:latin typeface="+mn-lt"/>
                          <a:cs typeface="Arial" panose="020B0604020202020204" pitchFamily="34" charset="0"/>
                        </a:rPr>
                        <a:t>1926.451 - Scaffolding </a:t>
                      </a:r>
                    </a:p>
                    <a:p>
                      <a:pPr marL="365760" indent="-365760">
                        <a:lnSpc>
                          <a:spcPct val="100000"/>
                        </a:lnSpc>
                        <a:spcAft>
                          <a:spcPts val="1200"/>
                        </a:spcAft>
                        <a:buFont typeface="+mj-lt"/>
                        <a:buAutoNum type="arabicPeriod"/>
                      </a:pPr>
                      <a:r>
                        <a:rPr lang="en-US" sz="2000" b="0" dirty="0" smtClean="0">
                          <a:solidFill>
                            <a:schemeClr val="tx1"/>
                          </a:solidFill>
                          <a:latin typeface="+mn-lt"/>
                          <a:cs typeface="Arial" panose="020B0604020202020204" pitchFamily="34" charset="0"/>
                        </a:rPr>
                        <a:t>1910.134 - Respiratory Protection </a:t>
                      </a:r>
                    </a:p>
                    <a:p>
                      <a:pPr marL="365760" indent="-365760">
                        <a:lnSpc>
                          <a:spcPct val="100000"/>
                        </a:lnSpc>
                        <a:spcAft>
                          <a:spcPts val="1200"/>
                        </a:spcAft>
                        <a:buFont typeface="+mj-lt"/>
                        <a:buAutoNum type="arabicPeriod"/>
                      </a:pPr>
                      <a:r>
                        <a:rPr lang="en-US" sz="2000" b="0" dirty="0" smtClean="0">
                          <a:solidFill>
                            <a:schemeClr val="tx1"/>
                          </a:solidFill>
                          <a:latin typeface="+mn-lt"/>
                          <a:cs typeface="Arial" panose="020B0604020202020204" pitchFamily="34" charset="0"/>
                        </a:rPr>
                        <a:t>1910.178 - Powered Industrial Trucks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65760" indent="-365760">
                        <a:lnSpc>
                          <a:spcPct val="100000"/>
                        </a:lnSpc>
                        <a:spcAft>
                          <a:spcPts val="1200"/>
                        </a:spcAft>
                        <a:buFont typeface="+mj-lt"/>
                        <a:buAutoNum type="arabicPeriod" startAt="6"/>
                      </a:pPr>
                      <a:r>
                        <a:rPr lang="en-US" sz="2000" b="0" dirty="0" smtClean="0">
                          <a:solidFill>
                            <a:schemeClr val="tx1"/>
                          </a:solidFill>
                          <a:latin typeface="+mn-lt"/>
                          <a:cs typeface="Arial" panose="020B0604020202020204" pitchFamily="34" charset="0"/>
                        </a:rPr>
                        <a:t>1910.147 - Lockout/Tagout </a:t>
                      </a:r>
                    </a:p>
                    <a:p>
                      <a:pPr marL="365760" indent="-365760">
                        <a:lnSpc>
                          <a:spcPct val="100000"/>
                        </a:lnSpc>
                        <a:spcAft>
                          <a:spcPts val="1200"/>
                        </a:spcAft>
                        <a:buFont typeface="+mj-lt"/>
                        <a:buAutoNum type="arabicPeriod" startAt="6"/>
                      </a:pPr>
                      <a:r>
                        <a:rPr lang="en-US" sz="2000" b="0" dirty="0" smtClean="0">
                          <a:solidFill>
                            <a:schemeClr val="tx1"/>
                          </a:solidFill>
                          <a:latin typeface="+mn-lt"/>
                          <a:cs typeface="Arial" panose="020B0604020202020204" pitchFamily="34" charset="0"/>
                        </a:rPr>
                        <a:t>1926.1053 - Ladders</a:t>
                      </a:r>
                    </a:p>
                    <a:p>
                      <a:pPr marL="365760" indent="-365760">
                        <a:lnSpc>
                          <a:spcPct val="100000"/>
                        </a:lnSpc>
                        <a:spcAft>
                          <a:spcPts val="1200"/>
                        </a:spcAft>
                        <a:buFont typeface="+mj-lt"/>
                        <a:buAutoNum type="arabicPeriod" startAt="6"/>
                      </a:pPr>
                      <a:r>
                        <a:rPr lang="en-US" sz="2000" b="0" dirty="0" smtClean="0">
                          <a:solidFill>
                            <a:schemeClr val="tx1"/>
                          </a:solidFill>
                          <a:latin typeface="+mn-lt"/>
                          <a:cs typeface="Arial" panose="020B0604020202020204" pitchFamily="34" charset="0"/>
                        </a:rPr>
                        <a:t>1910.305 - Electrical, Wiring Methods</a:t>
                      </a:r>
                    </a:p>
                    <a:p>
                      <a:pPr marL="365760" indent="-365760">
                        <a:lnSpc>
                          <a:spcPct val="100000"/>
                        </a:lnSpc>
                        <a:spcAft>
                          <a:spcPts val="1200"/>
                        </a:spcAft>
                        <a:buFont typeface="+mj-lt"/>
                        <a:buAutoNum type="arabicPeriod" startAt="6"/>
                      </a:pPr>
                      <a:r>
                        <a:rPr lang="en-US" sz="2000" b="0" dirty="0" smtClean="0">
                          <a:solidFill>
                            <a:schemeClr val="tx1"/>
                          </a:solidFill>
                          <a:latin typeface="+mn-lt"/>
                          <a:cs typeface="Arial" panose="020B0604020202020204" pitchFamily="34" charset="0"/>
                        </a:rPr>
                        <a:t>1910.212 - Machine Guarding </a:t>
                      </a:r>
                    </a:p>
                    <a:p>
                      <a:pPr marL="365760" indent="-365760">
                        <a:lnSpc>
                          <a:spcPct val="100000"/>
                        </a:lnSpc>
                        <a:spcAft>
                          <a:spcPts val="1200"/>
                        </a:spcAft>
                        <a:buFont typeface="+mj-lt"/>
                        <a:buAutoNum type="arabicPeriod" startAt="6"/>
                      </a:pPr>
                      <a:r>
                        <a:rPr lang="en-US" sz="2000" b="0" dirty="0" smtClean="0">
                          <a:solidFill>
                            <a:schemeClr val="tx1"/>
                          </a:solidFill>
                          <a:latin typeface="+mn-lt"/>
                          <a:cs typeface="Arial" panose="020B0604020202020204" pitchFamily="34" charset="0"/>
                        </a:rPr>
                        <a:t>1910.303 - Electrical, General Requirements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500565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3" name="Rectangle 5"/>
          <p:cNvSpPr>
            <a:spLocks noGrp="1" noChangeArrowheads="1"/>
          </p:cNvSpPr>
          <p:nvPr>
            <p:ph type="title"/>
          </p:nvPr>
        </p:nvSpPr>
        <p:spPr>
          <a:xfrm>
            <a:off x="6172200" y="2286000"/>
            <a:ext cx="2819400" cy="1006429"/>
          </a:xfrm>
        </p:spPr>
        <p:txBody>
          <a:bodyPr wrap="square">
            <a:spAutoFit/>
          </a:bodyPr>
          <a:lstStyle/>
          <a:p>
            <a:pPr eaLnBrk="1" hangingPunct="1">
              <a:defRPr/>
            </a:pPr>
            <a:r>
              <a:rPr lang="en-US" sz="3200" dirty="0" smtClean="0"/>
              <a:t>Unguarded Stair Opening </a:t>
            </a:r>
          </a:p>
        </p:txBody>
      </p:sp>
      <p:pic>
        <p:nvPicPr>
          <p:cNvPr id="24579" name="Picture 4" descr="Hole opening to basement 5a (middle of roo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5" y="838200"/>
            <a:ext cx="5697417" cy="4114800"/>
          </a:xfrm>
          <a:noFill/>
          <a:effectLst>
            <a:outerShdw blurRad="50800" dist="38100" dir="2700000" algn="tl" rotWithShape="0">
              <a:prstClr val="black">
                <a:alpha val="40000"/>
              </a:prstClr>
            </a:outerShdw>
          </a:effectLst>
        </p:spPr>
      </p:pic>
      <p:sp>
        <p:nvSpPr>
          <p:cNvPr id="4" name="AutoShape 5"/>
          <p:cNvSpPr>
            <a:spLocks noChangeArrowheads="1"/>
          </p:cNvSpPr>
          <p:nvPr/>
        </p:nvSpPr>
        <p:spPr bwMode="auto">
          <a:xfrm>
            <a:off x="1742768" y="2152032"/>
            <a:ext cx="2819400" cy="2895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extLst>
      <p:ext uri="{BB962C8B-B14F-4D97-AF65-F5344CB8AC3E}">
        <p14:creationId xmlns:p14="http://schemas.microsoft.com/office/powerpoint/2010/main" val="6115789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idx="1"/>
          </p:nvPr>
        </p:nvSpPr>
        <p:spPr/>
        <p:txBody>
          <a:bodyPr/>
          <a:lstStyle/>
          <a:p>
            <a:pPr eaLnBrk="1" hangingPunct="1"/>
            <a:endParaRPr lang="en-US" altLang="en-US" smtClean="0"/>
          </a:p>
        </p:txBody>
      </p:sp>
      <p:pic>
        <p:nvPicPr>
          <p:cNvPr id="25604" name="Picture 4" descr="flropng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265920" cy="6949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AutoShape 5"/>
          <p:cNvSpPr>
            <a:spLocks noChangeArrowheads="1"/>
          </p:cNvSpPr>
          <p:nvPr/>
        </p:nvSpPr>
        <p:spPr bwMode="auto">
          <a:xfrm>
            <a:off x="1828801" y="1371600"/>
            <a:ext cx="3810000" cy="3733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extLst>
      <p:ext uri="{BB962C8B-B14F-4D97-AF65-F5344CB8AC3E}">
        <p14:creationId xmlns:p14="http://schemas.microsoft.com/office/powerpoint/2010/main" val="11837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28650" y="953869"/>
            <a:ext cx="7886700" cy="646331"/>
          </a:xfrm>
        </p:spPr>
        <p:txBody>
          <a:bodyPr>
            <a:spAutoFit/>
          </a:bodyPr>
          <a:lstStyle/>
          <a:p>
            <a:pPr algn="ctr" eaLnBrk="1" hangingPunct="1"/>
            <a:r>
              <a:rPr lang="en-US" altLang="en-US" sz="4000" dirty="0" smtClean="0">
                <a:latin typeface="+mn-lt"/>
              </a:rPr>
              <a:t>Holes</a:t>
            </a:r>
          </a:p>
        </p:txBody>
      </p:sp>
      <p:sp>
        <p:nvSpPr>
          <p:cNvPr id="87043" name="Rectangle 3"/>
          <p:cNvSpPr>
            <a:spLocks noGrp="1" noChangeArrowheads="1"/>
          </p:cNvSpPr>
          <p:nvPr>
            <p:ph idx="1"/>
          </p:nvPr>
        </p:nvSpPr>
        <p:spPr>
          <a:xfrm>
            <a:off x="628650" y="1926689"/>
            <a:ext cx="7886700" cy="1959511"/>
          </a:xfrm>
        </p:spPr>
        <p:txBody>
          <a:bodyPr>
            <a:spAutoFit/>
          </a:bodyPr>
          <a:lstStyle/>
          <a:p>
            <a:pPr eaLnBrk="1" hangingPunct="1"/>
            <a:r>
              <a:rPr lang="en-US" altLang="en-US" sz="2000" dirty="0" smtClean="0"/>
              <a:t>Must be covered</a:t>
            </a:r>
          </a:p>
          <a:p>
            <a:pPr lvl="1" eaLnBrk="1" hangingPunct="1"/>
            <a:r>
              <a:rPr lang="en-US" altLang="en-US" sz="2000" dirty="0" smtClean="0"/>
              <a:t>By material that leaves no openings more than 1 inch wide.  The cover shall be securely held in place to prevent tools or material from falling through.</a:t>
            </a:r>
          </a:p>
          <a:p>
            <a:pPr eaLnBrk="1" hangingPunct="1"/>
            <a:r>
              <a:rPr lang="en-US" altLang="en-US" sz="2000" dirty="0" smtClean="0"/>
              <a:t>Guardrails</a:t>
            </a:r>
          </a:p>
          <a:p>
            <a:pPr lvl="1" eaLnBrk="1" hangingPunct="1"/>
            <a:r>
              <a:rPr lang="en-US" altLang="en-US" sz="2000" dirty="0" smtClean="0"/>
              <a:t>May be used in accordance with applicable standards</a:t>
            </a:r>
          </a:p>
        </p:txBody>
      </p:sp>
      <p:sp>
        <p:nvSpPr>
          <p:cNvPr id="4" name="Date Placeholder 3"/>
          <p:cNvSpPr>
            <a:spLocks noGrp="1"/>
          </p:cNvSpPr>
          <p:nvPr>
            <p:ph type="dt" sz="quarter" idx="10"/>
          </p:nvPr>
        </p:nvSpPr>
        <p:spPr/>
        <p:txBody>
          <a:bodyPr/>
          <a:lstStyle/>
          <a:p>
            <a:pPr>
              <a:defRPr/>
            </a:pPr>
            <a:endParaRPr lang="en-US" dirty="0"/>
          </a:p>
        </p:txBody>
      </p:sp>
    </p:spTree>
    <p:extLst>
      <p:ext uri="{BB962C8B-B14F-4D97-AF65-F5344CB8AC3E}">
        <p14:creationId xmlns:p14="http://schemas.microsoft.com/office/powerpoint/2010/main" val="2370182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dirty="0"/>
              <a:t>	</a:t>
            </a:r>
          </a:p>
        </p:txBody>
      </p:sp>
      <p:pic>
        <p:nvPicPr>
          <p:cNvPr id="88067" name="Picture 5" descr="Hole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470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586974D-8459-4407-8586-6EA782452E39}" type="slidenum">
              <a:rPr lang="en-US" altLang="en-US"/>
              <a:pPr/>
              <a:t>44</a:t>
            </a:fld>
            <a:endParaRPr lang="en-US" altLang="en-US"/>
          </a:p>
        </p:txBody>
      </p:sp>
      <p:sp>
        <p:nvSpPr>
          <p:cNvPr id="244738" name="Rectangle 2"/>
          <p:cNvSpPr>
            <a:spLocks noGrp="1" noChangeArrowheads="1"/>
          </p:cNvSpPr>
          <p:nvPr>
            <p:ph type="body" idx="1"/>
          </p:nvPr>
        </p:nvSpPr>
        <p:spPr>
          <a:xfrm>
            <a:off x="914400" y="1825625"/>
            <a:ext cx="7315200" cy="1323439"/>
          </a:xfrm>
        </p:spPr>
        <p:txBody>
          <a:bodyPr wrap="square">
            <a:spAutoFit/>
          </a:bodyPr>
          <a:lstStyle/>
          <a:p>
            <a:pPr>
              <a:lnSpc>
                <a:spcPct val="100000"/>
              </a:lnSpc>
              <a:spcBef>
                <a:spcPts val="600"/>
              </a:spcBef>
              <a:buFontTx/>
              <a:buNone/>
            </a:pPr>
            <a:r>
              <a:rPr lang="en-US" altLang="en-US" sz="2000" dirty="0"/>
              <a:t>	Employers </a:t>
            </a:r>
            <a:r>
              <a:rPr lang="en-US" altLang="en-US" sz="2000" dirty="0" smtClean="0"/>
              <a:t>have </a:t>
            </a:r>
            <a:r>
              <a:rPr lang="en-US" altLang="en-US" sz="2000" dirty="0"/>
              <a:t>the option of having workers work from </a:t>
            </a:r>
            <a:r>
              <a:rPr lang="en-US" altLang="en-US" sz="2000" u="sng" dirty="0"/>
              <a:t>scaffolds</a:t>
            </a:r>
            <a:r>
              <a:rPr lang="en-US" altLang="en-US" sz="2000" dirty="0"/>
              <a:t> (in compliance with Subpart L), </a:t>
            </a:r>
            <a:r>
              <a:rPr lang="en-US" altLang="en-US" sz="2000" u="sng" dirty="0"/>
              <a:t>ladders</a:t>
            </a:r>
            <a:r>
              <a:rPr lang="en-US" altLang="en-US" sz="2000" dirty="0"/>
              <a:t> (in compliance with Subpart X) or </a:t>
            </a:r>
            <a:r>
              <a:rPr lang="en-US" altLang="en-US" sz="2000" u="sng" dirty="0"/>
              <a:t>aerial lifts</a:t>
            </a:r>
            <a:r>
              <a:rPr lang="en-US" altLang="en-US" sz="2000" dirty="0"/>
              <a:t> (in compliance with 29 CFR 1926.453) instead of complying with 1926.501(b)(13). </a:t>
            </a:r>
          </a:p>
        </p:txBody>
      </p:sp>
      <p:sp>
        <p:nvSpPr>
          <p:cNvPr id="244739" name="Rectangle 3"/>
          <p:cNvSpPr>
            <a:spLocks noChangeArrowheads="1"/>
          </p:cNvSpPr>
          <p:nvPr/>
        </p:nvSpPr>
        <p:spPr bwMode="auto">
          <a:xfrm>
            <a:off x="914400" y="533400"/>
            <a:ext cx="7315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b="1">
                <a:solidFill>
                  <a:schemeClr val="accent2"/>
                </a:solidFill>
                <a:latin typeface="Arial" panose="020B0604020202020204" pitchFamily="34" charset="0"/>
              </a:defRPr>
            </a:lvl1pPr>
            <a:lvl2pPr>
              <a:defRPr sz="4000" b="1">
                <a:solidFill>
                  <a:schemeClr val="accent2"/>
                </a:solidFill>
                <a:latin typeface="Arial" panose="020B0604020202020204" pitchFamily="34" charset="0"/>
              </a:defRPr>
            </a:lvl2pPr>
            <a:lvl3pPr>
              <a:defRPr sz="4000" b="1">
                <a:solidFill>
                  <a:schemeClr val="accent2"/>
                </a:solidFill>
                <a:latin typeface="Arial" panose="020B0604020202020204" pitchFamily="34" charset="0"/>
              </a:defRPr>
            </a:lvl3pPr>
            <a:lvl4pPr>
              <a:defRPr sz="4000" b="1">
                <a:solidFill>
                  <a:schemeClr val="accent2"/>
                </a:solidFill>
                <a:latin typeface="Arial" panose="020B0604020202020204" pitchFamily="34" charset="0"/>
              </a:defRPr>
            </a:lvl4pPr>
            <a:lvl5pPr>
              <a:defRPr sz="4000" b="1">
                <a:solidFill>
                  <a:schemeClr val="accent2"/>
                </a:solidFill>
                <a:latin typeface="Arial" panose="020B0604020202020204" pitchFamily="34" charset="0"/>
              </a:defRPr>
            </a:lvl5pPr>
            <a:lvl6pPr marL="457200" algn="ctr" fontAlgn="base">
              <a:spcBef>
                <a:spcPct val="0"/>
              </a:spcBef>
              <a:spcAft>
                <a:spcPct val="0"/>
              </a:spcAft>
              <a:defRPr sz="4000" b="1">
                <a:solidFill>
                  <a:schemeClr val="accent2"/>
                </a:solidFill>
                <a:latin typeface="Arial" panose="020B0604020202020204" pitchFamily="34" charset="0"/>
              </a:defRPr>
            </a:lvl6pPr>
            <a:lvl7pPr marL="914400" algn="ctr" fontAlgn="base">
              <a:spcBef>
                <a:spcPct val="0"/>
              </a:spcBef>
              <a:spcAft>
                <a:spcPct val="0"/>
              </a:spcAft>
              <a:defRPr sz="4000" b="1">
                <a:solidFill>
                  <a:schemeClr val="accent2"/>
                </a:solidFill>
                <a:latin typeface="Arial" panose="020B0604020202020204" pitchFamily="34" charset="0"/>
              </a:defRPr>
            </a:lvl7pPr>
            <a:lvl8pPr marL="1371600" algn="ctr" fontAlgn="base">
              <a:spcBef>
                <a:spcPct val="0"/>
              </a:spcBef>
              <a:spcAft>
                <a:spcPct val="0"/>
              </a:spcAft>
              <a:defRPr sz="4000" b="1">
                <a:solidFill>
                  <a:schemeClr val="accent2"/>
                </a:solidFill>
                <a:latin typeface="Arial" panose="020B0604020202020204" pitchFamily="34" charset="0"/>
              </a:defRPr>
            </a:lvl8pPr>
            <a:lvl9pPr marL="1828800" algn="ctr" fontAlgn="base">
              <a:spcBef>
                <a:spcPct val="0"/>
              </a:spcBef>
              <a:spcAft>
                <a:spcPct val="0"/>
              </a:spcAft>
              <a:defRPr sz="4000" b="1">
                <a:solidFill>
                  <a:schemeClr val="accent2"/>
                </a:solidFill>
                <a:latin typeface="Arial" panose="020B0604020202020204" pitchFamily="34" charset="0"/>
              </a:defRPr>
            </a:lvl9pPr>
          </a:lstStyle>
          <a:p>
            <a:pPr algn="ctr"/>
            <a:r>
              <a:rPr lang="en-US" altLang="en-US" b="0" dirty="0" smtClean="0">
                <a:solidFill>
                  <a:schemeClr val="tx1"/>
                </a:solidFill>
                <a:latin typeface="+mn-lt"/>
              </a:rPr>
              <a:t>Alternate </a:t>
            </a:r>
            <a:r>
              <a:rPr lang="en-US" altLang="en-US" b="0" dirty="0">
                <a:solidFill>
                  <a:schemeClr val="tx1"/>
                </a:solidFill>
                <a:latin typeface="+mn-lt"/>
              </a:rPr>
              <a:t>Work Methods</a:t>
            </a:r>
          </a:p>
        </p:txBody>
      </p:sp>
    </p:spTree>
    <p:extLst>
      <p:ext uri="{BB962C8B-B14F-4D97-AF65-F5344CB8AC3E}">
        <p14:creationId xmlns:p14="http://schemas.microsoft.com/office/powerpoint/2010/main" val="4075181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1"/>
          <p:cNvSpPr>
            <a:spLocks noGrp="1"/>
          </p:cNvSpPr>
          <p:nvPr>
            <p:ph type="dt" sz="quarter" idx="10"/>
          </p:nvPr>
        </p:nvSpPr>
        <p:spPr/>
        <p:txBody>
          <a:bodyPr/>
          <a:lstStyle/>
          <a:p>
            <a:pPr>
              <a:defRPr/>
            </a:pPr>
            <a:r>
              <a:rPr lang="en-US" dirty="0"/>
              <a:t>	</a:t>
            </a:r>
          </a:p>
        </p:txBody>
      </p:sp>
      <p:sp>
        <p:nvSpPr>
          <p:cNvPr id="116739" name="Rectangle 4"/>
          <p:cNvSpPr>
            <a:spLocks noChangeArrowheads="1"/>
          </p:cNvSpPr>
          <p:nvPr/>
        </p:nvSpPr>
        <p:spPr bwMode="auto">
          <a:xfrm>
            <a:off x="264459" y="1882789"/>
            <a:ext cx="8534400"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mn-lt"/>
              </a:rPr>
              <a:t>Climbing the structural cross-braces of a scaffold is </a:t>
            </a:r>
            <a:r>
              <a:rPr lang="en-US" altLang="en-US" sz="2400" i="1" dirty="0" smtClean="0">
                <a:latin typeface="+mn-lt"/>
              </a:rPr>
              <a:t>a hazard</a:t>
            </a:r>
            <a:r>
              <a:rPr lang="en-US" altLang="en-US" sz="2400" dirty="0" smtClean="0">
                <a:latin typeface="+mn-lt"/>
              </a:rPr>
              <a:t>, </a:t>
            </a:r>
            <a:r>
              <a:rPr lang="en-US" altLang="en-US" sz="2400" dirty="0">
                <a:latin typeface="+mn-lt"/>
              </a:rPr>
              <a:t>and </a:t>
            </a:r>
            <a:r>
              <a:rPr lang="en-US" altLang="en-US" sz="2400" b="1" i="1" dirty="0" smtClean="0">
                <a:latin typeface="+mn-lt"/>
              </a:rPr>
              <a:t>forbidden</a:t>
            </a:r>
            <a:r>
              <a:rPr lang="en-US" altLang="en-US" sz="2400" dirty="0" smtClean="0">
                <a:latin typeface="+mn-lt"/>
              </a:rPr>
              <a:t> </a:t>
            </a:r>
            <a:r>
              <a:rPr lang="en-US" altLang="en-US" sz="2400" dirty="0">
                <a:latin typeface="+mn-lt"/>
              </a:rPr>
              <a:t>by </a:t>
            </a:r>
            <a:r>
              <a:rPr lang="en-US" altLang="en-US" sz="2400" dirty="0" smtClean="0">
                <a:latin typeface="+mn-lt"/>
              </a:rPr>
              <a:t>OSHA.</a:t>
            </a:r>
            <a:r>
              <a:rPr lang="en-US" altLang="en-US" sz="2400" dirty="0">
                <a:latin typeface="+mn-lt"/>
              </a:rPr>
              <a:t> </a:t>
            </a:r>
            <a:br>
              <a:rPr lang="en-US" altLang="en-US" sz="2400" dirty="0">
                <a:latin typeface="+mn-lt"/>
              </a:rPr>
            </a:br>
            <a:r>
              <a:rPr lang="en-US" altLang="en-US" sz="2400" dirty="0">
                <a:latin typeface="+mn-lt"/>
              </a:rPr>
              <a:t/>
            </a:r>
            <a:br>
              <a:rPr lang="en-US" altLang="en-US" sz="2400" dirty="0">
                <a:latin typeface="+mn-lt"/>
              </a:rPr>
            </a:br>
            <a:r>
              <a:rPr lang="en-US" altLang="en-US" sz="2400" dirty="0" smtClean="0">
                <a:latin typeface="+mn-lt"/>
              </a:rPr>
              <a:t>Safe access options include: </a:t>
            </a:r>
            <a:r>
              <a:rPr lang="en-US" altLang="en-US" sz="2400" dirty="0">
                <a:latin typeface="+mn-lt"/>
              </a:rPr>
              <a:t>portable ladders, </a:t>
            </a:r>
            <a:r>
              <a:rPr lang="en-US" altLang="en-US" sz="2400" dirty="0" smtClean="0">
                <a:latin typeface="+mn-lt"/>
              </a:rPr>
              <a:t/>
            </a:r>
            <a:br>
              <a:rPr lang="en-US" altLang="en-US" sz="2400" dirty="0" smtClean="0">
                <a:latin typeface="+mn-lt"/>
              </a:rPr>
            </a:br>
            <a:r>
              <a:rPr lang="en-US" altLang="en-US" sz="2400" dirty="0" smtClean="0">
                <a:latin typeface="+mn-lt"/>
              </a:rPr>
              <a:t>hook-on </a:t>
            </a:r>
            <a:r>
              <a:rPr lang="en-US" altLang="en-US" sz="2400" dirty="0">
                <a:latin typeface="+mn-lt"/>
              </a:rPr>
              <a:t>ladders, attachable ladders, stair towers, stairway-type ladders, ramps, walkways, or built-in </a:t>
            </a:r>
            <a:r>
              <a:rPr lang="en-US" altLang="en-US" sz="2400" dirty="0" smtClean="0">
                <a:latin typeface="+mn-lt"/>
              </a:rPr>
              <a:t>ladders.</a:t>
            </a:r>
            <a:endParaRPr lang="en-US" altLang="en-US" sz="2400" dirty="0">
              <a:latin typeface="+mn-lt"/>
            </a:endParaRPr>
          </a:p>
        </p:txBody>
      </p:sp>
      <p:sp>
        <p:nvSpPr>
          <p:cNvPr id="4" name="Rectangle 2"/>
          <p:cNvSpPr txBox="1">
            <a:spLocks noChangeArrowheads="1"/>
          </p:cNvSpPr>
          <p:nvPr/>
        </p:nvSpPr>
        <p:spPr>
          <a:xfrm>
            <a:off x="914400" y="685800"/>
            <a:ext cx="7315200" cy="646331"/>
          </a:xfrm>
          <a:prstGeom prst="rect">
            <a:avLst/>
          </a:prstGeom>
        </p:spPr>
        <p:txBody>
          <a:bodyPr vert="horz" wrap="square" lIns="91440" tIns="45720" rIns="91440" bIns="45720" rtlCol="0" anchor="b">
            <a:sp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en-US" sz="4000" dirty="0" smtClean="0">
                <a:latin typeface="+mn-lt"/>
              </a:rPr>
              <a:t>Scaffolds</a:t>
            </a:r>
          </a:p>
        </p:txBody>
      </p:sp>
    </p:spTree>
    <p:extLst>
      <p:ext uri="{BB962C8B-B14F-4D97-AF65-F5344CB8AC3E}">
        <p14:creationId xmlns:p14="http://schemas.microsoft.com/office/powerpoint/2010/main" val="23935776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quarter" idx="10"/>
          </p:nvPr>
        </p:nvSpPr>
        <p:spPr/>
        <p:txBody>
          <a:bodyPr/>
          <a:lstStyle/>
          <a:p>
            <a:pPr>
              <a:defRPr/>
            </a:pPr>
            <a:r>
              <a:rPr lang="en-US" dirty="0"/>
              <a:t>	</a:t>
            </a:r>
          </a:p>
        </p:txBody>
      </p:sp>
      <p:sp>
        <p:nvSpPr>
          <p:cNvPr id="120835" name="Rectangle 4"/>
          <p:cNvSpPr>
            <a:spLocks noChangeArrowheads="1"/>
          </p:cNvSpPr>
          <p:nvPr/>
        </p:nvSpPr>
        <p:spPr bwMode="auto">
          <a:xfrm>
            <a:off x="990600" y="503371"/>
            <a:ext cx="7239000"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dirty="0">
                <a:latin typeface="+mn-lt"/>
              </a:rPr>
              <a:t>Direct </a:t>
            </a:r>
            <a:r>
              <a:rPr lang="en-US" altLang="en-US" sz="4000" dirty="0" smtClean="0">
                <a:latin typeface="+mn-lt"/>
              </a:rPr>
              <a:t>Access</a:t>
            </a:r>
            <a:endParaRPr lang="en-US" altLang="en-US" sz="2400" dirty="0">
              <a:latin typeface="Times New Roman" panose="02020603050405020304" pitchFamily="18" charset="0"/>
            </a:endParaRPr>
          </a:p>
        </p:txBody>
      </p:sp>
      <p:pic>
        <p:nvPicPr>
          <p:cNvPr id="120838" name="Picture 27" descr="Diagram of scaffolding showing direct ac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676400"/>
            <a:ext cx="4114800" cy="3276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85800" y="2235875"/>
            <a:ext cx="3124200" cy="2031325"/>
          </a:xfrm>
          <a:prstGeom prst="rect">
            <a:avLst/>
          </a:prstGeom>
          <a:noFill/>
        </p:spPr>
        <p:txBody>
          <a:bodyPr wrap="square" rtlCol="0">
            <a:spAutoFit/>
          </a:bodyPr>
          <a:lstStyle/>
          <a:p>
            <a:pPr lvl="0"/>
            <a:r>
              <a:rPr lang="en-US" dirty="0">
                <a:solidFill>
                  <a:srgbClr val="000000"/>
                </a:solidFill>
                <a:latin typeface="Verdana" pitchFamily="34" charset="0"/>
              </a:rPr>
              <a:t>Direct access to or from another surface shall only be used when the scaffold is not more than 14 inches horizontally and 24 inches vertically from the other surface. </a:t>
            </a:r>
          </a:p>
        </p:txBody>
      </p:sp>
    </p:spTree>
    <p:extLst>
      <p:ext uri="{BB962C8B-B14F-4D97-AF65-F5344CB8AC3E}">
        <p14:creationId xmlns:p14="http://schemas.microsoft.com/office/powerpoint/2010/main" val="40096182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828800" y="304800"/>
            <a:ext cx="5486400" cy="564776"/>
          </a:xfrm>
        </p:spPr>
        <p:txBody>
          <a:bodyPr>
            <a:noAutofit/>
          </a:bodyPr>
          <a:lstStyle/>
          <a:p>
            <a:pPr algn="ctr" eaLnBrk="1" hangingPunct="1"/>
            <a:r>
              <a:rPr lang="en-US" altLang="en-US" sz="3600" dirty="0" smtClean="0">
                <a:latin typeface="+mn-lt"/>
              </a:rPr>
              <a:t>Scaffold Types</a:t>
            </a:r>
          </a:p>
        </p:txBody>
      </p:sp>
      <p:sp>
        <p:nvSpPr>
          <p:cNvPr id="289795" name="Rectangle 3"/>
          <p:cNvSpPr>
            <a:spLocks noGrp="1" noChangeArrowheads="1"/>
          </p:cNvSpPr>
          <p:nvPr>
            <p:ph type="body" sz="half" idx="1"/>
          </p:nvPr>
        </p:nvSpPr>
        <p:spPr>
          <a:xfrm>
            <a:off x="5473700" y="906967"/>
            <a:ext cx="3289300" cy="4655633"/>
          </a:xfrm>
        </p:spPr>
        <p:txBody>
          <a:bodyPr wrap="square">
            <a:spAutoFit/>
          </a:bodyPr>
          <a:lstStyle/>
          <a:p>
            <a:pPr eaLnBrk="1" fontAlgn="auto" hangingPunct="1">
              <a:lnSpc>
                <a:spcPct val="90000"/>
              </a:lnSpc>
              <a:spcAft>
                <a:spcPts val="0"/>
              </a:spcAft>
              <a:defRPr/>
            </a:pPr>
            <a:r>
              <a:rPr lang="en-US" sz="1600" dirty="0"/>
              <a:t>Supported</a:t>
            </a:r>
          </a:p>
          <a:p>
            <a:pPr marL="678942" lvl="1" indent="-285750" eaLnBrk="1" fontAlgn="auto" hangingPunct="1">
              <a:lnSpc>
                <a:spcPct val="100000"/>
              </a:lnSpc>
              <a:spcBef>
                <a:spcPts val="0"/>
              </a:spcBef>
              <a:spcAft>
                <a:spcPts val="0"/>
              </a:spcAft>
              <a:defRPr/>
            </a:pPr>
            <a:r>
              <a:rPr lang="en-US" sz="1600" dirty="0"/>
              <a:t>Fabricated Frame</a:t>
            </a:r>
          </a:p>
          <a:p>
            <a:pPr marL="678942" lvl="1" indent="-285750" eaLnBrk="1" fontAlgn="auto" hangingPunct="1">
              <a:lnSpc>
                <a:spcPct val="100000"/>
              </a:lnSpc>
              <a:spcBef>
                <a:spcPts val="0"/>
              </a:spcBef>
              <a:spcAft>
                <a:spcPts val="0"/>
              </a:spcAft>
              <a:defRPr/>
            </a:pPr>
            <a:r>
              <a:rPr lang="en-US" sz="1600" dirty="0"/>
              <a:t>Tube &amp; Coupler</a:t>
            </a:r>
          </a:p>
          <a:p>
            <a:pPr marL="678942" lvl="1" indent="-285750" eaLnBrk="1" fontAlgn="auto" hangingPunct="1">
              <a:lnSpc>
                <a:spcPct val="100000"/>
              </a:lnSpc>
              <a:spcBef>
                <a:spcPts val="0"/>
              </a:spcBef>
              <a:spcAft>
                <a:spcPts val="0"/>
              </a:spcAft>
              <a:defRPr/>
            </a:pPr>
            <a:r>
              <a:rPr lang="en-US" sz="1600" dirty="0"/>
              <a:t>Wall Brackets</a:t>
            </a:r>
          </a:p>
          <a:p>
            <a:pPr marL="678942" lvl="1" indent="-285750" eaLnBrk="1" fontAlgn="auto" hangingPunct="1">
              <a:lnSpc>
                <a:spcPct val="100000"/>
              </a:lnSpc>
              <a:spcBef>
                <a:spcPts val="0"/>
              </a:spcBef>
              <a:spcAft>
                <a:spcPts val="0"/>
              </a:spcAft>
              <a:defRPr/>
            </a:pPr>
            <a:r>
              <a:rPr lang="en-US" sz="1600" dirty="0"/>
              <a:t>Form Brackets</a:t>
            </a:r>
          </a:p>
          <a:p>
            <a:pPr marL="678942" lvl="1" indent="-285750" eaLnBrk="1" fontAlgn="auto" hangingPunct="1">
              <a:lnSpc>
                <a:spcPct val="100000"/>
              </a:lnSpc>
              <a:spcBef>
                <a:spcPts val="0"/>
              </a:spcBef>
              <a:spcAft>
                <a:spcPts val="0"/>
              </a:spcAft>
              <a:defRPr/>
            </a:pPr>
            <a:r>
              <a:rPr lang="en-US" sz="1600" dirty="0"/>
              <a:t>Ladder Jacks</a:t>
            </a:r>
          </a:p>
          <a:p>
            <a:pPr marL="678942" lvl="1" indent="-285750" eaLnBrk="1" fontAlgn="auto" hangingPunct="1">
              <a:lnSpc>
                <a:spcPct val="100000"/>
              </a:lnSpc>
              <a:spcBef>
                <a:spcPts val="0"/>
              </a:spcBef>
              <a:spcAft>
                <a:spcPts val="0"/>
              </a:spcAft>
              <a:defRPr/>
            </a:pPr>
            <a:r>
              <a:rPr lang="en-US" sz="1600" dirty="0"/>
              <a:t>Pump </a:t>
            </a:r>
            <a:r>
              <a:rPr lang="en-US" sz="1600" dirty="0" smtClean="0"/>
              <a:t>Jacks</a:t>
            </a:r>
            <a:endParaRPr lang="en-US" sz="1600" dirty="0"/>
          </a:p>
          <a:p>
            <a:pPr eaLnBrk="1" fontAlgn="auto" hangingPunct="1">
              <a:lnSpc>
                <a:spcPct val="90000"/>
              </a:lnSpc>
              <a:spcAft>
                <a:spcPts val="0"/>
              </a:spcAft>
              <a:defRPr/>
            </a:pPr>
            <a:r>
              <a:rPr lang="en-US" sz="1600" dirty="0"/>
              <a:t>Suspended</a:t>
            </a:r>
          </a:p>
          <a:p>
            <a:pPr marL="651510" lvl="1" indent="-285750" eaLnBrk="1" fontAlgn="auto" hangingPunct="1">
              <a:lnSpc>
                <a:spcPct val="100000"/>
              </a:lnSpc>
              <a:spcBef>
                <a:spcPts val="0"/>
              </a:spcBef>
              <a:spcAft>
                <a:spcPts val="0"/>
              </a:spcAft>
              <a:defRPr/>
            </a:pPr>
            <a:r>
              <a:rPr lang="en-US" sz="1600" dirty="0"/>
              <a:t>Swings</a:t>
            </a:r>
          </a:p>
          <a:p>
            <a:pPr marL="651510" lvl="1" indent="-285750" eaLnBrk="1" fontAlgn="auto" hangingPunct="1">
              <a:lnSpc>
                <a:spcPct val="100000"/>
              </a:lnSpc>
              <a:spcBef>
                <a:spcPts val="0"/>
              </a:spcBef>
              <a:spcAft>
                <a:spcPts val="0"/>
              </a:spcAft>
              <a:defRPr/>
            </a:pPr>
            <a:r>
              <a:rPr lang="en-US" sz="1600" dirty="0"/>
              <a:t>Multi-point</a:t>
            </a:r>
          </a:p>
          <a:p>
            <a:pPr marL="651510" lvl="1" indent="-285750" eaLnBrk="1" fontAlgn="auto" hangingPunct="1">
              <a:lnSpc>
                <a:spcPct val="100000"/>
              </a:lnSpc>
              <a:spcBef>
                <a:spcPts val="0"/>
              </a:spcBef>
              <a:spcAft>
                <a:spcPts val="0"/>
              </a:spcAft>
              <a:defRPr/>
            </a:pPr>
            <a:r>
              <a:rPr lang="en-US" sz="1600" dirty="0" smtClean="0"/>
              <a:t>Catenary</a:t>
            </a:r>
          </a:p>
          <a:p>
            <a:pPr marL="651510" lvl="1" indent="-285750" eaLnBrk="1" fontAlgn="auto" hangingPunct="1">
              <a:lnSpc>
                <a:spcPct val="100000"/>
              </a:lnSpc>
              <a:spcBef>
                <a:spcPts val="0"/>
              </a:spcBef>
              <a:spcAft>
                <a:spcPts val="0"/>
              </a:spcAft>
              <a:defRPr/>
            </a:pPr>
            <a:r>
              <a:rPr lang="en-US" sz="1600" dirty="0" smtClean="0"/>
              <a:t>Boatswain Chair</a:t>
            </a:r>
          </a:p>
          <a:p>
            <a:pPr>
              <a:defRPr/>
            </a:pPr>
            <a:r>
              <a:rPr lang="en-US" sz="1600" dirty="0" smtClean="0"/>
              <a:t>Aerial Lifts</a:t>
            </a:r>
            <a:endParaRPr lang="en-US" sz="1600" dirty="0"/>
          </a:p>
          <a:p>
            <a:pPr marL="617220" lvl="1" indent="-342900">
              <a:lnSpc>
                <a:spcPct val="100000"/>
              </a:lnSpc>
              <a:spcBef>
                <a:spcPts val="0"/>
              </a:spcBef>
              <a:defRPr/>
            </a:pPr>
            <a:r>
              <a:rPr lang="en-US" sz="1600" dirty="0"/>
              <a:t>Extensible Boom Platforms</a:t>
            </a:r>
          </a:p>
          <a:p>
            <a:pPr marL="617220" lvl="1" indent="-342900">
              <a:lnSpc>
                <a:spcPct val="100000"/>
              </a:lnSpc>
              <a:spcBef>
                <a:spcPts val="0"/>
              </a:spcBef>
              <a:defRPr/>
            </a:pPr>
            <a:r>
              <a:rPr lang="en-US" sz="1600" dirty="0" smtClean="0"/>
              <a:t>Aerial </a:t>
            </a:r>
            <a:r>
              <a:rPr lang="en-US" sz="1600" dirty="0"/>
              <a:t>Ladders</a:t>
            </a:r>
          </a:p>
          <a:p>
            <a:pPr marL="617220" lvl="1" indent="-342900">
              <a:lnSpc>
                <a:spcPct val="100000"/>
              </a:lnSpc>
              <a:spcBef>
                <a:spcPts val="0"/>
              </a:spcBef>
              <a:defRPr/>
            </a:pPr>
            <a:r>
              <a:rPr lang="en-US" sz="1600" dirty="0" smtClean="0"/>
              <a:t>Articulating </a:t>
            </a:r>
            <a:r>
              <a:rPr lang="en-US" sz="1600" dirty="0"/>
              <a:t>Boom Platforms</a:t>
            </a:r>
          </a:p>
          <a:p>
            <a:pPr marL="617220" lvl="1" indent="-342900">
              <a:lnSpc>
                <a:spcPct val="100000"/>
              </a:lnSpc>
              <a:spcBef>
                <a:spcPts val="0"/>
              </a:spcBef>
              <a:defRPr/>
            </a:pPr>
            <a:r>
              <a:rPr lang="en-US" sz="1600" dirty="0" smtClean="0"/>
              <a:t>Vertical </a:t>
            </a:r>
            <a:r>
              <a:rPr lang="en-US" sz="1600" dirty="0"/>
              <a:t>Tower</a:t>
            </a:r>
          </a:p>
          <a:p>
            <a:pPr marL="617220" lvl="1" indent="-342900">
              <a:lnSpc>
                <a:spcPct val="100000"/>
              </a:lnSpc>
              <a:spcBef>
                <a:spcPts val="0"/>
              </a:spcBef>
              <a:defRPr/>
            </a:pPr>
            <a:r>
              <a:rPr lang="en-US" sz="1600" dirty="0" smtClean="0"/>
              <a:t>Combination</a:t>
            </a:r>
            <a:endParaRPr lang="en-US" sz="1600" dirty="0"/>
          </a:p>
        </p:txBody>
      </p:sp>
      <p:pic>
        <p:nvPicPr>
          <p:cNvPr id="123908" name="Picture 6" descr="22s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447800"/>
            <a:ext cx="4762500" cy="35718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264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BDEC3C9A-3659-4D6C-805B-A8631B4E2208}" type="slidenum">
              <a:rPr lang="en-US" altLang="en-US"/>
              <a:pPr/>
              <a:t>48</a:t>
            </a:fld>
            <a:endParaRPr lang="en-US" altLang="en-US"/>
          </a:p>
        </p:txBody>
      </p:sp>
      <p:pic>
        <p:nvPicPr>
          <p:cNvPr id="248835" name="Picture 3" descr="two_scaffo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88" y="1143000"/>
            <a:ext cx="2632075" cy="35655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8837" name="Text Box 5"/>
          <p:cNvSpPr txBox="1">
            <a:spLocks noChangeArrowheads="1"/>
          </p:cNvSpPr>
          <p:nvPr/>
        </p:nvSpPr>
        <p:spPr bwMode="auto">
          <a:xfrm>
            <a:off x="3243263" y="5715000"/>
            <a:ext cx="263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Bakers / Perry Scaffolds</a:t>
            </a:r>
          </a:p>
        </p:txBody>
      </p:sp>
      <p:sp>
        <p:nvSpPr>
          <p:cNvPr id="248838" name="Rectangle 6"/>
          <p:cNvSpPr>
            <a:spLocks noChangeArrowheads="1"/>
          </p:cNvSpPr>
          <p:nvPr/>
        </p:nvSpPr>
        <p:spPr bwMode="auto">
          <a:xfrm>
            <a:off x="914400" y="324534"/>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4000" b="1">
                <a:solidFill>
                  <a:schemeClr val="accent2"/>
                </a:solidFill>
                <a:latin typeface="Arial" panose="020B0604020202020204" pitchFamily="34" charset="0"/>
              </a:defRPr>
            </a:lvl1pPr>
            <a:lvl2pPr>
              <a:defRPr sz="4000" b="1">
                <a:solidFill>
                  <a:schemeClr val="accent2"/>
                </a:solidFill>
                <a:latin typeface="Arial" panose="020B0604020202020204" pitchFamily="34" charset="0"/>
              </a:defRPr>
            </a:lvl2pPr>
            <a:lvl3pPr>
              <a:defRPr sz="4000" b="1">
                <a:solidFill>
                  <a:schemeClr val="accent2"/>
                </a:solidFill>
                <a:latin typeface="Arial" panose="020B0604020202020204" pitchFamily="34" charset="0"/>
              </a:defRPr>
            </a:lvl3pPr>
            <a:lvl4pPr>
              <a:defRPr sz="4000" b="1">
                <a:solidFill>
                  <a:schemeClr val="accent2"/>
                </a:solidFill>
                <a:latin typeface="Arial" panose="020B0604020202020204" pitchFamily="34" charset="0"/>
              </a:defRPr>
            </a:lvl4pPr>
            <a:lvl5pPr>
              <a:defRPr sz="4000" b="1">
                <a:solidFill>
                  <a:schemeClr val="accent2"/>
                </a:solidFill>
                <a:latin typeface="Arial" panose="020B0604020202020204" pitchFamily="34" charset="0"/>
              </a:defRPr>
            </a:lvl5pPr>
            <a:lvl6pPr marL="457200" algn="ctr" fontAlgn="base">
              <a:spcBef>
                <a:spcPct val="0"/>
              </a:spcBef>
              <a:spcAft>
                <a:spcPct val="0"/>
              </a:spcAft>
              <a:defRPr sz="4000" b="1">
                <a:solidFill>
                  <a:schemeClr val="accent2"/>
                </a:solidFill>
                <a:latin typeface="Arial" panose="020B0604020202020204" pitchFamily="34" charset="0"/>
              </a:defRPr>
            </a:lvl6pPr>
            <a:lvl7pPr marL="914400" algn="ctr" fontAlgn="base">
              <a:spcBef>
                <a:spcPct val="0"/>
              </a:spcBef>
              <a:spcAft>
                <a:spcPct val="0"/>
              </a:spcAft>
              <a:defRPr sz="4000" b="1">
                <a:solidFill>
                  <a:schemeClr val="accent2"/>
                </a:solidFill>
                <a:latin typeface="Arial" panose="020B0604020202020204" pitchFamily="34" charset="0"/>
              </a:defRPr>
            </a:lvl7pPr>
            <a:lvl8pPr marL="1371600" algn="ctr" fontAlgn="base">
              <a:spcBef>
                <a:spcPct val="0"/>
              </a:spcBef>
              <a:spcAft>
                <a:spcPct val="0"/>
              </a:spcAft>
              <a:defRPr sz="4000" b="1">
                <a:solidFill>
                  <a:schemeClr val="accent2"/>
                </a:solidFill>
                <a:latin typeface="Arial" panose="020B0604020202020204" pitchFamily="34" charset="0"/>
              </a:defRPr>
            </a:lvl8pPr>
            <a:lvl9pPr marL="1828800" algn="ctr" fontAlgn="base">
              <a:spcBef>
                <a:spcPct val="0"/>
              </a:spcBef>
              <a:spcAft>
                <a:spcPct val="0"/>
              </a:spcAft>
              <a:defRPr sz="4000" b="1">
                <a:solidFill>
                  <a:schemeClr val="accent2"/>
                </a:solidFill>
                <a:latin typeface="Arial" panose="020B0604020202020204" pitchFamily="34" charset="0"/>
              </a:defRPr>
            </a:lvl9pPr>
          </a:lstStyle>
          <a:p>
            <a:pPr algn="ctr"/>
            <a:r>
              <a:rPr lang="en-US" altLang="en-US" sz="3600" b="0" dirty="0" smtClean="0">
                <a:solidFill>
                  <a:schemeClr val="tx1"/>
                </a:solidFill>
                <a:latin typeface="+mn-lt"/>
              </a:rPr>
              <a:t>Supported Scaffolds</a:t>
            </a:r>
            <a:endParaRPr lang="en-US" altLang="en-US" sz="3600" b="0" dirty="0">
              <a:solidFill>
                <a:schemeClr val="tx1"/>
              </a:solidFill>
              <a:latin typeface="+mn-lt"/>
            </a:endParaRPr>
          </a:p>
        </p:txBody>
      </p:sp>
      <p:pic>
        <p:nvPicPr>
          <p:cNvPr id="248839" name="Picture 7" descr="Floor Beam-Truss mobile scff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43000"/>
            <a:ext cx="2816225" cy="35687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0354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003AD45A-9810-4378-8861-B549EC9AF22F}" type="slidenum">
              <a:rPr lang="en-US" altLang="en-US"/>
              <a:pPr/>
              <a:t>49</a:t>
            </a:fld>
            <a:endParaRPr lang="en-US" altLang="en-US"/>
          </a:p>
        </p:txBody>
      </p:sp>
      <p:pic>
        <p:nvPicPr>
          <p:cNvPr id="250882" name="Picture 2" descr="DCP_04701022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75" y="1458913"/>
            <a:ext cx="4251325" cy="318928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0883" name="Text Box 3"/>
          <p:cNvSpPr txBox="1">
            <a:spLocks noChangeArrowheads="1"/>
          </p:cNvSpPr>
          <p:nvPr/>
        </p:nvSpPr>
        <p:spPr bwMode="auto">
          <a:xfrm>
            <a:off x="457200" y="2286000"/>
            <a:ext cx="37338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t>Here is an example of a wall bracket, or top plate, scaffold system.  Some contractors are using these systems for rolling trusses, cutting rafter tails and hanging fascia.</a:t>
            </a:r>
          </a:p>
        </p:txBody>
      </p:sp>
      <p:sp>
        <p:nvSpPr>
          <p:cNvPr id="250884" name="Rectangle 4"/>
          <p:cNvSpPr>
            <a:spLocks noChangeArrowheads="1"/>
          </p:cNvSpPr>
          <p:nvPr/>
        </p:nvSpPr>
        <p:spPr bwMode="auto">
          <a:xfrm>
            <a:off x="457200" y="324534"/>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b="1">
                <a:solidFill>
                  <a:schemeClr val="accent2"/>
                </a:solidFill>
                <a:latin typeface="Arial" panose="020B0604020202020204" pitchFamily="34" charset="0"/>
              </a:defRPr>
            </a:lvl1pPr>
            <a:lvl2pPr>
              <a:defRPr sz="4000" b="1">
                <a:solidFill>
                  <a:schemeClr val="accent2"/>
                </a:solidFill>
                <a:latin typeface="Arial" panose="020B0604020202020204" pitchFamily="34" charset="0"/>
              </a:defRPr>
            </a:lvl2pPr>
            <a:lvl3pPr>
              <a:defRPr sz="4000" b="1">
                <a:solidFill>
                  <a:schemeClr val="accent2"/>
                </a:solidFill>
                <a:latin typeface="Arial" panose="020B0604020202020204" pitchFamily="34" charset="0"/>
              </a:defRPr>
            </a:lvl3pPr>
            <a:lvl4pPr>
              <a:defRPr sz="4000" b="1">
                <a:solidFill>
                  <a:schemeClr val="accent2"/>
                </a:solidFill>
                <a:latin typeface="Arial" panose="020B0604020202020204" pitchFamily="34" charset="0"/>
              </a:defRPr>
            </a:lvl4pPr>
            <a:lvl5pPr>
              <a:defRPr sz="4000" b="1">
                <a:solidFill>
                  <a:schemeClr val="accent2"/>
                </a:solidFill>
                <a:latin typeface="Arial" panose="020B0604020202020204" pitchFamily="34" charset="0"/>
              </a:defRPr>
            </a:lvl5pPr>
            <a:lvl6pPr marL="457200" algn="ctr" fontAlgn="base">
              <a:spcBef>
                <a:spcPct val="0"/>
              </a:spcBef>
              <a:spcAft>
                <a:spcPct val="0"/>
              </a:spcAft>
              <a:defRPr sz="4000" b="1">
                <a:solidFill>
                  <a:schemeClr val="accent2"/>
                </a:solidFill>
                <a:latin typeface="Arial" panose="020B0604020202020204" pitchFamily="34" charset="0"/>
              </a:defRPr>
            </a:lvl6pPr>
            <a:lvl7pPr marL="914400" algn="ctr" fontAlgn="base">
              <a:spcBef>
                <a:spcPct val="0"/>
              </a:spcBef>
              <a:spcAft>
                <a:spcPct val="0"/>
              </a:spcAft>
              <a:defRPr sz="4000" b="1">
                <a:solidFill>
                  <a:schemeClr val="accent2"/>
                </a:solidFill>
                <a:latin typeface="Arial" panose="020B0604020202020204" pitchFamily="34" charset="0"/>
              </a:defRPr>
            </a:lvl7pPr>
            <a:lvl8pPr marL="1371600" algn="ctr" fontAlgn="base">
              <a:spcBef>
                <a:spcPct val="0"/>
              </a:spcBef>
              <a:spcAft>
                <a:spcPct val="0"/>
              </a:spcAft>
              <a:defRPr sz="4000" b="1">
                <a:solidFill>
                  <a:schemeClr val="accent2"/>
                </a:solidFill>
                <a:latin typeface="Arial" panose="020B0604020202020204" pitchFamily="34" charset="0"/>
              </a:defRPr>
            </a:lvl8pPr>
            <a:lvl9pPr marL="1828800" algn="ctr" fontAlgn="base">
              <a:spcBef>
                <a:spcPct val="0"/>
              </a:spcBef>
              <a:spcAft>
                <a:spcPct val="0"/>
              </a:spcAft>
              <a:defRPr sz="4000" b="1">
                <a:solidFill>
                  <a:schemeClr val="accent2"/>
                </a:solidFill>
                <a:latin typeface="Arial" panose="020B0604020202020204" pitchFamily="34" charset="0"/>
              </a:defRPr>
            </a:lvl9pPr>
          </a:lstStyle>
          <a:p>
            <a:pPr algn="ctr"/>
            <a:r>
              <a:rPr lang="en-US" altLang="en-US" sz="3600" b="0" dirty="0">
                <a:solidFill>
                  <a:schemeClr val="tx1"/>
                </a:solidFill>
                <a:latin typeface="+mn-lt"/>
              </a:rPr>
              <a:t>Other Work Methods</a:t>
            </a:r>
          </a:p>
        </p:txBody>
      </p:sp>
    </p:spTree>
    <p:extLst>
      <p:ext uri="{BB962C8B-B14F-4D97-AF65-F5344CB8AC3E}">
        <p14:creationId xmlns:p14="http://schemas.microsoft.com/office/powerpoint/2010/main" val="6304621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
            <a:ext cx="7644385" cy="521208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828800" y="284578"/>
            <a:ext cx="6400800" cy="590931"/>
          </a:xfrm>
        </p:spPr>
        <p:txBody>
          <a:bodyPr wrap="square">
            <a:spAutoFit/>
          </a:bodyPr>
          <a:lstStyle/>
          <a:p>
            <a:pPr algn="ctr"/>
            <a:r>
              <a:rPr lang="en-US" sz="3600" i="1" dirty="0" smtClean="0">
                <a:latin typeface="+mn-lt"/>
              </a:rPr>
              <a:t>Region VI </a:t>
            </a:r>
            <a:r>
              <a:rPr lang="en-US" sz="3600" i="1" dirty="0">
                <a:latin typeface="+mn-lt"/>
              </a:rPr>
              <a:t>In The News</a:t>
            </a:r>
          </a:p>
        </p:txBody>
      </p:sp>
      <p:sp>
        <p:nvSpPr>
          <p:cNvPr id="7" name="TextBox 6"/>
          <p:cNvSpPr txBox="1"/>
          <p:nvPr/>
        </p:nvSpPr>
        <p:spPr>
          <a:xfrm>
            <a:off x="0" y="4548426"/>
            <a:ext cx="3657600" cy="861774"/>
          </a:xfrm>
          <a:prstGeom prst="rect">
            <a:avLst/>
          </a:prstGeom>
          <a:noFill/>
        </p:spPr>
        <p:txBody>
          <a:bodyPr wrap="square" rtlCol="0">
            <a:spAutoFit/>
          </a:bodyPr>
          <a:lstStyle/>
          <a:p>
            <a:pPr algn="ctr"/>
            <a:r>
              <a:rPr lang="en-US" sz="1600" u="sng" dirty="0" smtClean="0">
                <a:solidFill>
                  <a:srgbClr val="C00000"/>
                </a:solidFill>
              </a:rPr>
              <a:t>Department of Labor, OSHA Region VI</a:t>
            </a:r>
          </a:p>
          <a:p>
            <a:pPr algn="ctr"/>
            <a:r>
              <a:rPr lang="en-US" sz="1600" dirty="0" smtClean="0">
                <a:solidFill>
                  <a:srgbClr val="C00000"/>
                </a:solidFill>
              </a:rPr>
              <a:t>Texas, Louisiana, Arkansas,</a:t>
            </a:r>
          </a:p>
          <a:p>
            <a:pPr algn="ctr"/>
            <a:r>
              <a:rPr lang="en-US" sz="1600" dirty="0" smtClean="0">
                <a:solidFill>
                  <a:srgbClr val="C00000"/>
                </a:solidFill>
              </a:rPr>
              <a:t>New Mexico and Oklahoma</a:t>
            </a:r>
            <a:endParaRPr lang="en-US" sz="1600" dirty="0">
              <a:solidFill>
                <a:srgbClr val="C00000"/>
              </a:solidFill>
            </a:endParaRPr>
          </a:p>
        </p:txBody>
      </p:sp>
      <p:cxnSp>
        <p:nvCxnSpPr>
          <p:cNvPr id="6" name="Straight Arrow Connector 5"/>
          <p:cNvCxnSpPr/>
          <p:nvPr/>
        </p:nvCxnSpPr>
        <p:spPr>
          <a:xfrm flipV="1">
            <a:off x="3442452" y="4419600"/>
            <a:ext cx="367548" cy="3608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731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79D8473E-A21A-4543-BDD8-D2E4426A3160}" type="slidenum">
              <a:rPr lang="en-US" altLang="en-US"/>
              <a:pPr/>
              <a:t>50</a:t>
            </a:fld>
            <a:endParaRPr lang="en-US" altLang="en-US"/>
          </a:p>
        </p:txBody>
      </p:sp>
      <p:pic>
        <p:nvPicPr>
          <p:cNvPr id="259074" name="Picture 2" descr="P100017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1382712"/>
            <a:ext cx="4049713" cy="31892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9075" name="Text Box 3"/>
          <p:cNvSpPr txBox="1">
            <a:spLocks noChangeArrowheads="1"/>
          </p:cNvSpPr>
          <p:nvPr/>
        </p:nvSpPr>
        <p:spPr bwMode="auto">
          <a:xfrm>
            <a:off x="2536825" y="4724400"/>
            <a:ext cx="40497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30000"/>
              </a:spcBef>
            </a:pPr>
            <a:r>
              <a:rPr lang="en-US" altLang="en-US" sz="2000" dirty="0"/>
              <a:t>Pump-jack Scaffold</a:t>
            </a:r>
          </a:p>
        </p:txBody>
      </p:sp>
      <p:sp>
        <p:nvSpPr>
          <p:cNvPr id="259076" name="Rectangle 4"/>
          <p:cNvSpPr>
            <a:spLocks noChangeArrowheads="1"/>
          </p:cNvSpPr>
          <p:nvPr/>
        </p:nvSpPr>
        <p:spPr bwMode="auto">
          <a:xfrm>
            <a:off x="457200" y="496669"/>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b="1">
                <a:solidFill>
                  <a:schemeClr val="accent2"/>
                </a:solidFill>
                <a:latin typeface="Arial" panose="020B0604020202020204" pitchFamily="34" charset="0"/>
              </a:defRPr>
            </a:lvl1pPr>
            <a:lvl2pPr>
              <a:defRPr sz="4000" b="1">
                <a:solidFill>
                  <a:schemeClr val="accent2"/>
                </a:solidFill>
                <a:latin typeface="Arial" panose="020B0604020202020204" pitchFamily="34" charset="0"/>
              </a:defRPr>
            </a:lvl2pPr>
            <a:lvl3pPr>
              <a:defRPr sz="4000" b="1">
                <a:solidFill>
                  <a:schemeClr val="accent2"/>
                </a:solidFill>
                <a:latin typeface="Arial" panose="020B0604020202020204" pitchFamily="34" charset="0"/>
              </a:defRPr>
            </a:lvl3pPr>
            <a:lvl4pPr>
              <a:defRPr sz="4000" b="1">
                <a:solidFill>
                  <a:schemeClr val="accent2"/>
                </a:solidFill>
                <a:latin typeface="Arial" panose="020B0604020202020204" pitchFamily="34" charset="0"/>
              </a:defRPr>
            </a:lvl4pPr>
            <a:lvl5pPr>
              <a:defRPr sz="4000" b="1">
                <a:solidFill>
                  <a:schemeClr val="accent2"/>
                </a:solidFill>
                <a:latin typeface="Arial" panose="020B0604020202020204" pitchFamily="34" charset="0"/>
              </a:defRPr>
            </a:lvl5pPr>
            <a:lvl6pPr marL="457200" algn="ctr" fontAlgn="base">
              <a:spcBef>
                <a:spcPct val="0"/>
              </a:spcBef>
              <a:spcAft>
                <a:spcPct val="0"/>
              </a:spcAft>
              <a:defRPr sz="4000" b="1">
                <a:solidFill>
                  <a:schemeClr val="accent2"/>
                </a:solidFill>
                <a:latin typeface="Arial" panose="020B0604020202020204" pitchFamily="34" charset="0"/>
              </a:defRPr>
            </a:lvl6pPr>
            <a:lvl7pPr marL="914400" algn="ctr" fontAlgn="base">
              <a:spcBef>
                <a:spcPct val="0"/>
              </a:spcBef>
              <a:spcAft>
                <a:spcPct val="0"/>
              </a:spcAft>
              <a:defRPr sz="4000" b="1">
                <a:solidFill>
                  <a:schemeClr val="accent2"/>
                </a:solidFill>
                <a:latin typeface="Arial" panose="020B0604020202020204" pitchFamily="34" charset="0"/>
              </a:defRPr>
            </a:lvl7pPr>
            <a:lvl8pPr marL="1371600" algn="ctr" fontAlgn="base">
              <a:spcBef>
                <a:spcPct val="0"/>
              </a:spcBef>
              <a:spcAft>
                <a:spcPct val="0"/>
              </a:spcAft>
              <a:defRPr sz="4000" b="1">
                <a:solidFill>
                  <a:schemeClr val="accent2"/>
                </a:solidFill>
                <a:latin typeface="Arial" panose="020B0604020202020204" pitchFamily="34" charset="0"/>
              </a:defRPr>
            </a:lvl8pPr>
            <a:lvl9pPr marL="1828800" algn="ctr" fontAlgn="base">
              <a:spcBef>
                <a:spcPct val="0"/>
              </a:spcBef>
              <a:spcAft>
                <a:spcPct val="0"/>
              </a:spcAft>
              <a:defRPr sz="4000" b="1">
                <a:solidFill>
                  <a:schemeClr val="accent2"/>
                </a:solidFill>
                <a:latin typeface="Arial" panose="020B0604020202020204" pitchFamily="34" charset="0"/>
              </a:defRPr>
            </a:lvl9pPr>
          </a:lstStyle>
          <a:p>
            <a:pPr algn="ctr"/>
            <a:r>
              <a:rPr lang="en-US" altLang="en-US" sz="3600" b="0" dirty="0">
                <a:solidFill>
                  <a:schemeClr val="tx1"/>
                </a:solidFill>
                <a:latin typeface="+mn-lt"/>
              </a:rPr>
              <a:t>Other Work Methods</a:t>
            </a:r>
          </a:p>
        </p:txBody>
      </p:sp>
    </p:spTree>
    <p:extLst>
      <p:ext uri="{BB962C8B-B14F-4D97-AF65-F5344CB8AC3E}">
        <p14:creationId xmlns:p14="http://schemas.microsoft.com/office/powerpoint/2010/main" val="287272185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C0749959-C55E-4906-ABE4-B679F03DC2EA}" type="slidenum">
              <a:rPr lang="en-US" altLang="en-US"/>
              <a:pPr/>
              <a:t>51</a:t>
            </a:fld>
            <a:endParaRPr lang="en-US" altLang="en-US"/>
          </a:p>
        </p:txBody>
      </p:sp>
      <p:sp>
        <p:nvSpPr>
          <p:cNvPr id="261126" name="Text Box 6"/>
          <p:cNvSpPr txBox="1">
            <a:spLocks noChangeArrowheads="1"/>
          </p:cNvSpPr>
          <p:nvPr/>
        </p:nvSpPr>
        <p:spPr bwMode="auto">
          <a:xfrm>
            <a:off x="838200" y="4876800"/>
            <a:ext cx="2990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31775" indent="-231775" algn="l" eaLnBrk="0" hangingPunct="0">
              <a:defRPr>
                <a:solidFill>
                  <a:schemeClr val="tx1"/>
                </a:solidFill>
                <a:latin typeface="Arial" panose="020B0604020202020204" pitchFamily="34" charset="0"/>
              </a:defRPr>
            </a:lvl1pPr>
            <a:lvl2pPr marL="800100" indent="-342900" algn="l" eaLnBrk="0" hangingPunct="0">
              <a:defRPr>
                <a:solidFill>
                  <a:schemeClr val="tx1"/>
                </a:solidFill>
                <a:latin typeface="Arial" panose="020B0604020202020204" pitchFamily="34" charset="0"/>
              </a:defRPr>
            </a:lvl2pPr>
            <a:lvl3pPr marL="1257300" indent="-342900" algn="l" eaLnBrk="0" hangingPunct="0">
              <a:defRPr>
                <a:solidFill>
                  <a:schemeClr val="tx1"/>
                </a:solidFill>
                <a:latin typeface="Arial" panose="020B0604020202020204" pitchFamily="34" charset="0"/>
              </a:defRPr>
            </a:lvl3pPr>
            <a:lvl4pPr marL="1714500" indent="-342900" algn="l" eaLnBrk="0" hangingPunct="0">
              <a:defRPr>
                <a:solidFill>
                  <a:schemeClr val="tx1"/>
                </a:solidFill>
                <a:latin typeface="Arial" panose="020B0604020202020204" pitchFamily="34" charset="0"/>
              </a:defRPr>
            </a:lvl4pPr>
            <a:lvl5pPr marL="2171700" indent="-342900" algn="l"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30000"/>
              </a:spcBef>
            </a:pPr>
            <a:r>
              <a:rPr lang="en-US" altLang="en-US" sz="2000" dirty="0">
                <a:latin typeface="+mn-lt"/>
              </a:rPr>
              <a:t>Extensible Boom Aerial Lift</a:t>
            </a:r>
          </a:p>
        </p:txBody>
      </p:sp>
      <p:sp>
        <p:nvSpPr>
          <p:cNvPr id="261127" name="Rectangle 7"/>
          <p:cNvSpPr>
            <a:spLocks noChangeArrowheads="1"/>
          </p:cNvSpPr>
          <p:nvPr/>
        </p:nvSpPr>
        <p:spPr bwMode="auto">
          <a:xfrm>
            <a:off x="457200" y="228600"/>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4000" b="1">
                <a:solidFill>
                  <a:schemeClr val="accent2"/>
                </a:solidFill>
                <a:latin typeface="Arial" panose="020B0604020202020204" pitchFamily="34" charset="0"/>
              </a:defRPr>
            </a:lvl1pPr>
            <a:lvl2pPr>
              <a:defRPr sz="4000" b="1">
                <a:solidFill>
                  <a:schemeClr val="accent2"/>
                </a:solidFill>
                <a:latin typeface="Arial" panose="020B0604020202020204" pitchFamily="34" charset="0"/>
              </a:defRPr>
            </a:lvl2pPr>
            <a:lvl3pPr>
              <a:defRPr sz="4000" b="1">
                <a:solidFill>
                  <a:schemeClr val="accent2"/>
                </a:solidFill>
                <a:latin typeface="Arial" panose="020B0604020202020204" pitchFamily="34" charset="0"/>
              </a:defRPr>
            </a:lvl3pPr>
            <a:lvl4pPr>
              <a:defRPr sz="4000" b="1">
                <a:solidFill>
                  <a:schemeClr val="accent2"/>
                </a:solidFill>
                <a:latin typeface="Arial" panose="020B0604020202020204" pitchFamily="34" charset="0"/>
              </a:defRPr>
            </a:lvl4pPr>
            <a:lvl5pPr>
              <a:defRPr sz="4000" b="1">
                <a:solidFill>
                  <a:schemeClr val="accent2"/>
                </a:solidFill>
                <a:latin typeface="Arial" panose="020B0604020202020204" pitchFamily="34" charset="0"/>
              </a:defRPr>
            </a:lvl5pPr>
            <a:lvl6pPr marL="457200" algn="ctr" fontAlgn="base">
              <a:spcBef>
                <a:spcPct val="0"/>
              </a:spcBef>
              <a:spcAft>
                <a:spcPct val="0"/>
              </a:spcAft>
              <a:defRPr sz="4000" b="1">
                <a:solidFill>
                  <a:schemeClr val="accent2"/>
                </a:solidFill>
                <a:latin typeface="Arial" panose="020B0604020202020204" pitchFamily="34" charset="0"/>
              </a:defRPr>
            </a:lvl6pPr>
            <a:lvl7pPr marL="914400" algn="ctr" fontAlgn="base">
              <a:spcBef>
                <a:spcPct val="0"/>
              </a:spcBef>
              <a:spcAft>
                <a:spcPct val="0"/>
              </a:spcAft>
              <a:defRPr sz="4000" b="1">
                <a:solidFill>
                  <a:schemeClr val="accent2"/>
                </a:solidFill>
                <a:latin typeface="Arial" panose="020B0604020202020204" pitchFamily="34" charset="0"/>
              </a:defRPr>
            </a:lvl7pPr>
            <a:lvl8pPr marL="1371600" algn="ctr" fontAlgn="base">
              <a:spcBef>
                <a:spcPct val="0"/>
              </a:spcBef>
              <a:spcAft>
                <a:spcPct val="0"/>
              </a:spcAft>
              <a:defRPr sz="4000" b="1">
                <a:solidFill>
                  <a:schemeClr val="accent2"/>
                </a:solidFill>
                <a:latin typeface="Arial" panose="020B0604020202020204" pitchFamily="34" charset="0"/>
              </a:defRPr>
            </a:lvl8pPr>
            <a:lvl9pPr marL="1828800" algn="ctr" fontAlgn="base">
              <a:spcBef>
                <a:spcPct val="0"/>
              </a:spcBef>
              <a:spcAft>
                <a:spcPct val="0"/>
              </a:spcAft>
              <a:defRPr sz="4000" b="1">
                <a:solidFill>
                  <a:schemeClr val="accent2"/>
                </a:solidFill>
                <a:latin typeface="Arial" panose="020B0604020202020204" pitchFamily="34" charset="0"/>
              </a:defRPr>
            </a:lvl9pPr>
          </a:lstStyle>
          <a:p>
            <a:pPr algn="ctr"/>
            <a:r>
              <a:rPr lang="en-US" altLang="en-US" sz="3600" b="0" dirty="0">
                <a:solidFill>
                  <a:schemeClr val="tx1"/>
                </a:solidFill>
                <a:latin typeface="+mn-lt"/>
              </a:rPr>
              <a:t>Other Work Methods</a:t>
            </a:r>
          </a:p>
        </p:txBody>
      </p:sp>
      <p:sp>
        <p:nvSpPr>
          <p:cNvPr id="261131" name="Rectangle 11"/>
          <p:cNvSpPr>
            <a:spLocks noChangeArrowheads="1"/>
          </p:cNvSpPr>
          <p:nvPr/>
        </p:nvSpPr>
        <p:spPr bwMode="auto">
          <a:xfrm rot="470730">
            <a:off x="515833" y="4080854"/>
            <a:ext cx="644262" cy="360888"/>
          </a:xfrm>
          <a:prstGeom prst="rect">
            <a:avLst/>
          </a:prstGeom>
          <a:solidFill>
            <a:srgbClr val="CAA5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113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08063"/>
            <a:ext cx="3810000" cy="37925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1134" name="Text Box 14"/>
          <p:cNvSpPr txBox="1">
            <a:spLocks noChangeArrowheads="1"/>
          </p:cNvSpPr>
          <p:nvPr/>
        </p:nvSpPr>
        <p:spPr bwMode="auto">
          <a:xfrm>
            <a:off x="4800600" y="4800600"/>
            <a:ext cx="3810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t>All-terrain </a:t>
            </a:r>
            <a:r>
              <a:rPr lang="en-US" altLang="en-US" sz="2000" dirty="0" smtClean="0"/>
              <a:t>forklift with</a:t>
            </a:r>
          </a:p>
          <a:p>
            <a:pPr algn="ctr"/>
            <a:r>
              <a:rPr lang="en-US" altLang="en-US" sz="2000" dirty="0" smtClean="0"/>
              <a:t>basket </a:t>
            </a:r>
            <a:r>
              <a:rPr lang="en-US" altLang="en-US" sz="2000" dirty="0"/>
              <a:t>attachment </a:t>
            </a:r>
          </a:p>
        </p:txBody>
      </p:sp>
      <p:pic>
        <p:nvPicPr>
          <p:cNvPr id="10" name="Picture 3"/>
          <p:cNvPicPr>
            <a:picLocks noChangeAspect="1"/>
          </p:cNvPicPr>
          <p:nvPr/>
        </p:nvPicPr>
        <p:blipFill rotWithShape="1">
          <a:blip r:embed="rId4">
            <a:extLst>
              <a:ext uri="{28A0092B-C50C-407E-A947-70E740481C1C}">
                <a14:useLocalDpi xmlns:a14="http://schemas.microsoft.com/office/drawing/2010/main" val="0"/>
              </a:ext>
            </a:extLst>
          </a:blip>
          <a:srcRect l="3509" t="1997" r="1754" b="153"/>
          <a:stretch/>
        </p:blipFill>
        <p:spPr bwMode="auto">
          <a:xfrm>
            <a:off x="304800" y="1066800"/>
            <a:ext cx="4114800" cy="3733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43799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87F2B30-807F-4B24-A1E5-7D5F14547A7C}" type="slidenum">
              <a:rPr lang="en-US" altLang="en-US"/>
              <a:pPr/>
              <a:t>52</a:t>
            </a:fld>
            <a:endParaRPr lang="en-US" altLang="en-US"/>
          </a:p>
        </p:txBody>
      </p:sp>
      <p:sp>
        <p:nvSpPr>
          <p:cNvPr id="263170" name="Rectangle 2"/>
          <p:cNvSpPr>
            <a:spLocks noGrp="1" noChangeArrowheads="1"/>
          </p:cNvSpPr>
          <p:nvPr>
            <p:ph type="body" idx="1"/>
          </p:nvPr>
        </p:nvSpPr>
        <p:spPr>
          <a:xfrm>
            <a:off x="1257300" y="1825625"/>
            <a:ext cx="6629400" cy="2092881"/>
          </a:xfrm>
        </p:spPr>
        <p:txBody>
          <a:bodyPr wrap="square">
            <a:spAutoFit/>
          </a:bodyPr>
          <a:lstStyle/>
          <a:p>
            <a:pPr indent="-274320">
              <a:lnSpc>
                <a:spcPct val="100000"/>
              </a:lnSpc>
              <a:spcBef>
                <a:spcPts val="600"/>
              </a:spcBef>
            </a:pPr>
            <a:r>
              <a:rPr lang="en-US" altLang="en-US" sz="2400" dirty="0"/>
              <a:t>Extensible Boom Aerial Lift</a:t>
            </a:r>
          </a:p>
          <a:p>
            <a:pPr lvl="1" indent="-274320">
              <a:lnSpc>
                <a:spcPct val="100000"/>
              </a:lnSpc>
              <a:spcBef>
                <a:spcPts val="600"/>
              </a:spcBef>
            </a:pPr>
            <a:r>
              <a:rPr lang="en-US" altLang="en-US" sz="2400" dirty="0"/>
              <a:t>Alternative for reaching heights if properly </a:t>
            </a:r>
            <a:r>
              <a:rPr lang="en-US" altLang="en-US" sz="2400" dirty="0" smtClean="0"/>
              <a:t>used</a:t>
            </a:r>
            <a:endParaRPr lang="en-US" altLang="en-US" sz="2400" dirty="0"/>
          </a:p>
          <a:p>
            <a:pPr lvl="1" indent="-274320">
              <a:lnSpc>
                <a:spcPct val="100000"/>
              </a:lnSpc>
              <a:spcBef>
                <a:spcPts val="600"/>
              </a:spcBef>
            </a:pPr>
            <a:r>
              <a:rPr lang="en-US" altLang="en-US" sz="2400" dirty="0"/>
              <a:t>PFAS or fall restraint must be worn and lanyard attached to boom or basket when working from an aerial lift - 1926.453(b)(2)(v</a:t>
            </a:r>
            <a:r>
              <a:rPr lang="en-US" altLang="en-US" sz="2400" dirty="0" smtClean="0"/>
              <a:t>)</a:t>
            </a:r>
            <a:endParaRPr lang="en-US" altLang="en-US" sz="2400" dirty="0"/>
          </a:p>
        </p:txBody>
      </p:sp>
      <p:sp>
        <p:nvSpPr>
          <p:cNvPr id="263171" name="Rectangle 3"/>
          <p:cNvSpPr>
            <a:spLocks noChangeArrowheads="1"/>
          </p:cNvSpPr>
          <p:nvPr/>
        </p:nvSpPr>
        <p:spPr bwMode="auto">
          <a:xfrm>
            <a:off x="914400" y="649069"/>
            <a:ext cx="7315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4000" b="1">
                <a:solidFill>
                  <a:schemeClr val="accent2"/>
                </a:solidFill>
                <a:latin typeface="Arial" panose="020B0604020202020204" pitchFamily="34" charset="0"/>
              </a:defRPr>
            </a:lvl1pPr>
            <a:lvl2pPr>
              <a:defRPr sz="4000" b="1">
                <a:solidFill>
                  <a:schemeClr val="accent2"/>
                </a:solidFill>
                <a:latin typeface="Arial" panose="020B0604020202020204" pitchFamily="34" charset="0"/>
              </a:defRPr>
            </a:lvl2pPr>
            <a:lvl3pPr>
              <a:defRPr sz="4000" b="1">
                <a:solidFill>
                  <a:schemeClr val="accent2"/>
                </a:solidFill>
                <a:latin typeface="Arial" panose="020B0604020202020204" pitchFamily="34" charset="0"/>
              </a:defRPr>
            </a:lvl3pPr>
            <a:lvl4pPr>
              <a:defRPr sz="4000" b="1">
                <a:solidFill>
                  <a:schemeClr val="accent2"/>
                </a:solidFill>
                <a:latin typeface="Arial" panose="020B0604020202020204" pitchFamily="34" charset="0"/>
              </a:defRPr>
            </a:lvl4pPr>
            <a:lvl5pPr>
              <a:defRPr sz="4000" b="1">
                <a:solidFill>
                  <a:schemeClr val="accent2"/>
                </a:solidFill>
                <a:latin typeface="Arial" panose="020B0604020202020204" pitchFamily="34" charset="0"/>
              </a:defRPr>
            </a:lvl5pPr>
            <a:lvl6pPr marL="457200" algn="ctr" fontAlgn="base">
              <a:spcBef>
                <a:spcPct val="0"/>
              </a:spcBef>
              <a:spcAft>
                <a:spcPct val="0"/>
              </a:spcAft>
              <a:defRPr sz="4000" b="1">
                <a:solidFill>
                  <a:schemeClr val="accent2"/>
                </a:solidFill>
                <a:latin typeface="Arial" panose="020B0604020202020204" pitchFamily="34" charset="0"/>
              </a:defRPr>
            </a:lvl6pPr>
            <a:lvl7pPr marL="914400" algn="ctr" fontAlgn="base">
              <a:spcBef>
                <a:spcPct val="0"/>
              </a:spcBef>
              <a:spcAft>
                <a:spcPct val="0"/>
              </a:spcAft>
              <a:defRPr sz="4000" b="1">
                <a:solidFill>
                  <a:schemeClr val="accent2"/>
                </a:solidFill>
                <a:latin typeface="Arial" panose="020B0604020202020204" pitchFamily="34" charset="0"/>
              </a:defRPr>
            </a:lvl7pPr>
            <a:lvl8pPr marL="1371600" algn="ctr" fontAlgn="base">
              <a:spcBef>
                <a:spcPct val="0"/>
              </a:spcBef>
              <a:spcAft>
                <a:spcPct val="0"/>
              </a:spcAft>
              <a:defRPr sz="4000" b="1">
                <a:solidFill>
                  <a:schemeClr val="accent2"/>
                </a:solidFill>
                <a:latin typeface="Arial" panose="020B0604020202020204" pitchFamily="34" charset="0"/>
              </a:defRPr>
            </a:lvl8pPr>
            <a:lvl9pPr marL="1828800" algn="ctr" fontAlgn="base">
              <a:spcBef>
                <a:spcPct val="0"/>
              </a:spcBef>
              <a:spcAft>
                <a:spcPct val="0"/>
              </a:spcAft>
              <a:defRPr sz="4000" b="1">
                <a:solidFill>
                  <a:schemeClr val="accent2"/>
                </a:solidFill>
                <a:latin typeface="Arial" panose="020B0604020202020204" pitchFamily="34" charset="0"/>
              </a:defRPr>
            </a:lvl9pPr>
          </a:lstStyle>
          <a:p>
            <a:pPr algn="ctr"/>
            <a:r>
              <a:rPr lang="en-US" altLang="en-US" sz="3600" b="0" dirty="0">
                <a:solidFill>
                  <a:schemeClr val="tx1"/>
                </a:solidFill>
                <a:latin typeface="+mn-lt"/>
              </a:rPr>
              <a:t>Other Work Methods</a:t>
            </a:r>
          </a:p>
        </p:txBody>
      </p:sp>
    </p:spTree>
    <p:extLst>
      <p:ext uri="{BB962C8B-B14F-4D97-AF65-F5344CB8AC3E}">
        <p14:creationId xmlns:p14="http://schemas.microsoft.com/office/powerpoint/2010/main" val="27328066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F3AE9E2D-8AC3-47F0-885D-D5254AB7FC8A}" type="slidenum">
              <a:rPr lang="en-US" altLang="en-US"/>
              <a:pPr/>
              <a:t>53</a:t>
            </a:fld>
            <a:endParaRPr lang="en-US" altLang="en-US"/>
          </a:p>
        </p:txBody>
      </p:sp>
      <p:sp>
        <p:nvSpPr>
          <p:cNvPr id="246786" name="Text Box 2"/>
          <p:cNvSpPr txBox="1">
            <a:spLocks noChangeArrowheads="1"/>
          </p:cNvSpPr>
          <p:nvPr/>
        </p:nvSpPr>
        <p:spPr bwMode="auto">
          <a:xfrm>
            <a:off x="2133600" y="5114438"/>
            <a:ext cx="17799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Platform Ladders</a:t>
            </a:r>
          </a:p>
        </p:txBody>
      </p:sp>
      <p:sp>
        <p:nvSpPr>
          <p:cNvPr id="246803" name="Rectangle 19"/>
          <p:cNvSpPr>
            <a:spLocks noChangeArrowheads="1"/>
          </p:cNvSpPr>
          <p:nvPr/>
        </p:nvSpPr>
        <p:spPr bwMode="auto">
          <a:xfrm>
            <a:off x="457200" y="2286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b="1">
                <a:solidFill>
                  <a:schemeClr val="accent2"/>
                </a:solidFill>
                <a:latin typeface="Arial" panose="020B0604020202020204" pitchFamily="34" charset="0"/>
              </a:defRPr>
            </a:lvl1pPr>
            <a:lvl2pPr>
              <a:defRPr sz="4000" b="1">
                <a:solidFill>
                  <a:schemeClr val="accent2"/>
                </a:solidFill>
                <a:latin typeface="Arial" panose="020B0604020202020204" pitchFamily="34" charset="0"/>
              </a:defRPr>
            </a:lvl2pPr>
            <a:lvl3pPr>
              <a:defRPr sz="4000" b="1">
                <a:solidFill>
                  <a:schemeClr val="accent2"/>
                </a:solidFill>
                <a:latin typeface="Arial" panose="020B0604020202020204" pitchFamily="34" charset="0"/>
              </a:defRPr>
            </a:lvl3pPr>
            <a:lvl4pPr>
              <a:defRPr sz="4000" b="1">
                <a:solidFill>
                  <a:schemeClr val="accent2"/>
                </a:solidFill>
                <a:latin typeface="Arial" panose="020B0604020202020204" pitchFamily="34" charset="0"/>
              </a:defRPr>
            </a:lvl4pPr>
            <a:lvl5pPr>
              <a:defRPr sz="4000" b="1">
                <a:solidFill>
                  <a:schemeClr val="accent2"/>
                </a:solidFill>
                <a:latin typeface="Arial" panose="020B0604020202020204" pitchFamily="34" charset="0"/>
              </a:defRPr>
            </a:lvl5pPr>
            <a:lvl6pPr marL="457200" algn="ctr" fontAlgn="base">
              <a:spcBef>
                <a:spcPct val="0"/>
              </a:spcBef>
              <a:spcAft>
                <a:spcPct val="0"/>
              </a:spcAft>
              <a:defRPr sz="4000" b="1">
                <a:solidFill>
                  <a:schemeClr val="accent2"/>
                </a:solidFill>
                <a:latin typeface="Arial" panose="020B0604020202020204" pitchFamily="34" charset="0"/>
              </a:defRPr>
            </a:lvl6pPr>
            <a:lvl7pPr marL="914400" algn="ctr" fontAlgn="base">
              <a:spcBef>
                <a:spcPct val="0"/>
              </a:spcBef>
              <a:spcAft>
                <a:spcPct val="0"/>
              </a:spcAft>
              <a:defRPr sz="4000" b="1">
                <a:solidFill>
                  <a:schemeClr val="accent2"/>
                </a:solidFill>
                <a:latin typeface="Arial" panose="020B0604020202020204" pitchFamily="34" charset="0"/>
              </a:defRPr>
            </a:lvl7pPr>
            <a:lvl8pPr marL="1371600" algn="ctr" fontAlgn="base">
              <a:spcBef>
                <a:spcPct val="0"/>
              </a:spcBef>
              <a:spcAft>
                <a:spcPct val="0"/>
              </a:spcAft>
              <a:defRPr sz="4000" b="1">
                <a:solidFill>
                  <a:schemeClr val="accent2"/>
                </a:solidFill>
                <a:latin typeface="Arial" panose="020B0604020202020204" pitchFamily="34" charset="0"/>
              </a:defRPr>
            </a:lvl8pPr>
            <a:lvl9pPr marL="1828800" algn="ctr" fontAlgn="base">
              <a:spcBef>
                <a:spcPct val="0"/>
              </a:spcBef>
              <a:spcAft>
                <a:spcPct val="0"/>
              </a:spcAft>
              <a:defRPr sz="4000" b="1">
                <a:solidFill>
                  <a:schemeClr val="accent2"/>
                </a:solidFill>
                <a:latin typeface="Arial" panose="020B0604020202020204" pitchFamily="34" charset="0"/>
              </a:defRPr>
            </a:lvl9pPr>
          </a:lstStyle>
          <a:p>
            <a:pPr algn="ctr"/>
            <a:r>
              <a:rPr lang="en-US" altLang="en-US" b="0" dirty="0">
                <a:solidFill>
                  <a:schemeClr val="tx1"/>
                </a:solidFill>
              </a:rPr>
              <a:t>Other Work </a:t>
            </a:r>
            <a:r>
              <a:rPr lang="en-US" altLang="en-US" b="0" dirty="0" smtClean="0">
                <a:solidFill>
                  <a:schemeClr val="tx1"/>
                </a:solidFill>
              </a:rPr>
              <a:t>Methods - Ladders</a:t>
            </a:r>
            <a:endParaRPr lang="en-US" altLang="en-US" b="0" dirty="0">
              <a:solidFill>
                <a:schemeClr val="tx1"/>
              </a:solidFill>
            </a:endParaRPr>
          </a:p>
        </p:txBody>
      </p:sp>
      <p:pic>
        <p:nvPicPr>
          <p:cNvPr id="24680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088" y="1143000"/>
            <a:ext cx="201771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806" name="Picture 22"/>
          <p:cNvPicPr>
            <a:picLocks noChangeAspect="1" noChangeArrowheads="1"/>
          </p:cNvPicPr>
          <p:nvPr/>
        </p:nvPicPr>
        <p:blipFill rotWithShape="1">
          <a:blip r:embed="rId4">
            <a:extLst>
              <a:ext uri="{28A0092B-C50C-407E-A947-70E740481C1C}">
                <a14:useLocalDpi xmlns:a14="http://schemas.microsoft.com/office/drawing/2010/main" val="0"/>
              </a:ext>
            </a:extLst>
          </a:blip>
          <a:srcRect t="1988"/>
          <a:stretch/>
        </p:blipFill>
        <p:spPr bwMode="auto">
          <a:xfrm>
            <a:off x="3144838" y="1219200"/>
            <a:ext cx="2036762" cy="37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808" name="Picture 24" descr="Land Truss StepLdd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3393" y="1160206"/>
            <a:ext cx="2741613"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09" name="Text Box 25"/>
          <p:cNvSpPr txBox="1">
            <a:spLocks noChangeArrowheads="1"/>
          </p:cNvSpPr>
          <p:nvPr/>
        </p:nvSpPr>
        <p:spPr bwMode="auto">
          <a:xfrm>
            <a:off x="6235243" y="4654037"/>
            <a:ext cx="13026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dirty="0"/>
              <a:t>Step Ladder</a:t>
            </a:r>
          </a:p>
        </p:txBody>
      </p:sp>
    </p:spTree>
    <p:extLst>
      <p:ext uri="{BB962C8B-B14F-4D97-AF65-F5344CB8AC3E}">
        <p14:creationId xmlns:p14="http://schemas.microsoft.com/office/powerpoint/2010/main" val="2153595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685800" y="1584674"/>
            <a:ext cx="3352800" cy="1920526"/>
          </a:xfrm>
        </p:spPr>
        <p:txBody>
          <a:bodyPr wrap="square">
            <a:spAutoFit/>
          </a:bodyPr>
          <a:lstStyle/>
          <a:p>
            <a:pPr algn="ctr" eaLnBrk="1" hangingPunct="1"/>
            <a:r>
              <a:rPr lang="en-US" altLang="en-US" dirty="0" smtClean="0">
                <a:latin typeface="+mn-lt"/>
              </a:rPr>
              <a:t>The ABC’s of Personal Fall Arrest Systems (PFAS)</a:t>
            </a:r>
          </a:p>
        </p:txBody>
      </p:sp>
      <p:pic>
        <p:nvPicPr>
          <p:cNvPr id="30723" name="Picture 5" descr="pfas-syste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427070" y="514350"/>
            <a:ext cx="3040530" cy="4495800"/>
          </a:xfrm>
          <a:noFill/>
        </p:spPr>
      </p:pic>
      <p:sp>
        <p:nvSpPr>
          <p:cNvPr id="4" name="Date Placeholder 4"/>
          <p:cNvSpPr>
            <a:spLocks noGrp="1"/>
          </p:cNvSpPr>
          <p:nvPr>
            <p:ph type="dt" sz="quarter" idx="10"/>
          </p:nvPr>
        </p:nvSpPr>
        <p:spPr/>
        <p:txBody>
          <a:bodyPr/>
          <a:lstStyle/>
          <a:p>
            <a:pPr>
              <a:defRPr/>
            </a:pPr>
            <a:r>
              <a:rPr lang="en-US" dirty="0"/>
              <a:t>	</a:t>
            </a:r>
          </a:p>
        </p:txBody>
      </p:sp>
    </p:spTree>
    <p:extLst>
      <p:ext uri="{BB962C8B-B14F-4D97-AF65-F5344CB8AC3E}">
        <p14:creationId xmlns:p14="http://schemas.microsoft.com/office/powerpoint/2010/main" val="31278390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704742"/>
            <a:ext cx="4191000" cy="646331"/>
          </a:xfrm>
        </p:spPr>
        <p:txBody>
          <a:bodyPr wrap="square">
            <a:spAutoFit/>
          </a:bodyPr>
          <a:lstStyle/>
          <a:p>
            <a:pPr algn="ctr" eaLnBrk="1" hangingPunct="1"/>
            <a:r>
              <a:rPr lang="en-US" altLang="en-US" sz="4000" dirty="0" smtClean="0">
                <a:latin typeface="+mn-lt"/>
              </a:rPr>
              <a:t>The A</a:t>
            </a:r>
          </a:p>
        </p:txBody>
      </p:sp>
      <p:sp>
        <p:nvSpPr>
          <p:cNvPr id="4" name="Date Placeholder 3"/>
          <p:cNvSpPr>
            <a:spLocks noGrp="1"/>
          </p:cNvSpPr>
          <p:nvPr>
            <p:ph type="dt" sz="quarter" idx="10"/>
          </p:nvPr>
        </p:nvSpPr>
        <p:spPr/>
        <p:txBody>
          <a:bodyPr/>
          <a:lstStyle/>
          <a:p>
            <a:pPr>
              <a:defRPr/>
            </a:pPr>
            <a:r>
              <a:rPr lang="en-US"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533400"/>
            <a:ext cx="3438442" cy="4578493"/>
          </a:xfrm>
          <a:prstGeom prst="rect">
            <a:avLst/>
          </a:prstGeom>
        </p:spPr>
      </p:pic>
    </p:spTree>
    <p:extLst>
      <p:ext uri="{BB962C8B-B14F-4D97-AF65-F5344CB8AC3E}">
        <p14:creationId xmlns:p14="http://schemas.microsoft.com/office/powerpoint/2010/main" val="17115537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5" name="Rectangle 5"/>
          <p:cNvSpPr>
            <a:spLocks noGrp="1" noChangeArrowheads="1"/>
          </p:cNvSpPr>
          <p:nvPr>
            <p:ph type="title"/>
          </p:nvPr>
        </p:nvSpPr>
        <p:spPr>
          <a:xfrm>
            <a:off x="1828800" y="628269"/>
            <a:ext cx="5486400" cy="590931"/>
          </a:xfrm>
          <a:ln>
            <a:miter lim="800000"/>
            <a:headEnd/>
            <a:tailEnd/>
          </a:ln>
        </p:spPr>
        <p:txBody>
          <a:bodyPr wrap="square">
            <a:spAutoFit/>
          </a:bodyPr>
          <a:lstStyle/>
          <a:p>
            <a:pPr algn="ctr" eaLnBrk="1" fontAlgn="auto" hangingPunct="1">
              <a:spcAft>
                <a:spcPts val="0"/>
              </a:spcAft>
              <a:defRPr/>
            </a:pPr>
            <a:r>
              <a:rPr lang="en-US" sz="3600" dirty="0">
                <a:latin typeface="+mn-lt"/>
              </a:rPr>
              <a:t>The Anchor</a:t>
            </a:r>
          </a:p>
        </p:txBody>
      </p:sp>
      <p:sp>
        <p:nvSpPr>
          <p:cNvPr id="7" name="Date Placeholder 2"/>
          <p:cNvSpPr>
            <a:spLocks noGrp="1"/>
          </p:cNvSpPr>
          <p:nvPr>
            <p:ph type="dt" sz="quarter" idx="10"/>
          </p:nvPr>
        </p:nvSpPr>
        <p:spPr/>
        <p:txBody>
          <a:bodyPr/>
          <a:lstStyle/>
          <a:p>
            <a:pPr>
              <a:defRPr/>
            </a:pPr>
            <a:r>
              <a:rPr lang="en-US" dirty="0"/>
              <a:t>	</a:t>
            </a:r>
          </a:p>
        </p:txBody>
      </p:sp>
      <p:sp>
        <p:nvSpPr>
          <p:cNvPr id="32772" name="Rectangle 4"/>
          <p:cNvSpPr>
            <a:spLocks noChangeArrowheads="1"/>
          </p:cNvSpPr>
          <p:nvPr/>
        </p:nvSpPr>
        <p:spPr bwMode="auto">
          <a:xfrm>
            <a:off x="457200" y="1754356"/>
            <a:ext cx="548640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en-US" altLang="en-US" sz="2000" dirty="0">
                <a:latin typeface="+mn-lt"/>
              </a:rPr>
              <a:t>Anchorages used for attachment of personal fall arrest equipment must be independent of any anchorage being used to support or suspend platforms, and capable of supporting at least 5,000 pounds per employee attached, or must be designed and used as follows</a:t>
            </a:r>
            <a:r>
              <a:rPr lang="en-US" altLang="en-US" sz="2000" dirty="0" smtClean="0">
                <a:latin typeface="+mn-lt"/>
              </a:rPr>
              <a:t>:</a:t>
            </a:r>
          </a:p>
          <a:p>
            <a:pPr>
              <a:spcBef>
                <a:spcPts val="600"/>
              </a:spcBef>
            </a:pPr>
            <a:r>
              <a:rPr lang="en-US" altLang="en-US" sz="2000" dirty="0">
                <a:latin typeface="+mn-lt"/>
              </a:rPr>
              <a:t>As part of a complete personal fall arrest system which maintains a safety factor of at least two. </a:t>
            </a:r>
          </a:p>
          <a:p>
            <a:pPr>
              <a:spcBef>
                <a:spcPts val="600"/>
              </a:spcBef>
            </a:pPr>
            <a:r>
              <a:rPr lang="en-US" altLang="en-US" sz="2000" dirty="0">
                <a:latin typeface="+mn-lt"/>
              </a:rPr>
              <a:t>Under the supervision of a qualified person. </a:t>
            </a:r>
          </a:p>
        </p:txBody>
      </p:sp>
    </p:spTree>
    <p:extLst>
      <p:ext uri="{BB962C8B-B14F-4D97-AF65-F5344CB8AC3E}">
        <p14:creationId xmlns:p14="http://schemas.microsoft.com/office/powerpoint/2010/main" val="3857204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28800" y="304800"/>
            <a:ext cx="5486400" cy="590931"/>
          </a:xfrm>
        </p:spPr>
        <p:txBody>
          <a:bodyPr wrap="square">
            <a:spAutoFit/>
          </a:bodyPr>
          <a:lstStyle/>
          <a:p>
            <a:pPr algn="ctr" eaLnBrk="1" hangingPunct="1"/>
            <a:r>
              <a:rPr lang="en-US" altLang="en-US" sz="3600" dirty="0" smtClean="0">
                <a:latin typeface="+mn-lt"/>
              </a:rPr>
              <a:t>Improper Anchor Points</a:t>
            </a:r>
          </a:p>
        </p:txBody>
      </p:sp>
      <p:sp>
        <p:nvSpPr>
          <p:cNvPr id="33795" name="Rectangle 4"/>
          <p:cNvSpPr>
            <a:spLocks noGrp="1" noChangeArrowheads="1"/>
          </p:cNvSpPr>
          <p:nvPr>
            <p:ph sz="half" idx="1"/>
          </p:nvPr>
        </p:nvSpPr>
        <p:spPr>
          <a:xfrm>
            <a:off x="1200150" y="1086683"/>
            <a:ext cx="2914650" cy="4247317"/>
          </a:xfrm>
        </p:spPr>
        <p:txBody>
          <a:bodyPr wrap="square">
            <a:spAutoFit/>
          </a:bodyPr>
          <a:lstStyle/>
          <a:p>
            <a:pPr marL="274320" indent="-274320" eaLnBrk="1" hangingPunct="1">
              <a:lnSpc>
                <a:spcPct val="100000"/>
              </a:lnSpc>
              <a:spcBef>
                <a:spcPts val="600"/>
              </a:spcBef>
            </a:pPr>
            <a:r>
              <a:rPr lang="en-US" altLang="en-US" sz="2000" dirty="0" smtClean="0"/>
              <a:t>Standard Guardrails</a:t>
            </a:r>
          </a:p>
          <a:p>
            <a:pPr marL="274320" indent="-274320" eaLnBrk="1" hangingPunct="1">
              <a:lnSpc>
                <a:spcPct val="100000"/>
              </a:lnSpc>
              <a:spcBef>
                <a:spcPts val="600"/>
              </a:spcBef>
            </a:pPr>
            <a:r>
              <a:rPr lang="en-US" altLang="en-US" sz="2000" dirty="0" smtClean="0"/>
              <a:t>Standard Railings</a:t>
            </a:r>
          </a:p>
          <a:p>
            <a:pPr marL="274320" indent="-274320" eaLnBrk="1" hangingPunct="1">
              <a:lnSpc>
                <a:spcPct val="100000"/>
              </a:lnSpc>
              <a:spcBef>
                <a:spcPts val="600"/>
              </a:spcBef>
            </a:pPr>
            <a:r>
              <a:rPr lang="en-US" altLang="en-US" sz="2000" dirty="0" smtClean="0"/>
              <a:t>Ladder/Rungs</a:t>
            </a:r>
          </a:p>
          <a:p>
            <a:pPr marL="274320" indent="-274320" eaLnBrk="1" hangingPunct="1">
              <a:lnSpc>
                <a:spcPct val="100000"/>
              </a:lnSpc>
              <a:spcBef>
                <a:spcPts val="600"/>
              </a:spcBef>
            </a:pPr>
            <a:r>
              <a:rPr lang="en-US" altLang="en-US" sz="2000" dirty="0" smtClean="0"/>
              <a:t>Scaffolding</a:t>
            </a:r>
          </a:p>
          <a:p>
            <a:pPr marL="274320" indent="-274320" eaLnBrk="1" hangingPunct="1">
              <a:lnSpc>
                <a:spcPct val="100000"/>
              </a:lnSpc>
              <a:spcBef>
                <a:spcPts val="600"/>
              </a:spcBef>
            </a:pPr>
            <a:r>
              <a:rPr lang="en-US" altLang="en-US" sz="2000" dirty="0" smtClean="0"/>
              <a:t>Light fixtures</a:t>
            </a:r>
          </a:p>
          <a:p>
            <a:pPr marL="274320" indent="-274320" eaLnBrk="1" hangingPunct="1">
              <a:lnSpc>
                <a:spcPct val="100000"/>
              </a:lnSpc>
              <a:spcBef>
                <a:spcPts val="600"/>
              </a:spcBef>
            </a:pPr>
            <a:r>
              <a:rPr lang="en-US" altLang="en-US" sz="2000" dirty="0" smtClean="0"/>
              <a:t>Conduit or Plumbing</a:t>
            </a:r>
          </a:p>
          <a:p>
            <a:pPr marL="274320" indent="-274320" eaLnBrk="1" hangingPunct="1">
              <a:lnSpc>
                <a:spcPct val="100000"/>
              </a:lnSpc>
              <a:spcBef>
                <a:spcPts val="600"/>
              </a:spcBef>
            </a:pPr>
            <a:r>
              <a:rPr lang="en-US" altLang="en-US" sz="2000" dirty="0" smtClean="0"/>
              <a:t>Ductwork or Pipe Vents</a:t>
            </a:r>
          </a:p>
          <a:p>
            <a:pPr marL="274320" indent="-274320" eaLnBrk="1" hangingPunct="1">
              <a:lnSpc>
                <a:spcPct val="100000"/>
              </a:lnSpc>
              <a:spcBef>
                <a:spcPts val="600"/>
              </a:spcBef>
            </a:pPr>
            <a:r>
              <a:rPr lang="en-US" altLang="en-US" sz="2000" dirty="0" smtClean="0"/>
              <a:t>Pipe Hangers</a:t>
            </a:r>
          </a:p>
          <a:p>
            <a:pPr marL="274320" indent="-274320">
              <a:lnSpc>
                <a:spcPct val="100000"/>
              </a:lnSpc>
              <a:spcBef>
                <a:spcPts val="600"/>
              </a:spcBef>
            </a:pPr>
            <a:r>
              <a:rPr lang="en-US" altLang="en-US" sz="2000" dirty="0"/>
              <a:t>C-Clamps</a:t>
            </a:r>
          </a:p>
          <a:p>
            <a:pPr marL="274320" indent="-274320">
              <a:lnSpc>
                <a:spcPct val="100000"/>
              </a:lnSpc>
              <a:spcBef>
                <a:spcPts val="600"/>
              </a:spcBef>
            </a:pPr>
            <a:r>
              <a:rPr lang="en-US" altLang="en-US" sz="2000" dirty="0"/>
              <a:t>Cable Trays</a:t>
            </a:r>
          </a:p>
          <a:p>
            <a:pPr marL="274320" indent="-274320">
              <a:lnSpc>
                <a:spcPct val="100000"/>
              </a:lnSpc>
              <a:spcBef>
                <a:spcPts val="600"/>
              </a:spcBef>
            </a:pPr>
            <a:r>
              <a:rPr lang="en-US" altLang="en-US" sz="2000" dirty="0"/>
              <a:t>Another </a:t>
            </a:r>
            <a:r>
              <a:rPr lang="en-US" altLang="en-US" sz="2000" dirty="0" smtClean="0"/>
              <a:t>lanyard</a:t>
            </a:r>
            <a:endParaRPr lang="en-US" altLang="en-US" sz="2000" dirty="0"/>
          </a:p>
        </p:txBody>
      </p:sp>
      <p:sp>
        <p:nvSpPr>
          <p:cNvPr id="33796" name="Rectangle 5"/>
          <p:cNvSpPr>
            <a:spLocks noGrp="1" noChangeArrowheads="1"/>
          </p:cNvSpPr>
          <p:nvPr>
            <p:ph sz="half" idx="2"/>
          </p:nvPr>
        </p:nvSpPr>
        <p:spPr>
          <a:xfrm>
            <a:off x="4343400" y="1066800"/>
            <a:ext cx="3657600" cy="1092607"/>
          </a:xfrm>
        </p:spPr>
        <p:txBody>
          <a:bodyPr wrap="square">
            <a:spAutoFit/>
          </a:bodyPr>
          <a:lstStyle/>
          <a:p>
            <a:pPr marL="274320" indent="-274320" eaLnBrk="1" hangingPunct="1">
              <a:lnSpc>
                <a:spcPct val="100000"/>
              </a:lnSpc>
              <a:spcBef>
                <a:spcPts val="600"/>
              </a:spcBef>
            </a:pPr>
            <a:r>
              <a:rPr lang="en-US" altLang="en-US" sz="2000" dirty="0" err="1" smtClean="0"/>
              <a:t>Roofstacks</a:t>
            </a:r>
            <a:r>
              <a:rPr lang="en-US" altLang="en-US" sz="2000" dirty="0" smtClean="0"/>
              <a:t>, vents</a:t>
            </a:r>
          </a:p>
          <a:p>
            <a:pPr marL="274320" indent="-274320" eaLnBrk="1" hangingPunct="1">
              <a:lnSpc>
                <a:spcPct val="100000"/>
              </a:lnSpc>
              <a:spcBef>
                <a:spcPts val="600"/>
              </a:spcBef>
            </a:pPr>
            <a:r>
              <a:rPr lang="en-US" altLang="en-US" sz="2000" dirty="0" smtClean="0"/>
              <a:t>Joists, girders (unless qualified person allows same)</a:t>
            </a:r>
          </a:p>
        </p:txBody>
      </p:sp>
      <p:sp>
        <p:nvSpPr>
          <p:cNvPr id="5" name="Date Placeholder 4"/>
          <p:cNvSpPr>
            <a:spLocks noGrp="1"/>
          </p:cNvSpPr>
          <p:nvPr>
            <p:ph type="dt" sz="quarter" idx="10"/>
          </p:nvPr>
        </p:nvSpPr>
        <p:spPr/>
        <p:txBody>
          <a:bodyPr/>
          <a:lstStyle/>
          <a:p>
            <a:pPr>
              <a:defRPr/>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264664"/>
            <a:ext cx="2602992" cy="3145536"/>
          </a:xfrm>
          <a:prstGeom prst="rect">
            <a:avLst/>
          </a:prstGeom>
        </p:spPr>
      </p:pic>
    </p:spTree>
    <p:extLst>
      <p:ext uri="{BB962C8B-B14F-4D97-AF65-F5344CB8AC3E}">
        <p14:creationId xmlns:p14="http://schemas.microsoft.com/office/powerpoint/2010/main" val="8825184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a:xfrm>
            <a:off x="914400" y="732442"/>
            <a:ext cx="7315200" cy="590931"/>
          </a:xfrm>
        </p:spPr>
        <p:txBody>
          <a:bodyPr wrap="square">
            <a:spAutoFit/>
          </a:bodyPr>
          <a:lstStyle/>
          <a:p>
            <a:pPr algn="ctr" eaLnBrk="1" hangingPunct="1"/>
            <a:r>
              <a:rPr lang="en-US" altLang="en-US" sz="3600" dirty="0" smtClean="0">
                <a:latin typeface="+mn-lt"/>
              </a:rPr>
              <a:t>The B = Body Harness</a:t>
            </a:r>
          </a:p>
        </p:txBody>
      </p:sp>
      <p:pic>
        <p:nvPicPr>
          <p:cNvPr id="34819" name="Picture 5" descr="falls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29000" y="1690689"/>
            <a:ext cx="2286000" cy="2903537"/>
          </a:xfrm>
          <a:noFill/>
        </p:spPr>
      </p:pic>
      <p:sp>
        <p:nvSpPr>
          <p:cNvPr id="4" name="Date Placeholder 3"/>
          <p:cNvSpPr>
            <a:spLocks noGrp="1"/>
          </p:cNvSpPr>
          <p:nvPr>
            <p:ph type="dt" sz="quarter" idx="10"/>
          </p:nvPr>
        </p:nvSpPr>
        <p:spPr/>
        <p:txBody>
          <a:bodyPr/>
          <a:lstStyle/>
          <a:p>
            <a:pPr>
              <a:defRPr/>
            </a:pPr>
            <a:r>
              <a:rPr lang="en-US" dirty="0"/>
              <a:t>	</a:t>
            </a:r>
          </a:p>
        </p:txBody>
      </p:sp>
    </p:spTree>
    <p:extLst>
      <p:ext uri="{BB962C8B-B14F-4D97-AF65-F5344CB8AC3E}">
        <p14:creationId xmlns:p14="http://schemas.microsoft.com/office/powerpoint/2010/main" val="39649932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2" name="Rectangle 4"/>
          <p:cNvSpPr>
            <a:spLocks noGrp="1" noChangeArrowheads="1"/>
          </p:cNvSpPr>
          <p:nvPr>
            <p:ph type="title"/>
          </p:nvPr>
        </p:nvSpPr>
        <p:spPr>
          <a:xfrm>
            <a:off x="914400" y="457200"/>
            <a:ext cx="5486400" cy="590931"/>
          </a:xfrm>
          <a:ln>
            <a:miter lim="800000"/>
            <a:headEnd/>
            <a:tailEnd/>
          </a:ln>
        </p:spPr>
        <p:txBody>
          <a:bodyPr wrap="square">
            <a:spAutoFit/>
          </a:bodyPr>
          <a:lstStyle/>
          <a:p>
            <a:pPr algn="ctr" eaLnBrk="1" fontAlgn="auto" hangingPunct="1">
              <a:spcAft>
                <a:spcPts val="0"/>
              </a:spcAft>
              <a:defRPr/>
            </a:pPr>
            <a:r>
              <a:rPr lang="en-US" sz="3600" dirty="0">
                <a:latin typeface="+mn-lt"/>
              </a:rPr>
              <a:t>The Body Harness</a:t>
            </a:r>
          </a:p>
        </p:txBody>
      </p:sp>
      <p:sp>
        <p:nvSpPr>
          <p:cNvPr id="13" name="Date Placeholder 2"/>
          <p:cNvSpPr>
            <a:spLocks noGrp="1"/>
          </p:cNvSpPr>
          <p:nvPr>
            <p:ph type="dt" sz="quarter" idx="10"/>
          </p:nvPr>
        </p:nvSpPr>
        <p:spPr/>
        <p:txBody>
          <a:bodyPr/>
          <a:lstStyle/>
          <a:p>
            <a:pPr>
              <a:defRPr/>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33400"/>
            <a:ext cx="2472386" cy="4846320"/>
          </a:xfrm>
          <a:prstGeom prst="rect">
            <a:avLst/>
          </a:prstGeom>
        </p:spPr>
      </p:pic>
      <p:sp>
        <p:nvSpPr>
          <p:cNvPr id="6" name="TextBox 5"/>
          <p:cNvSpPr txBox="1"/>
          <p:nvPr/>
        </p:nvSpPr>
        <p:spPr>
          <a:xfrm>
            <a:off x="511704" y="1397437"/>
            <a:ext cx="5431896" cy="3631763"/>
          </a:xfrm>
          <a:prstGeom prst="rect">
            <a:avLst/>
          </a:prstGeom>
          <a:noFill/>
        </p:spPr>
        <p:txBody>
          <a:bodyPr wrap="square" rtlCol="0">
            <a:spAutoFit/>
          </a:bodyPr>
          <a:lstStyle/>
          <a:p>
            <a:pPr>
              <a:spcBef>
                <a:spcPts val="600"/>
              </a:spcBef>
            </a:pPr>
            <a:r>
              <a:rPr lang="en-US" sz="2200" dirty="0">
                <a:solidFill>
                  <a:srgbClr val="000000"/>
                </a:solidFill>
              </a:rPr>
              <a:t>Body harnesses are designed to minimize stress forces on an employee's body in the event of a fall, while providing sufficient freedom of movement to allow work to be performed</a:t>
            </a:r>
            <a:r>
              <a:rPr lang="en-US" sz="2200" dirty="0" smtClean="0">
                <a:solidFill>
                  <a:srgbClr val="000000"/>
                </a:solidFill>
              </a:rPr>
              <a:t>.</a:t>
            </a:r>
          </a:p>
          <a:p>
            <a:pPr lvl="0">
              <a:spcBef>
                <a:spcPts val="600"/>
              </a:spcBef>
            </a:pPr>
            <a:r>
              <a:rPr lang="en-US" sz="2200" dirty="0">
                <a:solidFill>
                  <a:srgbClr val="000000"/>
                </a:solidFill>
              </a:rPr>
              <a:t>Do not use body harnesses to hoist materials.</a:t>
            </a:r>
            <a:endParaRPr lang="en-US" sz="2200" dirty="0"/>
          </a:p>
          <a:p>
            <a:pPr lvl="0">
              <a:spcBef>
                <a:spcPts val="600"/>
              </a:spcBef>
            </a:pPr>
            <a:r>
              <a:rPr lang="en-US" sz="2200" dirty="0">
                <a:solidFill>
                  <a:srgbClr val="000000"/>
                </a:solidFill>
              </a:rPr>
              <a:t>As of January 1, 1998, body belts are not acceptable as part of a personal fall arrest system, because they impose a danger of internal injuries when stopping a fall</a:t>
            </a:r>
            <a:r>
              <a:rPr lang="en-US" sz="2200" dirty="0" smtClean="0">
                <a:solidFill>
                  <a:srgbClr val="000000"/>
                </a:solidFill>
              </a:rPr>
              <a:t>.</a:t>
            </a:r>
            <a:endParaRPr lang="en-US" sz="2200" dirty="0"/>
          </a:p>
        </p:txBody>
      </p:sp>
    </p:spTree>
    <p:extLst>
      <p:ext uri="{BB962C8B-B14F-4D97-AF65-F5344CB8AC3E}">
        <p14:creationId xmlns:p14="http://schemas.microsoft.com/office/powerpoint/2010/main" val="4065726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0569" y="1016000"/>
            <a:ext cx="1866900" cy="523220"/>
          </a:xfrm>
          <a:prstGeom prst="rect">
            <a:avLst/>
          </a:prstGeom>
          <a:noFill/>
        </p:spPr>
        <p:txBody>
          <a:bodyPr wrap="square" rtlCol="0">
            <a:spAutoFit/>
          </a:bodyPr>
          <a:lstStyle/>
          <a:p>
            <a:r>
              <a:rPr lang="en-US" sz="2800" dirty="0" smtClean="0">
                <a:solidFill>
                  <a:srgbClr val="C00000"/>
                </a:solidFill>
              </a:rPr>
              <a:t>TEXAS</a:t>
            </a:r>
            <a:endParaRPr lang="en-US" sz="2800" dirty="0">
              <a:solidFill>
                <a:srgbClr val="C00000"/>
              </a:solidFill>
            </a:endParaRPr>
          </a:p>
        </p:txBody>
      </p:sp>
      <p:pic>
        <p:nvPicPr>
          <p:cNvPr id="2" name="Picture 1"/>
          <p:cNvPicPr>
            <a:picLocks noChangeAspect="1"/>
          </p:cNvPicPr>
          <p:nvPr/>
        </p:nvPicPr>
        <p:blipFill>
          <a:blip r:embed="rId2"/>
          <a:stretch>
            <a:fillRect/>
          </a:stretch>
        </p:blipFill>
        <p:spPr>
          <a:xfrm>
            <a:off x="2152572" y="76200"/>
            <a:ext cx="4838856" cy="5394960"/>
          </a:xfrm>
          <a:prstGeom prst="rect">
            <a:avLst/>
          </a:prstGeom>
        </p:spPr>
      </p:pic>
    </p:spTree>
    <p:extLst>
      <p:ext uri="{BB962C8B-B14F-4D97-AF65-F5344CB8AC3E}">
        <p14:creationId xmlns:p14="http://schemas.microsoft.com/office/powerpoint/2010/main" val="38898190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571625" y="1791831"/>
            <a:ext cx="6000750" cy="2246769"/>
          </a:xfrm>
        </p:spPr>
        <p:txBody>
          <a:bodyPr wrap="square">
            <a:spAutoFit/>
          </a:bodyPr>
          <a:lstStyle/>
          <a:p>
            <a:pPr marL="274320" indent="-274320" eaLnBrk="1" hangingPunct="1">
              <a:lnSpc>
                <a:spcPct val="100000"/>
              </a:lnSpc>
              <a:spcBef>
                <a:spcPts val="600"/>
              </a:spcBef>
            </a:pPr>
            <a:r>
              <a:rPr lang="en-US" altLang="en-US" dirty="0" smtClean="0"/>
              <a:t>Need to be inspected frequently</a:t>
            </a:r>
          </a:p>
          <a:p>
            <a:pPr marL="617220" lvl="1" indent="-274320">
              <a:lnSpc>
                <a:spcPct val="100000"/>
              </a:lnSpc>
              <a:spcBef>
                <a:spcPts val="600"/>
              </a:spcBef>
            </a:pPr>
            <a:r>
              <a:rPr lang="en-US" altLang="en-US" dirty="0" smtClean="0"/>
              <a:t>Daily before use by the worker 502(d)(21)</a:t>
            </a:r>
          </a:p>
          <a:p>
            <a:pPr marL="617220" lvl="1" indent="-274320">
              <a:lnSpc>
                <a:spcPct val="100000"/>
              </a:lnSpc>
              <a:spcBef>
                <a:spcPts val="600"/>
              </a:spcBef>
            </a:pPr>
            <a:r>
              <a:rPr lang="en-US" altLang="en-US" dirty="0" smtClean="0"/>
              <a:t>Recommend monthly inspections by Competent Person</a:t>
            </a:r>
          </a:p>
          <a:p>
            <a:pPr marL="274320" indent="-274320" eaLnBrk="1" hangingPunct="1">
              <a:lnSpc>
                <a:spcPct val="100000"/>
              </a:lnSpc>
              <a:spcBef>
                <a:spcPts val="600"/>
              </a:spcBef>
            </a:pPr>
            <a:r>
              <a:rPr lang="en-US" altLang="en-US" dirty="0" smtClean="0"/>
              <a:t>Should never be modified</a:t>
            </a:r>
          </a:p>
          <a:p>
            <a:pPr marL="274320" indent="-274320" eaLnBrk="1" hangingPunct="1">
              <a:lnSpc>
                <a:spcPct val="100000"/>
              </a:lnSpc>
              <a:spcBef>
                <a:spcPts val="600"/>
              </a:spcBef>
            </a:pPr>
            <a:r>
              <a:rPr lang="en-US" altLang="en-US" dirty="0" smtClean="0"/>
              <a:t>Should be taken out of service immediately if defective or exposed to an impact 502 (d)(9)</a:t>
            </a:r>
          </a:p>
        </p:txBody>
      </p:sp>
      <p:sp>
        <p:nvSpPr>
          <p:cNvPr id="4" name="Date Placeholder 3"/>
          <p:cNvSpPr>
            <a:spLocks noGrp="1"/>
          </p:cNvSpPr>
          <p:nvPr>
            <p:ph type="dt" sz="quarter" idx="10"/>
          </p:nvPr>
        </p:nvSpPr>
        <p:spPr/>
        <p:txBody>
          <a:bodyPr/>
          <a:lstStyle/>
          <a:p>
            <a:pPr>
              <a:defRPr/>
            </a:pPr>
            <a:r>
              <a:rPr lang="en-US" dirty="0"/>
              <a:t>	</a:t>
            </a:r>
          </a:p>
        </p:txBody>
      </p:sp>
      <p:sp>
        <p:nvSpPr>
          <p:cNvPr id="5" name="Rectangle 4"/>
          <p:cNvSpPr txBox="1">
            <a:spLocks noChangeArrowheads="1"/>
          </p:cNvSpPr>
          <p:nvPr/>
        </p:nvSpPr>
        <p:spPr>
          <a:xfrm>
            <a:off x="914400" y="685800"/>
            <a:ext cx="7315200" cy="590931"/>
          </a:xfrm>
          <a:prstGeom prst="rect">
            <a:avLst/>
          </a:prstGeom>
          <a:ln>
            <a:miter lim="800000"/>
            <a:headEnd/>
            <a:tailEnd/>
          </a:ln>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3600" dirty="0" smtClean="0">
                <a:latin typeface="+mn-lt"/>
              </a:rPr>
              <a:t>The Body Harness</a:t>
            </a:r>
            <a:endParaRPr lang="en-US" sz="3600" dirty="0">
              <a:latin typeface="+mn-lt"/>
            </a:endParaRPr>
          </a:p>
        </p:txBody>
      </p:sp>
    </p:spTree>
    <p:extLst>
      <p:ext uri="{BB962C8B-B14F-4D97-AF65-F5344CB8AC3E}">
        <p14:creationId xmlns:p14="http://schemas.microsoft.com/office/powerpoint/2010/main" val="35961584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732442"/>
            <a:ext cx="7315200" cy="590931"/>
          </a:xfrm>
        </p:spPr>
        <p:txBody>
          <a:bodyPr wrap="square">
            <a:spAutoFit/>
          </a:bodyPr>
          <a:lstStyle/>
          <a:p>
            <a:pPr algn="ctr" eaLnBrk="1" hangingPunct="1"/>
            <a:r>
              <a:rPr lang="en-US" altLang="en-US" sz="3600" dirty="0" smtClean="0">
                <a:latin typeface="+mn-lt"/>
              </a:rPr>
              <a:t>Proper Adjustment is Key</a:t>
            </a:r>
          </a:p>
        </p:txBody>
      </p:sp>
      <p:sp>
        <p:nvSpPr>
          <p:cNvPr id="37891" name="Rectangle 3"/>
          <p:cNvSpPr>
            <a:spLocks noGrp="1" noChangeArrowheads="1"/>
          </p:cNvSpPr>
          <p:nvPr>
            <p:ph idx="1"/>
          </p:nvPr>
        </p:nvSpPr>
        <p:spPr>
          <a:xfrm>
            <a:off x="1495425" y="1825625"/>
            <a:ext cx="6153150" cy="1938992"/>
          </a:xfrm>
        </p:spPr>
        <p:txBody>
          <a:bodyPr wrap="square">
            <a:spAutoFit/>
          </a:bodyPr>
          <a:lstStyle/>
          <a:p>
            <a:pPr marL="274320" indent="-274320" eaLnBrk="1" hangingPunct="1">
              <a:lnSpc>
                <a:spcPct val="100000"/>
              </a:lnSpc>
              <a:spcBef>
                <a:spcPts val="600"/>
              </a:spcBef>
            </a:pPr>
            <a:r>
              <a:rPr lang="en-US" altLang="en-US" dirty="0" smtClean="0"/>
              <a:t>Be able to reach your D-Ring with your thumb</a:t>
            </a:r>
          </a:p>
          <a:p>
            <a:pPr marL="274320" indent="-274320" eaLnBrk="1" hangingPunct="1">
              <a:lnSpc>
                <a:spcPct val="100000"/>
              </a:lnSpc>
              <a:spcBef>
                <a:spcPts val="600"/>
              </a:spcBef>
            </a:pPr>
            <a:r>
              <a:rPr lang="en-US" altLang="en-US" dirty="0" smtClean="0"/>
              <a:t>Maximum four (flat) fingers of slack at the legs, straps as high as comfortably possible</a:t>
            </a:r>
          </a:p>
          <a:p>
            <a:pPr marL="274320" indent="-274320" eaLnBrk="1" hangingPunct="1">
              <a:lnSpc>
                <a:spcPct val="100000"/>
              </a:lnSpc>
              <a:spcBef>
                <a:spcPts val="600"/>
              </a:spcBef>
            </a:pPr>
            <a:r>
              <a:rPr lang="en-US" altLang="en-US" dirty="0" smtClean="0"/>
              <a:t>Ensure chest strap is across the chest/breastbone</a:t>
            </a:r>
          </a:p>
          <a:p>
            <a:pPr marL="274320" indent="-274320" eaLnBrk="1" hangingPunct="1">
              <a:lnSpc>
                <a:spcPct val="100000"/>
              </a:lnSpc>
              <a:spcBef>
                <a:spcPts val="600"/>
              </a:spcBef>
            </a:pPr>
            <a:r>
              <a:rPr lang="en-US" altLang="en-US" dirty="0" smtClean="0"/>
              <a:t>Have a buddy double check for twist…etc.</a:t>
            </a:r>
          </a:p>
        </p:txBody>
      </p:sp>
      <p:sp>
        <p:nvSpPr>
          <p:cNvPr id="4" name="Date Placeholder 3"/>
          <p:cNvSpPr>
            <a:spLocks noGrp="1"/>
          </p:cNvSpPr>
          <p:nvPr>
            <p:ph type="dt" sz="quarter" idx="10"/>
          </p:nvPr>
        </p:nvSpPr>
        <p:spPr/>
        <p:txBody>
          <a:bodyPr/>
          <a:lstStyle/>
          <a:p>
            <a:pPr>
              <a:defRPr/>
            </a:pPr>
            <a:r>
              <a:rPr lang="en-US" dirty="0"/>
              <a:t>	</a:t>
            </a:r>
          </a:p>
        </p:txBody>
      </p:sp>
    </p:spTree>
    <p:extLst>
      <p:ext uri="{BB962C8B-B14F-4D97-AF65-F5344CB8AC3E}">
        <p14:creationId xmlns:p14="http://schemas.microsoft.com/office/powerpoint/2010/main" val="2209607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8650" y="685800"/>
            <a:ext cx="7886700" cy="590931"/>
          </a:xfrm>
        </p:spPr>
        <p:txBody>
          <a:bodyPr>
            <a:spAutoFit/>
          </a:bodyPr>
          <a:lstStyle/>
          <a:p>
            <a:pPr algn="ctr" eaLnBrk="1" hangingPunct="1"/>
            <a:r>
              <a:rPr lang="en-US" altLang="en-US" sz="3600" dirty="0" smtClean="0">
                <a:latin typeface="+mn-lt"/>
              </a:rPr>
              <a:t>Adequate Anchorages are Crucial</a:t>
            </a:r>
          </a:p>
        </p:txBody>
      </p:sp>
      <p:sp>
        <p:nvSpPr>
          <p:cNvPr id="39939" name="Rectangle 3"/>
          <p:cNvSpPr>
            <a:spLocks noGrp="1" noChangeArrowheads="1"/>
          </p:cNvSpPr>
          <p:nvPr>
            <p:ph idx="1"/>
          </p:nvPr>
        </p:nvSpPr>
        <p:spPr>
          <a:xfrm>
            <a:off x="1571625" y="1825625"/>
            <a:ext cx="6000750" cy="2262158"/>
          </a:xfrm>
        </p:spPr>
        <p:txBody>
          <a:bodyPr wrap="square">
            <a:spAutoFit/>
          </a:bodyPr>
          <a:lstStyle/>
          <a:p>
            <a:pPr marL="274320" indent="-274320" eaLnBrk="1" hangingPunct="1">
              <a:lnSpc>
                <a:spcPct val="100000"/>
              </a:lnSpc>
              <a:spcBef>
                <a:spcPts val="600"/>
              </a:spcBef>
            </a:pPr>
            <a:r>
              <a:rPr lang="en-US" altLang="en-US" dirty="0" smtClean="0"/>
              <a:t>29 CFR 1926 Subpart M Appendix C (h):</a:t>
            </a:r>
            <a:br>
              <a:rPr lang="en-US" altLang="en-US" dirty="0" smtClean="0"/>
            </a:br>
            <a:r>
              <a:rPr lang="en-US" altLang="en-US" dirty="0" smtClean="0"/>
              <a:t>OSHA’s stance on importance of anchorage points</a:t>
            </a:r>
          </a:p>
          <a:p>
            <a:pPr marL="274320" indent="-274320" eaLnBrk="1" hangingPunct="1">
              <a:lnSpc>
                <a:spcPct val="100000"/>
              </a:lnSpc>
              <a:spcBef>
                <a:spcPts val="600"/>
              </a:spcBef>
            </a:pPr>
            <a:r>
              <a:rPr lang="en-US" altLang="en-US" dirty="0" smtClean="0"/>
              <a:t>Planning by employer is VITAL</a:t>
            </a:r>
          </a:p>
          <a:p>
            <a:pPr marL="274320" indent="-274320" eaLnBrk="1" hangingPunct="1">
              <a:lnSpc>
                <a:spcPct val="100000"/>
              </a:lnSpc>
              <a:spcBef>
                <a:spcPts val="600"/>
              </a:spcBef>
            </a:pPr>
            <a:r>
              <a:rPr lang="en-US" altLang="en-US" dirty="0" smtClean="0"/>
              <a:t>No planning – employees tend to find their own anchorage or don’t use any</a:t>
            </a:r>
          </a:p>
          <a:p>
            <a:pPr marL="274320" indent="-274320" eaLnBrk="1" hangingPunct="1">
              <a:lnSpc>
                <a:spcPct val="100000"/>
              </a:lnSpc>
              <a:spcBef>
                <a:spcPts val="600"/>
              </a:spcBef>
            </a:pPr>
            <a:r>
              <a:rPr lang="en-US" altLang="en-US" dirty="0" smtClean="0"/>
              <a:t>Must support 5000 pounds per employee attached</a:t>
            </a:r>
          </a:p>
        </p:txBody>
      </p:sp>
      <p:sp>
        <p:nvSpPr>
          <p:cNvPr id="4" name="Date Placeholder 3"/>
          <p:cNvSpPr>
            <a:spLocks noGrp="1"/>
          </p:cNvSpPr>
          <p:nvPr>
            <p:ph type="dt" sz="quarter" idx="10"/>
          </p:nvPr>
        </p:nvSpPr>
        <p:spPr/>
        <p:txBody>
          <a:bodyPr/>
          <a:lstStyle/>
          <a:p>
            <a:pPr>
              <a:defRPr/>
            </a:pPr>
            <a:r>
              <a:rPr lang="en-US" dirty="0"/>
              <a:t>	</a:t>
            </a:r>
          </a:p>
        </p:txBody>
      </p:sp>
    </p:spTree>
    <p:extLst>
      <p:ext uri="{BB962C8B-B14F-4D97-AF65-F5344CB8AC3E}">
        <p14:creationId xmlns:p14="http://schemas.microsoft.com/office/powerpoint/2010/main" val="5923255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914400" y="399669"/>
            <a:ext cx="7315200" cy="590931"/>
          </a:xfrm>
        </p:spPr>
        <p:txBody>
          <a:bodyPr wrap="square">
            <a:spAutoFit/>
          </a:bodyPr>
          <a:lstStyle/>
          <a:p>
            <a:pPr algn="ctr" eaLnBrk="1" hangingPunct="1"/>
            <a:r>
              <a:rPr lang="en-US" altLang="en-US" sz="3600" dirty="0" smtClean="0">
                <a:latin typeface="+mn-lt"/>
              </a:rPr>
              <a:t>Use of Eye Bolts</a:t>
            </a:r>
          </a:p>
        </p:txBody>
      </p:sp>
      <p:sp>
        <p:nvSpPr>
          <p:cNvPr id="6" name="Date Placeholder 4"/>
          <p:cNvSpPr>
            <a:spLocks noGrp="1"/>
          </p:cNvSpPr>
          <p:nvPr>
            <p:ph type="dt" sz="quarter" idx="10"/>
          </p:nvPr>
        </p:nvSpPr>
        <p:spPr/>
        <p:txBody>
          <a:bodyPr/>
          <a:lstStyle/>
          <a:p>
            <a:pPr>
              <a:defRPr/>
            </a:pPr>
            <a:r>
              <a:rPr lang="en-US" dirty="0"/>
              <a:t>	</a:t>
            </a:r>
          </a:p>
        </p:txBody>
      </p:sp>
      <p:pic>
        <p:nvPicPr>
          <p:cNvPr id="41992" name="Picture 8"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137" y="1310640"/>
            <a:ext cx="5165063" cy="402336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txBox="1">
            <a:spLocks noChangeArrowheads="1"/>
          </p:cNvSpPr>
          <p:nvPr/>
        </p:nvSpPr>
        <p:spPr>
          <a:xfrm>
            <a:off x="304800" y="1788674"/>
            <a:ext cx="3352800" cy="2754600"/>
          </a:xfrm>
          <a:prstGeom prst="rect">
            <a:avLst/>
          </a:prstGeom>
        </p:spPr>
        <p:txBody>
          <a:bodyPr vert="horz" wrap="square" lIns="91440" tIns="45720" rIns="91440" bIns="45720" rtlCol="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74320" indent="-274320">
              <a:lnSpc>
                <a:spcPct val="100000"/>
              </a:lnSpc>
              <a:spcBef>
                <a:spcPts val="600"/>
              </a:spcBef>
            </a:pPr>
            <a:r>
              <a:rPr lang="en-US" altLang="en-US" sz="2400" dirty="0" smtClean="0"/>
              <a:t>Rated for loading parallel to the bolt axis</a:t>
            </a:r>
          </a:p>
          <a:p>
            <a:pPr marL="274320" indent="-274320">
              <a:lnSpc>
                <a:spcPct val="100000"/>
              </a:lnSpc>
              <a:spcBef>
                <a:spcPts val="600"/>
              </a:spcBef>
            </a:pPr>
            <a:r>
              <a:rPr lang="en-US" altLang="en-US" sz="2400" dirty="0" smtClean="0"/>
              <a:t>If wall mounted, the rating  perpendicular to the axis must be good for 5,000lbs per employee.</a:t>
            </a:r>
          </a:p>
        </p:txBody>
      </p:sp>
    </p:spTree>
    <p:extLst>
      <p:ext uri="{BB962C8B-B14F-4D97-AF65-F5344CB8AC3E}">
        <p14:creationId xmlns:p14="http://schemas.microsoft.com/office/powerpoint/2010/main" val="9529881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dirty="0"/>
              <a:t>	</a:t>
            </a:r>
          </a:p>
        </p:txBody>
      </p:sp>
      <p:pic>
        <p:nvPicPr>
          <p:cNvPr id="43011" name="Picture 2" descr="Roof Fall Restraint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18" y="228600"/>
            <a:ext cx="3602182"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descr="Roof Fall Prot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33516"/>
            <a:ext cx="280987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descr="Roof Fall Restraint Syst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133" y="2743200"/>
            <a:ext cx="3730752"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5" descr="Roof Fall Arrest Syste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903466"/>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0173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dirty="0"/>
              <a:t>	</a:t>
            </a:r>
          </a:p>
        </p:txBody>
      </p:sp>
      <p:pic>
        <p:nvPicPr>
          <p:cNvPr id="48134" name="Picture 7" descr="PG3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838200"/>
            <a:ext cx="11715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8" descr="PG3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8600"/>
            <a:ext cx="3333750" cy="21812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9" descr="Pictur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590800"/>
            <a:ext cx="4054754" cy="29260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8138" name="Picture 10" descr="Picture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600200"/>
            <a:ext cx="2505075" cy="33337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4"/>
          <p:cNvSpPr txBox="1">
            <a:spLocks noChangeArrowheads="1"/>
          </p:cNvSpPr>
          <p:nvPr/>
        </p:nvSpPr>
        <p:spPr>
          <a:xfrm>
            <a:off x="304800" y="399669"/>
            <a:ext cx="2428875" cy="590931"/>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ltLang="en-US" sz="3600" dirty="0" smtClean="0">
                <a:latin typeface="+mn-lt"/>
              </a:rPr>
              <a:t>The C</a:t>
            </a:r>
          </a:p>
        </p:txBody>
      </p:sp>
    </p:spTree>
    <p:extLst>
      <p:ext uri="{BB962C8B-B14F-4D97-AF65-F5344CB8AC3E}">
        <p14:creationId xmlns:p14="http://schemas.microsoft.com/office/powerpoint/2010/main" val="39957985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914400" y="628269"/>
            <a:ext cx="7315200" cy="590931"/>
          </a:xfrm>
        </p:spPr>
        <p:txBody>
          <a:bodyPr wrap="square">
            <a:spAutoFit/>
          </a:bodyPr>
          <a:lstStyle/>
          <a:p>
            <a:pPr algn="ctr" eaLnBrk="1" hangingPunct="1"/>
            <a:r>
              <a:rPr lang="en-US" altLang="en-US" sz="3600" dirty="0" smtClean="0">
                <a:latin typeface="+mn-lt"/>
              </a:rPr>
              <a:t>The Connectors</a:t>
            </a:r>
          </a:p>
        </p:txBody>
      </p:sp>
      <p:pic>
        <p:nvPicPr>
          <p:cNvPr id="49155" name="Picture 23" descr="Examples of types of connecto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2800" y="3276600"/>
            <a:ext cx="2438400" cy="2057400"/>
          </a:xfrm>
          <a:noFill/>
        </p:spPr>
      </p:pic>
      <p:sp>
        <p:nvSpPr>
          <p:cNvPr id="5" name="Date Placeholder 3"/>
          <p:cNvSpPr>
            <a:spLocks noGrp="1"/>
          </p:cNvSpPr>
          <p:nvPr>
            <p:ph type="dt" sz="quarter" idx="10"/>
          </p:nvPr>
        </p:nvSpPr>
        <p:spPr/>
        <p:txBody>
          <a:bodyPr/>
          <a:lstStyle/>
          <a:p>
            <a:pPr>
              <a:defRPr/>
            </a:pPr>
            <a:r>
              <a:rPr lang="en-US" dirty="0"/>
              <a:t>	</a:t>
            </a:r>
          </a:p>
        </p:txBody>
      </p:sp>
      <p:sp>
        <p:nvSpPr>
          <p:cNvPr id="49157" name="Rectangle 21"/>
          <p:cNvSpPr>
            <a:spLocks noChangeArrowheads="1"/>
          </p:cNvSpPr>
          <p:nvPr/>
        </p:nvSpPr>
        <p:spPr bwMode="auto">
          <a:xfrm>
            <a:off x="342900" y="1404396"/>
            <a:ext cx="8458200"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dirty="0">
                <a:latin typeface="+mn-lt"/>
              </a:rPr>
              <a:t>Connectors</a:t>
            </a:r>
            <a:r>
              <a:rPr lang="en-US" altLang="en-US" sz="2400" dirty="0">
                <a:latin typeface="+mn-lt"/>
              </a:rPr>
              <a:t>, including D-rings and </a:t>
            </a:r>
            <a:r>
              <a:rPr lang="en-US" altLang="en-US" sz="2400" dirty="0" err="1">
                <a:latin typeface="+mn-lt"/>
              </a:rPr>
              <a:t>snaphooks</a:t>
            </a:r>
            <a:r>
              <a:rPr lang="en-US" altLang="en-US" sz="2400" dirty="0">
                <a:latin typeface="+mn-lt"/>
              </a:rPr>
              <a:t>, must be made from drop-forged, pressed or formed steel, or equivalent materials. They must have a corrosion-resistant finish, with smooth surfaces and edges to prevent damage to connecting parts of the system.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3429000"/>
            <a:ext cx="1463040" cy="1463040"/>
          </a:xfrm>
          <a:prstGeom prst="rect">
            <a:avLst/>
          </a:prstGeom>
        </p:spPr>
      </p:pic>
    </p:spTree>
    <p:extLst>
      <p:ext uri="{BB962C8B-B14F-4D97-AF65-F5344CB8AC3E}">
        <p14:creationId xmlns:p14="http://schemas.microsoft.com/office/powerpoint/2010/main" val="39740247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14400" y="732442"/>
            <a:ext cx="7315200" cy="590931"/>
          </a:xfrm>
        </p:spPr>
        <p:txBody>
          <a:bodyPr wrap="square">
            <a:spAutoFit/>
          </a:bodyPr>
          <a:lstStyle/>
          <a:p>
            <a:pPr algn="ctr" eaLnBrk="1" hangingPunct="1"/>
            <a:r>
              <a:rPr lang="en-US" altLang="en-US" sz="3600" dirty="0" smtClean="0">
                <a:latin typeface="+mn-lt"/>
              </a:rPr>
              <a:t>Connector (Lanyards)</a:t>
            </a:r>
          </a:p>
        </p:txBody>
      </p:sp>
      <p:sp>
        <p:nvSpPr>
          <p:cNvPr id="50179" name="Rectangle 3"/>
          <p:cNvSpPr>
            <a:spLocks noGrp="1" noChangeArrowheads="1"/>
          </p:cNvSpPr>
          <p:nvPr>
            <p:ph idx="1"/>
          </p:nvPr>
        </p:nvSpPr>
        <p:spPr>
          <a:xfrm>
            <a:off x="1847850" y="1825625"/>
            <a:ext cx="5448300" cy="2769989"/>
          </a:xfrm>
        </p:spPr>
        <p:txBody>
          <a:bodyPr wrap="square">
            <a:spAutoFit/>
          </a:bodyPr>
          <a:lstStyle/>
          <a:p>
            <a:pPr marL="274320" indent="-274320" eaLnBrk="1" hangingPunct="1">
              <a:lnSpc>
                <a:spcPct val="100000"/>
              </a:lnSpc>
              <a:spcBef>
                <a:spcPts val="600"/>
              </a:spcBef>
              <a:spcAft>
                <a:spcPts val="600"/>
              </a:spcAft>
            </a:pPr>
            <a:r>
              <a:rPr lang="en-US" altLang="en-US" sz="2400" dirty="0" smtClean="0"/>
              <a:t>Should be inspected before each use</a:t>
            </a:r>
          </a:p>
          <a:p>
            <a:pPr marL="274320" indent="-274320" eaLnBrk="1" hangingPunct="1">
              <a:lnSpc>
                <a:spcPct val="100000"/>
              </a:lnSpc>
              <a:spcBef>
                <a:spcPts val="600"/>
              </a:spcBef>
              <a:spcAft>
                <a:spcPts val="600"/>
              </a:spcAft>
            </a:pPr>
            <a:r>
              <a:rPr lang="en-US" altLang="en-US" sz="2400" dirty="0" smtClean="0"/>
              <a:t>Should not be tied back to themselves</a:t>
            </a:r>
          </a:p>
          <a:p>
            <a:pPr marL="274320" indent="-274320" eaLnBrk="1" hangingPunct="1">
              <a:lnSpc>
                <a:spcPct val="100000"/>
              </a:lnSpc>
              <a:spcBef>
                <a:spcPts val="600"/>
              </a:spcBef>
              <a:spcAft>
                <a:spcPts val="600"/>
              </a:spcAft>
            </a:pPr>
            <a:r>
              <a:rPr lang="en-US" altLang="en-US" sz="2400" dirty="0" smtClean="0"/>
              <a:t>Should be worn with </a:t>
            </a:r>
            <a:r>
              <a:rPr lang="en-US" altLang="en-US" sz="2400" dirty="0" err="1" smtClean="0"/>
              <a:t>timpact</a:t>
            </a:r>
            <a:r>
              <a:rPr lang="en-US" altLang="en-US" sz="2400" dirty="0" smtClean="0"/>
              <a:t> absorber/shock pack at the D-ring</a:t>
            </a:r>
          </a:p>
          <a:p>
            <a:pPr marL="274320" indent="-274320" eaLnBrk="1" hangingPunct="1">
              <a:lnSpc>
                <a:spcPct val="100000"/>
              </a:lnSpc>
              <a:spcBef>
                <a:spcPts val="600"/>
              </a:spcBef>
              <a:spcAft>
                <a:spcPts val="600"/>
              </a:spcAft>
            </a:pPr>
            <a:r>
              <a:rPr lang="en-US" altLang="en-US" sz="2400" dirty="0" smtClean="0"/>
              <a:t>Should have the appropriate clip for the intended anchorage points</a:t>
            </a:r>
          </a:p>
        </p:txBody>
      </p:sp>
      <p:sp>
        <p:nvSpPr>
          <p:cNvPr id="4" name="Date Placeholder 3"/>
          <p:cNvSpPr>
            <a:spLocks noGrp="1"/>
          </p:cNvSpPr>
          <p:nvPr>
            <p:ph type="dt" sz="quarter" idx="10"/>
          </p:nvPr>
        </p:nvSpPr>
        <p:spPr/>
        <p:txBody>
          <a:bodyPr/>
          <a:lstStyle/>
          <a:p>
            <a:pPr>
              <a:defRPr/>
            </a:pPr>
            <a:r>
              <a:rPr lang="en-US" dirty="0"/>
              <a:t>	</a:t>
            </a:r>
          </a:p>
        </p:txBody>
      </p:sp>
    </p:spTree>
    <p:extLst>
      <p:ext uri="{BB962C8B-B14F-4D97-AF65-F5344CB8AC3E}">
        <p14:creationId xmlns:p14="http://schemas.microsoft.com/office/powerpoint/2010/main" val="12219213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628650" y="685800"/>
            <a:ext cx="7886700" cy="646331"/>
          </a:xfrm>
        </p:spPr>
        <p:txBody>
          <a:bodyPr>
            <a:spAutoFit/>
          </a:bodyPr>
          <a:lstStyle/>
          <a:p>
            <a:pPr algn="ctr" eaLnBrk="1" fontAlgn="auto" hangingPunct="1">
              <a:spcAft>
                <a:spcPts val="0"/>
              </a:spcAft>
              <a:defRPr/>
            </a:pPr>
            <a:r>
              <a:rPr lang="en-US" sz="4000" dirty="0">
                <a:latin typeface="+mn-lt"/>
              </a:rPr>
              <a:t>Retractable </a:t>
            </a:r>
            <a:r>
              <a:rPr lang="en-US" sz="4000" dirty="0" smtClean="0">
                <a:latin typeface="+mn-lt"/>
              </a:rPr>
              <a:t>Lifelines</a:t>
            </a:r>
            <a:endParaRPr lang="en-US" sz="4000" dirty="0">
              <a:latin typeface="+mn-lt"/>
            </a:endParaRPr>
          </a:p>
        </p:txBody>
      </p:sp>
      <p:sp>
        <p:nvSpPr>
          <p:cNvPr id="51203" name="Rectangle 3"/>
          <p:cNvSpPr>
            <a:spLocks noGrp="1" noChangeArrowheads="1"/>
          </p:cNvSpPr>
          <p:nvPr>
            <p:ph idx="1"/>
          </p:nvPr>
        </p:nvSpPr>
        <p:spPr>
          <a:xfrm>
            <a:off x="1952625" y="1825625"/>
            <a:ext cx="5238750" cy="1646605"/>
          </a:xfrm>
        </p:spPr>
        <p:txBody>
          <a:bodyPr wrap="square">
            <a:spAutoFit/>
          </a:bodyPr>
          <a:lstStyle/>
          <a:p>
            <a:pPr marL="274320" indent="-274320" eaLnBrk="1" hangingPunct="1">
              <a:lnSpc>
                <a:spcPct val="100000"/>
              </a:lnSpc>
              <a:spcBef>
                <a:spcPts val="600"/>
              </a:spcBef>
            </a:pPr>
            <a:r>
              <a:rPr lang="en-US" altLang="en-US" sz="2400" dirty="0" smtClean="0"/>
              <a:t>Very effective for vertical applications</a:t>
            </a:r>
          </a:p>
          <a:p>
            <a:pPr marL="274320" indent="-274320" eaLnBrk="1" hangingPunct="1">
              <a:lnSpc>
                <a:spcPct val="100000"/>
              </a:lnSpc>
              <a:spcBef>
                <a:spcPts val="600"/>
              </a:spcBef>
            </a:pPr>
            <a:r>
              <a:rPr lang="en-US" altLang="en-US" sz="2400" dirty="0" smtClean="0"/>
              <a:t>Will normally lock up in 1 to 2 feet, minimizing total fall distance and impact forces on the employee’s body</a:t>
            </a:r>
          </a:p>
        </p:txBody>
      </p:sp>
      <p:sp>
        <p:nvSpPr>
          <p:cNvPr id="4" name="Date Placeholder 3"/>
          <p:cNvSpPr>
            <a:spLocks noGrp="1"/>
          </p:cNvSpPr>
          <p:nvPr>
            <p:ph type="dt" sz="quarter" idx="10"/>
          </p:nvPr>
        </p:nvSpPr>
        <p:spPr/>
        <p:txBody>
          <a:bodyPr/>
          <a:lstStyle/>
          <a:p>
            <a:pPr>
              <a:defRPr/>
            </a:pPr>
            <a:r>
              <a:rPr lang="en-US" dirty="0"/>
              <a:t>	</a:t>
            </a:r>
          </a:p>
        </p:txBody>
      </p:sp>
    </p:spTree>
    <p:extLst>
      <p:ext uri="{BB962C8B-B14F-4D97-AF65-F5344CB8AC3E}">
        <p14:creationId xmlns:p14="http://schemas.microsoft.com/office/powerpoint/2010/main" val="32132877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685800"/>
            <a:ext cx="7315200" cy="646331"/>
          </a:xfrm>
        </p:spPr>
        <p:txBody>
          <a:bodyPr>
            <a:spAutoFit/>
          </a:bodyPr>
          <a:lstStyle/>
          <a:p>
            <a:pPr algn="ctr" eaLnBrk="1" hangingPunct="1"/>
            <a:r>
              <a:rPr lang="en-US" altLang="en-US" sz="4000" dirty="0" smtClean="0">
                <a:latin typeface="+mn-lt"/>
              </a:rPr>
              <a:t>SRL and Deceleration Devices</a:t>
            </a:r>
          </a:p>
        </p:txBody>
      </p:sp>
      <p:sp>
        <p:nvSpPr>
          <p:cNvPr id="52227" name="Rectangle 3"/>
          <p:cNvSpPr>
            <a:spLocks noGrp="1" noChangeArrowheads="1"/>
          </p:cNvSpPr>
          <p:nvPr>
            <p:ph idx="1"/>
          </p:nvPr>
        </p:nvSpPr>
        <p:spPr>
          <a:xfrm>
            <a:off x="862012" y="1828800"/>
            <a:ext cx="7419976" cy="2385268"/>
          </a:xfrm>
        </p:spPr>
        <p:txBody>
          <a:bodyPr wrap="square">
            <a:spAutoFit/>
          </a:bodyPr>
          <a:lstStyle/>
          <a:p>
            <a:pPr marL="274320" indent="-274320" eaLnBrk="1" hangingPunct="1">
              <a:lnSpc>
                <a:spcPct val="100000"/>
              </a:lnSpc>
              <a:spcBef>
                <a:spcPts val="600"/>
              </a:spcBef>
            </a:pPr>
            <a:r>
              <a:rPr lang="en-US" altLang="en-US" sz="2400" dirty="0" smtClean="0"/>
              <a:t>Self retracting lifelines which limit free fall to 2’ or &lt; must capable of sustaining minimum tensile load of 3000lbs to device is fully extended position</a:t>
            </a:r>
          </a:p>
          <a:p>
            <a:pPr marL="274320" indent="-274320" eaLnBrk="1" hangingPunct="1">
              <a:lnSpc>
                <a:spcPct val="100000"/>
              </a:lnSpc>
              <a:spcBef>
                <a:spcPts val="600"/>
              </a:spcBef>
            </a:pPr>
            <a:r>
              <a:rPr lang="en-US" altLang="en-US" sz="2400" dirty="0" smtClean="0"/>
              <a:t>SRL which don’t limit fall to 2’ or &lt; </a:t>
            </a:r>
            <a:r>
              <a:rPr lang="en-US" altLang="en-US" sz="2400" dirty="0" err="1" smtClean="0"/>
              <a:t>ripstich</a:t>
            </a:r>
            <a:r>
              <a:rPr lang="en-US" altLang="en-US" sz="2400" dirty="0" smtClean="0"/>
              <a:t> lanyards and tearing type lanyards must maintain min tensile load of 5,000lbs to lifeline/lanyard in fully extended position</a:t>
            </a:r>
          </a:p>
        </p:txBody>
      </p:sp>
      <p:sp>
        <p:nvSpPr>
          <p:cNvPr id="4" name="Date Placeholder 3"/>
          <p:cNvSpPr>
            <a:spLocks noGrp="1"/>
          </p:cNvSpPr>
          <p:nvPr>
            <p:ph type="dt" sz="quarter" idx="10"/>
          </p:nvPr>
        </p:nvSpPr>
        <p:spPr/>
        <p:txBody>
          <a:bodyPr/>
          <a:lstStyle/>
          <a:p>
            <a:pPr>
              <a:defRPr/>
            </a:pPr>
            <a:r>
              <a:rPr lang="en-US" dirty="0"/>
              <a:t>	</a:t>
            </a:r>
          </a:p>
        </p:txBody>
      </p:sp>
    </p:spTree>
    <p:extLst>
      <p:ext uri="{BB962C8B-B14F-4D97-AF65-F5344CB8AC3E}">
        <p14:creationId xmlns:p14="http://schemas.microsoft.com/office/powerpoint/2010/main" val="3559221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80969" y="1778000"/>
            <a:ext cx="1866900" cy="523220"/>
          </a:xfrm>
          <a:prstGeom prst="rect">
            <a:avLst/>
          </a:prstGeom>
          <a:noFill/>
        </p:spPr>
        <p:txBody>
          <a:bodyPr wrap="square" rtlCol="0">
            <a:spAutoFit/>
          </a:bodyPr>
          <a:lstStyle/>
          <a:p>
            <a:r>
              <a:rPr lang="en-US" sz="2800" dirty="0" smtClean="0">
                <a:solidFill>
                  <a:srgbClr val="C00000"/>
                </a:solidFill>
              </a:rPr>
              <a:t>LOUISIANA</a:t>
            </a:r>
            <a:endParaRPr lang="en-US" sz="2800" dirty="0">
              <a:solidFill>
                <a:srgbClr val="C00000"/>
              </a:solidFill>
            </a:endParaRPr>
          </a:p>
        </p:txBody>
      </p:sp>
      <p:pic>
        <p:nvPicPr>
          <p:cNvPr id="2" name="Picture 1"/>
          <p:cNvPicPr>
            <a:picLocks noChangeAspect="1"/>
          </p:cNvPicPr>
          <p:nvPr/>
        </p:nvPicPr>
        <p:blipFill>
          <a:blip r:embed="rId2"/>
          <a:stretch>
            <a:fillRect/>
          </a:stretch>
        </p:blipFill>
        <p:spPr>
          <a:xfrm>
            <a:off x="1390650" y="304800"/>
            <a:ext cx="6362700" cy="4905375"/>
          </a:xfrm>
          <a:prstGeom prst="rect">
            <a:avLst/>
          </a:prstGeom>
        </p:spPr>
      </p:pic>
    </p:spTree>
    <p:extLst>
      <p:ext uri="{BB962C8B-B14F-4D97-AF65-F5344CB8AC3E}">
        <p14:creationId xmlns:p14="http://schemas.microsoft.com/office/powerpoint/2010/main" val="280952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90525" y="685800"/>
            <a:ext cx="8362950" cy="590931"/>
          </a:xfrm>
        </p:spPr>
        <p:txBody>
          <a:bodyPr>
            <a:spAutoFit/>
          </a:bodyPr>
          <a:lstStyle/>
          <a:p>
            <a:pPr algn="ctr" eaLnBrk="1" hangingPunct="1"/>
            <a:r>
              <a:rPr lang="en-US" altLang="en-US" sz="3600" dirty="0" smtClean="0">
                <a:latin typeface="+mn-lt"/>
              </a:rPr>
              <a:t>Do Not Hook Lanyards to </a:t>
            </a:r>
            <a:r>
              <a:rPr lang="en-US" altLang="en-US" sz="3600" dirty="0" err="1" smtClean="0">
                <a:latin typeface="+mn-lt"/>
              </a:rPr>
              <a:t>Retractables</a:t>
            </a:r>
            <a:endParaRPr lang="en-US" altLang="en-US" sz="3600" dirty="0" smtClean="0">
              <a:latin typeface="+mn-lt"/>
            </a:endParaRPr>
          </a:p>
        </p:txBody>
      </p:sp>
      <p:sp>
        <p:nvSpPr>
          <p:cNvPr id="53251" name="Rectangle 3"/>
          <p:cNvSpPr>
            <a:spLocks noGrp="1" noChangeArrowheads="1"/>
          </p:cNvSpPr>
          <p:nvPr>
            <p:ph idx="1"/>
          </p:nvPr>
        </p:nvSpPr>
        <p:spPr>
          <a:xfrm>
            <a:off x="914400" y="1825625"/>
            <a:ext cx="7315200" cy="1538883"/>
          </a:xfrm>
        </p:spPr>
        <p:txBody>
          <a:bodyPr wrap="square">
            <a:spAutoFit/>
          </a:bodyPr>
          <a:lstStyle/>
          <a:p>
            <a:pPr marL="274320" indent="-274320">
              <a:lnSpc>
                <a:spcPct val="100000"/>
              </a:lnSpc>
              <a:spcBef>
                <a:spcPts val="600"/>
              </a:spcBef>
            </a:pPr>
            <a:r>
              <a:rPr lang="en-US" altLang="en-US" dirty="0" smtClean="0"/>
              <a:t>This can cause hook failures and affect the locking capability of the retractable</a:t>
            </a:r>
          </a:p>
          <a:p>
            <a:pPr marL="274320" indent="-274320">
              <a:lnSpc>
                <a:spcPct val="100000"/>
              </a:lnSpc>
              <a:spcBef>
                <a:spcPts val="600"/>
              </a:spcBef>
            </a:pPr>
            <a:r>
              <a:rPr lang="en-US" altLang="en-US" dirty="0" smtClean="0"/>
              <a:t>The retractable should be attached directly to the D-ring</a:t>
            </a:r>
          </a:p>
          <a:p>
            <a:pPr marL="274320" indent="-274320">
              <a:lnSpc>
                <a:spcPct val="100000"/>
              </a:lnSpc>
              <a:spcBef>
                <a:spcPts val="600"/>
              </a:spcBef>
            </a:pPr>
            <a:r>
              <a:rPr lang="en-US" altLang="en-US" dirty="0" smtClean="0"/>
              <a:t>No plan for SWING factor in the event of a fall.</a:t>
            </a:r>
          </a:p>
        </p:txBody>
      </p:sp>
      <p:sp>
        <p:nvSpPr>
          <p:cNvPr id="4" name="Date Placeholder 3"/>
          <p:cNvSpPr>
            <a:spLocks noGrp="1"/>
          </p:cNvSpPr>
          <p:nvPr>
            <p:ph type="dt" sz="quarter" idx="10"/>
          </p:nvPr>
        </p:nvSpPr>
        <p:spPr/>
        <p:txBody>
          <a:bodyPr/>
          <a:lstStyle/>
          <a:p>
            <a:pPr>
              <a:defRPr/>
            </a:pPr>
            <a:r>
              <a:rPr lang="en-US" dirty="0"/>
              <a:t>	</a:t>
            </a:r>
          </a:p>
        </p:txBody>
      </p:sp>
    </p:spTree>
    <p:extLst>
      <p:ext uri="{BB962C8B-B14F-4D97-AF65-F5344CB8AC3E}">
        <p14:creationId xmlns:p14="http://schemas.microsoft.com/office/powerpoint/2010/main" val="39713819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0527"/>
            <a:ext cx="7315200" cy="650874"/>
          </a:xfrm>
        </p:spPr>
        <p:txBody>
          <a:bodyPr>
            <a:normAutofit/>
          </a:bodyPr>
          <a:lstStyle/>
          <a:p>
            <a:pPr algn="ctr"/>
            <a:r>
              <a:rPr lang="en-US" sz="3600" dirty="0" smtClean="0">
                <a:latin typeface="+mn-lt"/>
              </a:rPr>
              <a:t>Review</a:t>
            </a:r>
            <a:endParaRPr lang="en-US" sz="3600" dirty="0">
              <a:latin typeface="+mn-lt"/>
            </a:endParaRPr>
          </a:p>
        </p:txBody>
      </p:sp>
      <p:sp>
        <p:nvSpPr>
          <p:cNvPr id="3" name="Content Placeholder 2"/>
          <p:cNvSpPr>
            <a:spLocks noGrp="1"/>
          </p:cNvSpPr>
          <p:nvPr>
            <p:ph idx="1"/>
          </p:nvPr>
        </p:nvSpPr>
        <p:spPr>
          <a:xfrm>
            <a:off x="800100" y="1447800"/>
            <a:ext cx="7543800" cy="3000821"/>
          </a:xfrm>
        </p:spPr>
        <p:txBody>
          <a:bodyPr wrap="square">
            <a:spAutoFit/>
          </a:bodyPr>
          <a:lstStyle/>
          <a:p>
            <a:pPr marL="274320" indent="-274320">
              <a:lnSpc>
                <a:spcPct val="100000"/>
              </a:lnSpc>
              <a:spcBef>
                <a:spcPts val="600"/>
              </a:spcBef>
            </a:pPr>
            <a:r>
              <a:rPr lang="en-US" dirty="0" smtClean="0"/>
              <a:t>What are the 4 greatest hazards in construction? </a:t>
            </a:r>
          </a:p>
          <a:p>
            <a:pPr marL="274320" indent="-274320">
              <a:lnSpc>
                <a:spcPct val="100000"/>
              </a:lnSpc>
              <a:spcBef>
                <a:spcPts val="600"/>
              </a:spcBef>
            </a:pPr>
            <a:r>
              <a:rPr lang="en-US" dirty="0" smtClean="0"/>
              <a:t>At what height must we have fall prevention or fall protection in:</a:t>
            </a:r>
          </a:p>
          <a:p>
            <a:pPr marL="617220" lvl="1" indent="-274320">
              <a:lnSpc>
                <a:spcPct val="100000"/>
              </a:lnSpc>
              <a:spcBef>
                <a:spcPts val="600"/>
              </a:spcBef>
            </a:pPr>
            <a:r>
              <a:rPr lang="en-US" dirty="0" smtClean="0"/>
              <a:t>Construction</a:t>
            </a:r>
            <a:endParaRPr lang="en-US" dirty="0"/>
          </a:p>
          <a:p>
            <a:pPr marL="617220" lvl="1" indent="-274320">
              <a:lnSpc>
                <a:spcPct val="100000"/>
              </a:lnSpc>
              <a:spcBef>
                <a:spcPts val="600"/>
              </a:spcBef>
            </a:pPr>
            <a:r>
              <a:rPr lang="en-US" dirty="0" smtClean="0"/>
              <a:t>Maritime</a:t>
            </a:r>
            <a:endParaRPr lang="en-US" dirty="0"/>
          </a:p>
          <a:p>
            <a:pPr marL="617220" lvl="1" indent="-274320">
              <a:lnSpc>
                <a:spcPct val="100000"/>
              </a:lnSpc>
              <a:spcBef>
                <a:spcPts val="600"/>
              </a:spcBef>
            </a:pPr>
            <a:r>
              <a:rPr lang="en-US" dirty="0" smtClean="0"/>
              <a:t>General Industry</a:t>
            </a:r>
          </a:p>
          <a:p>
            <a:pPr marL="274320" lvl="1" indent="-274320">
              <a:lnSpc>
                <a:spcPct val="100000"/>
              </a:lnSpc>
              <a:spcBef>
                <a:spcPts val="600"/>
              </a:spcBef>
            </a:pPr>
            <a:r>
              <a:rPr lang="en-US" sz="2100" dirty="0" smtClean="0"/>
              <a:t>Name 3 alternate work methods to help eliminate or reduce the risk of falls</a:t>
            </a:r>
            <a:r>
              <a:rPr lang="en-US" sz="2100" dirty="0"/>
              <a:t>.</a:t>
            </a:r>
            <a:endParaRPr lang="en-US" sz="2100" dirty="0" smtClean="0"/>
          </a:p>
          <a:p>
            <a:pPr marL="274320" lvl="1" indent="-274320">
              <a:lnSpc>
                <a:spcPct val="100000"/>
              </a:lnSpc>
              <a:spcBef>
                <a:spcPts val="600"/>
              </a:spcBef>
            </a:pPr>
            <a:r>
              <a:rPr lang="en-US" sz="2100" dirty="0" smtClean="0"/>
              <a:t>What are the A, B, C of a personal fall arrest system?</a:t>
            </a:r>
          </a:p>
        </p:txBody>
      </p:sp>
    </p:spTree>
    <p:extLst>
      <p:ext uri="{BB962C8B-B14F-4D97-AF65-F5344CB8AC3E}">
        <p14:creationId xmlns:p14="http://schemas.microsoft.com/office/powerpoint/2010/main" val="20003600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5" y="390527"/>
            <a:ext cx="7562850" cy="650874"/>
          </a:xfrm>
        </p:spPr>
        <p:txBody>
          <a:bodyPr>
            <a:normAutofit/>
          </a:bodyPr>
          <a:lstStyle/>
          <a:p>
            <a:pPr algn="ctr"/>
            <a:r>
              <a:rPr lang="en-US" sz="3600" dirty="0" smtClean="0">
                <a:latin typeface="+mn-lt"/>
              </a:rPr>
              <a:t>Review</a:t>
            </a:r>
            <a:endParaRPr lang="en-US" sz="3600" dirty="0">
              <a:latin typeface="+mn-lt"/>
            </a:endParaRPr>
          </a:p>
        </p:txBody>
      </p:sp>
      <p:sp>
        <p:nvSpPr>
          <p:cNvPr id="3" name="Content Placeholder 2"/>
          <p:cNvSpPr>
            <a:spLocks noGrp="1"/>
          </p:cNvSpPr>
          <p:nvPr>
            <p:ph idx="1"/>
          </p:nvPr>
        </p:nvSpPr>
        <p:spPr>
          <a:xfrm>
            <a:off x="228600" y="1295400"/>
            <a:ext cx="8763000" cy="3724096"/>
          </a:xfrm>
        </p:spPr>
        <p:txBody>
          <a:bodyPr wrap="square">
            <a:spAutoFit/>
          </a:bodyPr>
          <a:lstStyle/>
          <a:p>
            <a:pPr marL="274320" indent="-274320">
              <a:lnSpc>
                <a:spcPct val="100000"/>
              </a:lnSpc>
              <a:spcBef>
                <a:spcPts val="600"/>
              </a:spcBef>
            </a:pPr>
            <a:r>
              <a:rPr lang="en-US" dirty="0" smtClean="0"/>
              <a:t>What are the 4 greatest hazards in construction? </a:t>
            </a:r>
            <a:br>
              <a:rPr lang="en-US" dirty="0" smtClean="0"/>
            </a:br>
            <a:r>
              <a:rPr lang="en-US" i="1" dirty="0" smtClean="0">
                <a:solidFill>
                  <a:srgbClr val="C00000"/>
                </a:solidFill>
              </a:rPr>
              <a:t>Falls, Struck By, Caught By/In, Electrical</a:t>
            </a:r>
            <a:endParaRPr lang="en-US" i="1" dirty="0">
              <a:solidFill>
                <a:srgbClr val="C00000"/>
              </a:solidFill>
            </a:endParaRPr>
          </a:p>
          <a:p>
            <a:pPr marL="274320" indent="-274320">
              <a:lnSpc>
                <a:spcPct val="100000"/>
              </a:lnSpc>
              <a:spcBef>
                <a:spcPts val="600"/>
              </a:spcBef>
            </a:pPr>
            <a:r>
              <a:rPr lang="en-US" dirty="0" smtClean="0"/>
              <a:t>At what height must we have fall prevention or fall protection in:</a:t>
            </a:r>
          </a:p>
          <a:p>
            <a:pPr marL="617220" lvl="2" indent="-274320">
              <a:lnSpc>
                <a:spcPct val="100000"/>
              </a:lnSpc>
              <a:spcBef>
                <a:spcPts val="600"/>
              </a:spcBef>
            </a:pPr>
            <a:r>
              <a:rPr lang="en-US" dirty="0" smtClean="0"/>
              <a:t>Construction    	</a:t>
            </a:r>
            <a:r>
              <a:rPr lang="en-US" dirty="0" smtClean="0">
                <a:solidFill>
                  <a:srgbClr val="C00000"/>
                </a:solidFill>
              </a:rPr>
              <a:t>6ft</a:t>
            </a:r>
          </a:p>
          <a:p>
            <a:pPr marL="617220" lvl="2" indent="-274320">
              <a:lnSpc>
                <a:spcPct val="100000"/>
              </a:lnSpc>
              <a:spcBef>
                <a:spcPts val="600"/>
              </a:spcBef>
            </a:pPr>
            <a:r>
              <a:rPr lang="en-US" dirty="0" smtClean="0"/>
              <a:t>Maritime		</a:t>
            </a:r>
            <a:r>
              <a:rPr lang="en-US" dirty="0" smtClean="0">
                <a:solidFill>
                  <a:srgbClr val="C00000"/>
                </a:solidFill>
              </a:rPr>
              <a:t>5ft</a:t>
            </a:r>
            <a:endParaRPr lang="en-US" dirty="0" smtClean="0"/>
          </a:p>
          <a:p>
            <a:pPr marL="617220" lvl="2" indent="-274320">
              <a:lnSpc>
                <a:spcPct val="100000"/>
              </a:lnSpc>
              <a:spcBef>
                <a:spcPts val="600"/>
              </a:spcBef>
            </a:pPr>
            <a:r>
              <a:rPr lang="en-US" dirty="0" smtClean="0"/>
              <a:t>General Industry	</a:t>
            </a:r>
            <a:r>
              <a:rPr lang="en-US" dirty="0" smtClean="0">
                <a:solidFill>
                  <a:srgbClr val="C00000"/>
                </a:solidFill>
              </a:rPr>
              <a:t>4ft</a:t>
            </a:r>
            <a:endParaRPr lang="en-US" dirty="0" smtClean="0"/>
          </a:p>
          <a:p>
            <a:pPr marL="274320" lvl="1" indent="-274320">
              <a:lnSpc>
                <a:spcPct val="100000"/>
              </a:lnSpc>
              <a:spcBef>
                <a:spcPts val="600"/>
              </a:spcBef>
            </a:pPr>
            <a:r>
              <a:rPr lang="en-US" sz="2100" dirty="0" smtClean="0"/>
              <a:t>Name 3 alternate work methods to help eliminate or reduce the risk of falls?</a:t>
            </a:r>
          </a:p>
          <a:p>
            <a:pPr marL="274320" lvl="1" indent="-274320">
              <a:lnSpc>
                <a:spcPct val="100000"/>
              </a:lnSpc>
              <a:spcBef>
                <a:spcPts val="600"/>
              </a:spcBef>
              <a:buNone/>
            </a:pPr>
            <a:r>
              <a:rPr lang="en-US" sz="2100" i="1" dirty="0" smtClean="0">
                <a:solidFill>
                  <a:srgbClr val="C00000"/>
                </a:solidFill>
              </a:rPr>
              <a:t>	Scaffolds, Aerial Lifts, &amp; Ladders</a:t>
            </a:r>
            <a:endParaRPr lang="en-US" sz="2100" dirty="0">
              <a:solidFill>
                <a:srgbClr val="C00000"/>
              </a:solidFill>
            </a:endParaRPr>
          </a:p>
          <a:p>
            <a:pPr marL="274320" lvl="1" indent="-274320">
              <a:lnSpc>
                <a:spcPct val="100000"/>
              </a:lnSpc>
              <a:spcBef>
                <a:spcPts val="600"/>
              </a:spcBef>
            </a:pPr>
            <a:r>
              <a:rPr lang="en-US" sz="2100" dirty="0" smtClean="0"/>
              <a:t>What are the A, B, C of a personal fall arrest system?  </a:t>
            </a:r>
            <a:br>
              <a:rPr lang="en-US" sz="2100" dirty="0" smtClean="0"/>
            </a:br>
            <a:r>
              <a:rPr lang="en-US" sz="2100" i="1" dirty="0" smtClean="0">
                <a:solidFill>
                  <a:srgbClr val="C00000"/>
                </a:solidFill>
              </a:rPr>
              <a:t>Anchor Point, Body Harness, Connectors</a:t>
            </a:r>
          </a:p>
        </p:txBody>
      </p:sp>
    </p:spTree>
    <p:extLst>
      <p:ext uri="{BB962C8B-B14F-4D97-AF65-F5344CB8AC3E}">
        <p14:creationId xmlns:p14="http://schemas.microsoft.com/office/powerpoint/2010/main" val="384550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5069" y="1778000"/>
            <a:ext cx="1866900" cy="523220"/>
          </a:xfrm>
          <a:prstGeom prst="rect">
            <a:avLst/>
          </a:prstGeom>
          <a:noFill/>
        </p:spPr>
        <p:txBody>
          <a:bodyPr wrap="square" rtlCol="0">
            <a:spAutoFit/>
          </a:bodyPr>
          <a:lstStyle/>
          <a:p>
            <a:r>
              <a:rPr lang="en-US" sz="2800" dirty="0" smtClean="0">
                <a:solidFill>
                  <a:srgbClr val="C00000"/>
                </a:solidFill>
              </a:rPr>
              <a:t>ARKANSAS</a:t>
            </a:r>
            <a:endParaRPr lang="en-US" sz="2800" dirty="0">
              <a:solidFill>
                <a:srgbClr val="C00000"/>
              </a:solidFill>
            </a:endParaRPr>
          </a:p>
        </p:txBody>
      </p:sp>
      <p:pic>
        <p:nvPicPr>
          <p:cNvPr id="2" name="Picture 1"/>
          <p:cNvPicPr>
            <a:picLocks noChangeAspect="1"/>
          </p:cNvPicPr>
          <p:nvPr/>
        </p:nvPicPr>
        <p:blipFill>
          <a:blip r:embed="rId2"/>
          <a:stretch>
            <a:fillRect/>
          </a:stretch>
        </p:blipFill>
        <p:spPr>
          <a:xfrm>
            <a:off x="309701" y="457200"/>
            <a:ext cx="8524598" cy="4114800"/>
          </a:xfrm>
          <a:prstGeom prst="rect">
            <a:avLst/>
          </a:prstGeom>
        </p:spPr>
      </p:pic>
    </p:spTree>
    <p:extLst>
      <p:ext uri="{BB962C8B-B14F-4D97-AF65-F5344CB8AC3E}">
        <p14:creationId xmlns:p14="http://schemas.microsoft.com/office/powerpoint/2010/main" val="3201422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897479"/>
            <a:ext cx="7315200" cy="1302921"/>
          </a:xfrm>
        </p:spPr>
        <p:txBody>
          <a:bodyPr wrap="square">
            <a:spAutoFit/>
          </a:bodyPr>
          <a:lstStyle/>
          <a:p>
            <a:r>
              <a:rPr lang="en-US" sz="4000" i="1" dirty="0" smtClean="0"/>
              <a:t>Have you ever fallen or</a:t>
            </a:r>
          </a:p>
          <a:p>
            <a:r>
              <a:rPr lang="en-US" sz="4000" i="1" dirty="0" smtClean="0"/>
              <a:t>known someone who fell?</a:t>
            </a:r>
            <a:endParaRPr lang="en-US" sz="4000" i="1" dirty="0"/>
          </a:p>
        </p:txBody>
      </p:sp>
    </p:spTree>
    <p:extLst>
      <p:ext uri="{BB962C8B-B14F-4D97-AF65-F5344CB8AC3E}">
        <p14:creationId xmlns:p14="http://schemas.microsoft.com/office/powerpoint/2010/main" val="3665685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AST 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AST Theme1</Template>
  <TotalTime>1301</TotalTime>
  <Words>3010</Words>
  <Application>Microsoft Office PowerPoint</Application>
  <PresentationFormat>On-screen Show (4:3)</PresentationFormat>
  <Paragraphs>458</Paragraphs>
  <Slides>72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72</vt:i4>
      </vt:variant>
    </vt:vector>
  </HeadingPairs>
  <TitlesOfParts>
    <vt:vector size="81" baseType="lpstr">
      <vt:lpstr>Arial</vt:lpstr>
      <vt:lpstr>Arial Black</vt:lpstr>
      <vt:lpstr>Calibri</vt:lpstr>
      <vt:lpstr>Calibri Light</vt:lpstr>
      <vt:lpstr>Cambria</vt:lpstr>
      <vt:lpstr>Times New Roman</vt:lpstr>
      <vt:lpstr>Verdana</vt:lpstr>
      <vt:lpstr>Wingdings</vt:lpstr>
      <vt:lpstr>AST Theme1</vt:lpstr>
      <vt:lpstr>Fall Protection Safety</vt:lpstr>
      <vt:lpstr>Objectives</vt:lpstr>
      <vt:lpstr>Fall Statistics</vt:lpstr>
      <vt:lpstr>Top 10 Most Frequently Cited Standards For Fiscal 2014 (Oct. 1, 2013, To Sept. 30, 2014)</vt:lpstr>
      <vt:lpstr>Region VI In The News</vt:lpstr>
      <vt:lpstr>PowerPoint Presentation</vt:lpstr>
      <vt:lpstr>PowerPoint Presentation</vt:lpstr>
      <vt:lpstr>PowerPoint Presentation</vt:lpstr>
      <vt:lpstr>PowerPoint Presentation</vt:lpstr>
      <vt:lpstr> Fall Protection Standards</vt:lpstr>
      <vt:lpstr>OSHA Construction Standards (29 CFR 1926)</vt:lpstr>
      <vt:lpstr>Fall protection, for activities not in the construction industry, is addressed in specific standards for the general industry, shipyard employment, marine terminals and longshoring industry. This section highlights OSHA standards, Federal Registers (rules, proposed rules, and notices), the Regulatory Agenda (a list of actions being taken with regard to OSHA standards), preambles to final rules (background to final rules), directives (instructions for compliance officers), standard interpretations (official letters of interpretation of the standards), example cases, and national consensus standards related to fall protection.</vt:lpstr>
      <vt:lpstr>General Industry (29 CFR 1910)</vt:lpstr>
      <vt:lpstr>Shipyard Employment (29 CFR 1915) </vt:lpstr>
      <vt:lpstr>Marine Terminals (29 CFR 1917)</vt:lpstr>
      <vt:lpstr>Longshoring (29 CFR 1918) </vt:lpstr>
      <vt:lpstr>WHAT IS A FALL HAZARD?</vt:lpstr>
      <vt:lpstr>Examples of Fall Hazards</vt:lpstr>
      <vt:lpstr>Fall Hazards Can Be Prevented Using  Fall Prevention, Fall Restraint &amp; Fall Arrest</vt:lpstr>
      <vt:lpstr>PowerPoint Presentation</vt:lpstr>
      <vt:lpstr>Fall Distance </vt:lpstr>
      <vt:lpstr>Anatomy of a Fall  How fast can you fall? You may think that you can catch yourself before falling too far and too much damage is done.</vt:lpstr>
      <vt:lpstr>PowerPoint Presentation</vt:lpstr>
      <vt:lpstr>Two Factors Influence Falls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Falling on exposed rebar</vt:lpstr>
      <vt:lpstr>Falling on exposed rebar</vt:lpstr>
      <vt:lpstr>PowerPoint Presentation</vt:lpstr>
      <vt:lpstr>Unguarded Floor Openings</vt:lpstr>
      <vt:lpstr>Unguarded Stair Opening </vt:lpstr>
      <vt:lpstr>PowerPoint Presentation</vt:lpstr>
      <vt:lpstr>Holes</vt:lpstr>
      <vt:lpstr>PowerPoint Presentation</vt:lpstr>
      <vt:lpstr>PowerPoint Presentation</vt:lpstr>
      <vt:lpstr>PowerPoint Presentation</vt:lpstr>
      <vt:lpstr>PowerPoint Presentation</vt:lpstr>
      <vt:lpstr>Scaffold Types</vt:lpstr>
      <vt:lpstr>PowerPoint Presentation</vt:lpstr>
      <vt:lpstr>PowerPoint Presentation</vt:lpstr>
      <vt:lpstr>PowerPoint Presentation</vt:lpstr>
      <vt:lpstr>PowerPoint Presentation</vt:lpstr>
      <vt:lpstr>PowerPoint Presentation</vt:lpstr>
      <vt:lpstr>PowerPoint Presentation</vt:lpstr>
      <vt:lpstr>The ABC’s of Personal Fall Arrest Systems (PFAS)</vt:lpstr>
      <vt:lpstr>The A</vt:lpstr>
      <vt:lpstr>The Anchor</vt:lpstr>
      <vt:lpstr>Improper Anchor Points</vt:lpstr>
      <vt:lpstr>The B = Body Harness</vt:lpstr>
      <vt:lpstr>The Body Harness</vt:lpstr>
      <vt:lpstr>PowerPoint Presentation</vt:lpstr>
      <vt:lpstr>Proper Adjustment is Key</vt:lpstr>
      <vt:lpstr>Adequate Anchorages are Crucial</vt:lpstr>
      <vt:lpstr>Use of Eye Bolts</vt:lpstr>
      <vt:lpstr>PowerPoint Presentation</vt:lpstr>
      <vt:lpstr>PowerPoint Presentation</vt:lpstr>
      <vt:lpstr>The Connectors</vt:lpstr>
      <vt:lpstr>Connector (Lanyards)</vt:lpstr>
      <vt:lpstr>Retractable Lifelines</vt:lpstr>
      <vt:lpstr>SRL and Deceleration Devices</vt:lpstr>
      <vt:lpstr>Do Not Hook Lanyards to Retractables</vt:lpstr>
      <vt:lpstr>Review</vt:lpstr>
      <vt:lpstr>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Boone</dc:creator>
  <cp:lastModifiedBy>Hager, Julia F</cp:lastModifiedBy>
  <cp:revision>87</cp:revision>
  <cp:lastPrinted>2015-06-08T19:44:17Z</cp:lastPrinted>
  <dcterms:created xsi:type="dcterms:W3CDTF">2015-04-22T01:06:42Z</dcterms:created>
  <dcterms:modified xsi:type="dcterms:W3CDTF">2015-06-22T21:07:15Z</dcterms:modified>
</cp:coreProperties>
</file>