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7" r:id="rId2"/>
    <p:sldId id="259" r:id="rId3"/>
    <p:sldId id="262" r:id="rId4"/>
    <p:sldId id="264" r:id="rId5"/>
    <p:sldId id="269" r:id="rId6"/>
    <p:sldId id="273" r:id="rId7"/>
    <p:sldId id="276" r:id="rId8"/>
    <p:sldId id="278" r:id="rId9"/>
    <p:sldId id="463" r:id="rId10"/>
    <p:sldId id="275" r:id="rId11"/>
    <p:sldId id="289" r:id="rId12"/>
    <p:sldId id="291" r:id="rId13"/>
    <p:sldId id="295" r:id="rId14"/>
    <p:sldId id="296" r:id="rId15"/>
    <p:sldId id="297" r:id="rId16"/>
    <p:sldId id="311" r:id="rId17"/>
    <p:sldId id="313" r:id="rId18"/>
    <p:sldId id="315" r:id="rId19"/>
    <p:sldId id="321" r:id="rId20"/>
    <p:sldId id="322" r:id="rId21"/>
    <p:sldId id="326" r:id="rId22"/>
    <p:sldId id="327" r:id="rId23"/>
    <p:sldId id="336" r:id="rId24"/>
    <p:sldId id="340" r:id="rId25"/>
    <p:sldId id="344" r:id="rId26"/>
    <p:sldId id="349" r:id="rId27"/>
    <p:sldId id="350" r:id="rId28"/>
    <p:sldId id="356" r:id="rId29"/>
    <p:sldId id="358" r:id="rId30"/>
    <p:sldId id="359" r:id="rId31"/>
    <p:sldId id="360" r:id="rId32"/>
    <p:sldId id="361" r:id="rId33"/>
    <p:sldId id="362" r:id="rId34"/>
    <p:sldId id="363" r:id="rId35"/>
    <p:sldId id="365" r:id="rId36"/>
    <p:sldId id="370" r:id="rId37"/>
    <p:sldId id="371" r:id="rId38"/>
    <p:sldId id="372" r:id="rId39"/>
    <p:sldId id="373" r:id="rId40"/>
    <p:sldId id="378" r:id="rId41"/>
    <p:sldId id="379" r:id="rId42"/>
    <p:sldId id="380" r:id="rId43"/>
    <p:sldId id="381" r:id="rId44"/>
    <p:sldId id="383" r:id="rId45"/>
    <p:sldId id="384" r:id="rId46"/>
    <p:sldId id="385" r:id="rId47"/>
    <p:sldId id="387" r:id="rId48"/>
    <p:sldId id="388" r:id="rId49"/>
    <p:sldId id="390" r:id="rId50"/>
    <p:sldId id="392" r:id="rId51"/>
    <p:sldId id="393" r:id="rId52"/>
    <p:sldId id="395" r:id="rId53"/>
    <p:sldId id="396" r:id="rId54"/>
    <p:sldId id="399" r:id="rId55"/>
    <p:sldId id="400" r:id="rId56"/>
    <p:sldId id="403" r:id="rId57"/>
    <p:sldId id="404" r:id="rId58"/>
    <p:sldId id="406" r:id="rId59"/>
    <p:sldId id="407" r:id="rId60"/>
    <p:sldId id="408" r:id="rId61"/>
    <p:sldId id="409" r:id="rId62"/>
    <p:sldId id="410" r:id="rId63"/>
    <p:sldId id="411" r:id="rId64"/>
    <p:sldId id="412" r:id="rId65"/>
    <p:sldId id="414" r:id="rId66"/>
    <p:sldId id="415" r:id="rId67"/>
    <p:sldId id="416" r:id="rId68"/>
    <p:sldId id="418" r:id="rId69"/>
    <p:sldId id="422" r:id="rId70"/>
    <p:sldId id="423" r:id="rId71"/>
    <p:sldId id="425" r:id="rId72"/>
    <p:sldId id="427" r:id="rId73"/>
    <p:sldId id="428" r:id="rId74"/>
    <p:sldId id="430" r:id="rId75"/>
    <p:sldId id="431" r:id="rId76"/>
    <p:sldId id="432" r:id="rId77"/>
    <p:sldId id="434" r:id="rId78"/>
    <p:sldId id="435" r:id="rId79"/>
    <p:sldId id="436" r:id="rId80"/>
    <p:sldId id="437" r:id="rId81"/>
    <p:sldId id="438" r:id="rId82"/>
    <p:sldId id="439" r:id="rId83"/>
    <p:sldId id="440" r:id="rId84"/>
    <p:sldId id="442" r:id="rId85"/>
    <p:sldId id="443" r:id="rId86"/>
    <p:sldId id="444" r:id="rId87"/>
    <p:sldId id="447" r:id="rId88"/>
    <p:sldId id="448" r:id="rId89"/>
    <p:sldId id="452" r:id="rId90"/>
    <p:sldId id="454" r:id="rId91"/>
    <p:sldId id="455" r:id="rId92"/>
    <p:sldId id="456" r:id="rId93"/>
    <p:sldId id="457" r:id="rId94"/>
    <p:sldId id="459" r:id="rId95"/>
    <p:sldId id="462"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47C"/>
    <a:srgbClr val="F58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81" autoAdjust="0"/>
    <p:restoredTop sz="94660"/>
  </p:normalViewPr>
  <p:slideViewPr>
    <p:cSldViewPr>
      <p:cViewPr varScale="1">
        <p:scale>
          <a:sx n="132" d="100"/>
          <a:sy n="132" d="100"/>
        </p:scale>
        <p:origin x="912"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5"/>
      <c:rotY val="0"/>
      <c:rAngAx val="0"/>
      <c:perspective val="0"/>
    </c:view3D>
    <c:floor>
      <c:thickness val="0"/>
    </c:floor>
    <c:sideWall>
      <c:thickness val="0"/>
    </c:sideWall>
    <c:backWall>
      <c:thickness val="0"/>
    </c:backWall>
    <c:plotArea>
      <c:layout>
        <c:manualLayout>
          <c:layoutTarget val="inner"/>
          <c:xMode val="edge"/>
          <c:yMode val="edge"/>
          <c:x val="3.6299765807962528E-2"/>
          <c:y val="0.18279569892473119"/>
          <c:w val="0.5901639344262295"/>
          <c:h val="0.74838709677419357"/>
        </c:manualLayout>
      </c:layout>
      <c:pie3DChart>
        <c:varyColors val="1"/>
        <c:ser>
          <c:idx val="0"/>
          <c:order val="0"/>
          <c:tx>
            <c:strRef>
              <c:f>Sheet1!$A$2</c:f>
              <c:strCache>
                <c:ptCount val="1"/>
                <c:pt idx="0">
                  <c:v>East</c:v>
                </c:pt>
              </c:strCache>
            </c:strRef>
          </c:tx>
          <c:spPr>
            <a:solidFill>
              <a:schemeClr val="accent1"/>
            </a:solidFill>
            <a:ln w="12700">
              <a:solidFill>
                <a:schemeClr val="tx1"/>
              </a:solidFill>
              <a:prstDash val="solid"/>
            </a:ln>
          </c:spPr>
          <c:dPt>
            <c:idx val="0"/>
            <c:bubble3D val="0"/>
          </c:dPt>
          <c:dPt>
            <c:idx val="1"/>
            <c:bubble3D val="0"/>
            <c:spPr>
              <a:solidFill>
                <a:srgbClr val="339966"/>
              </a:solidFill>
              <a:ln w="12700">
                <a:solidFill>
                  <a:schemeClr val="tx1"/>
                </a:solidFill>
                <a:prstDash val="solid"/>
              </a:ln>
            </c:spPr>
          </c:dPt>
          <c:dPt>
            <c:idx val="2"/>
            <c:bubble3D val="0"/>
            <c:spPr>
              <a:solidFill>
                <a:schemeClr val="hlink"/>
              </a:solidFill>
              <a:ln w="12700">
                <a:solidFill>
                  <a:schemeClr val="tx1"/>
                </a:solidFill>
                <a:prstDash val="solid"/>
              </a:ln>
            </c:spPr>
          </c:dPt>
          <c:dLbls>
            <c:delete val="1"/>
          </c:dLbls>
          <c:cat>
            <c:strRef>
              <c:f>Sheet1!$B$1:$D$1</c:f>
              <c:strCache>
                <c:ptCount val="3"/>
                <c:pt idx="0">
                  <c:v>Improperly used</c:v>
                </c:pt>
                <c:pt idx="1">
                  <c:v>Available but not in use</c:v>
                </c:pt>
                <c:pt idx="2">
                  <c:v>Not available</c:v>
                </c:pt>
              </c:strCache>
            </c:strRef>
          </c:cat>
          <c:val>
            <c:numRef>
              <c:f>Sheet1!$B$2:$D$2</c:f>
              <c:numCache>
                <c:formatCode>General</c:formatCode>
                <c:ptCount val="3"/>
                <c:pt idx="0">
                  <c:v>24</c:v>
                </c:pt>
                <c:pt idx="1">
                  <c:v>12</c:v>
                </c:pt>
                <c:pt idx="2">
                  <c:v>64</c:v>
                </c:pt>
              </c:numCache>
            </c:numRef>
          </c:val>
        </c:ser>
        <c:dLbls>
          <c:showLegendKey val="0"/>
          <c:showVal val="0"/>
          <c:showCatName val="0"/>
          <c:showSerName val="0"/>
          <c:showPercent val="1"/>
          <c:showBubbleSize val="0"/>
          <c:showLeaderLines val="1"/>
        </c:dLbls>
      </c:pie3DChart>
      <c:spPr>
        <a:noFill/>
        <a:ln w="25400">
          <a:noFill/>
        </a:ln>
      </c:spPr>
    </c:plotArea>
    <c:plotVisOnly val="1"/>
    <c:dispBlanksAs val="zero"/>
    <c:showDLblsOverMax val="0"/>
  </c:chart>
  <c:spPr>
    <a:noFill/>
    <a:ln>
      <a:noFill/>
    </a:ln>
  </c:spPr>
  <c:txPr>
    <a:bodyPr/>
    <a:lstStyle/>
    <a:p>
      <a:pPr>
        <a:defRPr sz="1800" b="1"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7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E49CB-96E8-4E70-800D-0D865BD6061D}" type="datetimeFigureOut">
              <a:rPr lang="en-US" smtClean="0"/>
              <a:t>6/19/2015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DBE03-033D-4A57-9810-40466FE7788D}" type="slidenum">
              <a:rPr lang="en-US" smtClean="0"/>
              <a:t>‹#›</a:t>
            </a:fld>
            <a:endParaRPr lang="en-US"/>
          </a:p>
        </p:txBody>
      </p:sp>
    </p:spTree>
    <p:extLst>
      <p:ext uri="{BB962C8B-B14F-4D97-AF65-F5344CB8AC3E}">
        <p14:creationId xmlns:p14="http://schemas.microsoft.com/office/powerpoint/2010/main" val="221455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D953544F-3F9A-47A6-85AB-A30C275C39EC}" type="slidenum">
              <a:rPr lang="en-US" smtClean="0"/>
              <a:pPr/>
              <a:t>1</a:t>
            </a:fld>
            <a:endParaRPr lang="en-US" smtClean="0"/>
          </a:p>
        </p:txBody>
      </p:sp>
      <p:sp>
        <p:nvSpPr>
          <p:cNvPr id="234499" name="Rectangle 2"/>
          <p:cNvSpPr>
            <a:spLocks noGrp="1" noRot="1" noChangeAspect="1" noChangeArrowheads="1" noTextEdit="1"/>
          </p:cNvSpPr>
          <p:nvPr>
            <p:ph type="sldImg"/>
          </p:nvPr>
        </p:nvSpPr>
        <p:spPr>
          <a:xfrm>
            <a:off x="1371600" y="1143000"/>
            <a:ext cx="4114800" cy="3086100"/>
          </a:xfrm>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This slide gives the name of the course: Excavation Safety Competent Person Training Program. This slide is animated - - showing the light getting larger.</a:t>
            </a:r>
          </a:p>
        </p:txBody>
      </p:sp>
    </p:spTree>
    <p:extLst>
      <p:ext uri="{BB962C8B-B14F-4D97-AF65-F5344CB8AC3E}">
        <p14:creationId xmlns:p14="http://schemas.microsoft.com/office/powerpoint/2010/main" val="187992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7A75DC47-11D1-4079-838A-A22579A16421}" type="slidenum">
              <a:rPr lang="en-US" smtClean="0"/>
              <a:pPr/>
              <a:t>2</a:t>
            </a:fld>
            <a:endParaRPr lang="en-US" smtClean="0"/>
          </a:p>
        </p:txBody>
      </p:sp>
      <p:sp>
        <p:nvSpPr>
          <p:cNvPr id="236547" name="Rectangle 2"/>
          <p:cNvSpPr>
            <a:spLocks noGrp="1" noRot="1" noChangeAspect="1" noChangeArrowheads="1" noTextEdit="1"/>
          </p:cNvSpPr>
          <p:nvPr>
            <p:ph type="sldImg"/>
          </p:nvPr>
        </p:nvSpPr>
        <p:spPr>
          <a:xfrm>
            <a:off x="1371600" y="1143000"/>
            <a:ext cx="4114800" cy="3086100"/>
          </a:xfrm>
          <a:ln/>
        </p:spPr>
      </p:sp>
      <p:sp>
        <p:nvSpPr>
          <p:cNvPr id="236548" name="Rectangle 3"/>
          <p:cNvSpPr>
            <a:spLocks noGrp="1" noChangeArrowheads="1"/>
          </p:cNvSpPr>
          <p:nvPr>
            <p:ph type="body" idx="1"/>
          </p:nvPr>
        </p:nvSpPr>
        <p:spPr>
          <a:noFill/>
          <a:ln/>
        </p:spPr>
        <p:txBody>
          <a:bodyPr/>
          <a:lstStyle/>
          <a:p>
            <a:pPr eaLnBrk="1" hangingPunct="1"/>
            <a:r>
              <a:rPr lang="en-US" sz="3600" b="1" smtClean="0">
                <a:solidFill>
                  <a:srgbClr val="FFCC99"/>
                </a:solidFill>
                <a:latin typeface="Verdana" pitchFamily="34" charset="0"/>
              </a:rPr>
              <a:t>The fatality rate for cave-ins is fifteen times greater than for other construction accidents.</a:t>
            </a:r>
          </a:p>
        </p:txBody>
      </p:sp>
    </p:spTree>
    <p:extLst>
      <p:ext uri="{BB962C8B-B14F-4D97-AF65-F5344CB8AC3E}">
        <p14:creationId xmlns:p14="http://schemas.microsoft.com/office/powerpoint/2010/main" val="3533157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378694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19255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304402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82773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352385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58298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235929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1145828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1519570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347656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287598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B7A779-0EA7-4502-A72E-74CA3F82BA15}" type="datetimeFigureOut">
              <a:rPr lang="en-US" smtClean="0"/>
              <a:t>6/19/2015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9AABEBE-B14E-41A9-A854-DC0C4408E20E}" type="slidenum">
              <a:rPr lang="en-US" smtClean="0"/>
              <a:t>‹#›</a:t>
            </a:fld>
            <a:endParaRPr lang="en-US"/>
          </a:p>
        </p:txBody>
      </p:sp>
    </p:spTree>
    <p:extLst>
      <p:ext uri="{BB962C8B-B14F-4D97-AF65-F5344CB8AC3E}">
        <p14:creationId xmlns:p14="http://schemas.microsoft.com/office/powerpoint/2010/main" val="354013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smtClean="0">
                <a:solidFill>
                  <a:schemeClr val="tx1">
                    <a:tint val="75000"/>
                  </a:schemeClr>
                </a:solidFill>
                <a:latin typeface="Arial" charset="0"/>
                <a:cs typeface="Arial" charset="0"/>
              </a:defRPr>
            </a:lvl1pPr>
          </a:lstStyle>
          <a:p>
            <a:fld id="{50B7A779-0EA7-4502-A72E-74CA3F82BA15}" type="datetimeFigureOut">
              <a:rPr lang="en-US" smtClean="0"/>
              <a:t>6/19/2015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charset="0"/>
                <a:cs typeface="Arial" charset="0"/>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E9AABEBE-B14E-41A9-A854-DC0C4408E20E}" type="slidenum">
              <a:rPr lang="en-US" smtClean="0"/>
              <a:t>‹#›</a:t>
            </a:fld>
            <a:endParaRPr lang="en-US"/>
          </a:p>
        </p:txBody>
      </p:sp>
      <p:pic>
        <p:nvPicPr>
          <p:cNvPr id="1031"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77788"/>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77788"/>
            <a:ext cx="9144000" cy="6935788"/>
          </a:xfrm>
          <a:prstGeom prst="rect">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00447C"/>
              </a:solidFill>
            </a:endParaRPr>
          </a:p>
        </p:txBody>
      </p:sp>
      <p:sp>
        <p:nvSpPr>
          <p:cNvPr id="9" name="Slide Number Placeholder 3"/>
          <p:cNvSpPr txBox="1">
            <a:spLocks/>
          </p:cNvSpPr>
          <p:nvPr/>
        </p:nvSpPr>
        <p:spPr bwMode="auto">
          <a:xfrm>
            <a:off x="6457950" y="6356352"/>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116B49-7235-4455-A2AF-2DEF6403F415}" type="slidenum">
              <a:rPr lang="en-US" altLang="en-US" sz="1000">
                <a:solidFill>
                  <a:srgbClr val="FFFFFF"/>
                </a:solidFill>
                <a:latin typeface="Times New Roman" panose="02020603050405020304" pitchFamily="18" charset="0"/>
              </a:rPr>
              <a:pPr/>
              <a:t>‹#›</a:t>
            </a:fld>
            <a:endParaRPr lang="en-US" altLang="en-US" sz="1000">
              <a:solidFill>
                <a:srgbClr val="FFFFFF"/>
              </a:solidFill>
              <a:latin typeface="Times New Roman" panose="02020603050405020304" pitchFamily="18" charset="0"/>
            </a:endParaRPr>
          </a:p>
        </p:txBody>
      </p:sp>
      <p:pic>
        <p:nvPicPr>
          <p:cNvPr id="1034"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5257802"/>
            <a:ext cx="96012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2401" y="512765"/>
            <a:ext cx="7261225" cy="554037"/>
          </a:xfrm>
          <a:prstGeom prst="rect">
            <a:avLst/>
          </a:prstGeom>
          <a:noFill/>
        </p:spPr>
        <p:txBody>
          <a:bodyPr>
            <a:spAutoFit/>
          </a:bodyPr>
          <a:lstStyle/>
          <a:p>
            <a:pPr>
              <a:defRPr/>
            </a:pPr>
            <a:endParaRPr lang="en-US" sz="3000" b="1" dirty="0">
              <a:solidFill>
                <a:srgbClr val="00447C"/>
              </a:solidFill>
              <a:effectLst>
                <a:outerShdw blurRad="50800" dist="38100" dir="2700000" algn="tl" rotWithShape="0">
                  <a:prstClr val="black">
                    <a:alpha val="40000"/>
                  </a:prstClr>
                </a:outerShdw>
              </a:effectLst>
              <a:latin typeface="Cambria" panose="02040503050406030204" pitchFamily="18" charset="0"/>
            </a:endParaRPr>
          </a:p>
        </p:txBody>
      </p:sp>
      <p:pic>
        <p:nvPicPr>
          <p:cNvPr id="1036" name="Picture 1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38114" y="6005515"/>
            <a:ext cx="8874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60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35.png"/><Relationship Id="rId4" Type="http://schemas.openxmlformats.org/officeDocument/2006/relationships/oleObject" Target="../embeddings/oleObject5.bin"/><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audio" Target="../media/audio2.wav"/><Relationship Id="rId7" Type="http://schemas.openxmlformats.org/officeDocument/2006/relationships/image" Target="../media/image61.jpeg"/><Relationship Id="rId12"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60.jpeg"/><Relationship Id="rId11" Type="http://schemas.openxmlformats.org/officeDocument/2006/relationships/image" Target="../media/image57.png"/><Relationship Id="rId5" Type="http://schemas.openxmlformats.org/officeDocument/2006/relationships/image" Target="../media/image59.jpeg"/><Relationship Id="rId10" Type="http://schemas.openxmlformats.org/officeDocument/2006/relationships/oleObject" Target="../embeddings/oleObject10.bin"/><Relationship Id="rId4" Type="http://schemas.openxmlformats.org/officeDocument/2006/relationships/image" Target="../media/image58.jpeg"/><Relationship Id="rId9"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70.png"/><Relationship Id="rId5" Type="http://schemas.openxmlformats.org/officeDocument/2006/relationships/oleObject" Target="../embeddings/oleObject15.bin"/><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17.bin"/><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77.png"/><Relationship Id="rId5" Type="http://schemas.openxmlformats.org/officeDocument/2006/relationships/oleObject" Target="../embeddings/oleObject18.bin"/><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112.png"/></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8" name="Text Box 6"/>
          <p:cNvSpPr txBox="1">
            <a:spLocks noChangeArrowheads="1"/>
          </p:cNvSpPr>
          <p:nvPr/>
        </p:nvSpPr>
        <p:spPr bwMode="auto">
          <a:xfrm>
            <a:off x="2743200" y="381000"/>
            <a:ext cx="3657600" cy="6340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80000"/>
              </a:lnSpc>
              <a:spcBef>
                <a:spcPct val="50000"/>
              </a:spcBef>
              <a:defRPr/>
            </a:pPr>
            <a:r>
              <a:rPr lang="en-US" sz="4400" b="1" dirty="0" smtClean="0">
                <a:solidFill>
                  <a:schemeClr val="accent1">
                    <a:lumMod val="50000"/>
                  </a:schemeClr>
                </a:solidFill>
                <a:latin typeface="Cambria" panose="02040503050406030204" pitchFamily="18" charset="0"/>
              </a:rPr>
              <a:t>Excavation</a:t>
            </a:r>
            <a:endParaRPr lang="en-US" sz="4400" b="1" dirty="0">
              <a:solidFill>
                <a:schemeClr val="accent1">
                  <a:lumMod val="50000"/>
                </a:schemeClr>
              </a:solidFill>
              <a:latin typeface="Cambria" panose="02040503050406030204" pitchFamily="18" charset="0"/>
            </a:endParaRPr>
          </a:p>
        </p:txBody>
      </p:sp>
      <p:pic>
        <p:nvPicPr>
          <p:cNvPr id="5" name="Picture 2" descr="shoring outside ditch"/>
          <p:cNvPicPr>
            <a:picLocks noChangeAspect="1" noChangeArrowheads="1"/>
          </p:cNvPicPr>
          <p:nvPr/>
        </p:nvPicPr>
        <p:blipFill>
          <a:blip r:embed="rId3" cstate="print">
            <a:lum bright="-12000" contrast="6000"/>
          </a:blip>
          <a:srcRect/>
          <a:stretch>
            <a:fillRect/>
          </a:stretch>
        </p:blipFill>
        <p:spPr bwMode="auto">
          <a:xfrm>
            <a:off x="2585121" y="1441740"/>
            <a:ext cx="3968079" cy="338328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7581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9718"/>
                                        </p:tgtEl>
                                        <p:attrNameLst>
                                          <p:attrName>style.visibility</p:attrName>
                                        </p:attrNameLst>
                                      </p:cBhvr>
                                      <p:to>
                                        <p:strVal val="visible"/>
                                      </p:to>
                                    </p:set>
                                    <p:animEffect transition="in" filter="fade">
                                      <p:cBhvr>
                                        <p:cTn id="7" dur="2000"/>
                                        <p:tgtEl>
                                          <p:spTgt spid="499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14"/>
          <p:cNvGrpSpPr>
            <a:grpSpLocks/>
          </p:cNvGrpSpPr>
          <p:nvPr/>
        </p:nvGrpSpPr>
        <p:grpSpPr bwMode="auto">
          <a:xfrm>
            <a:off x="266700" y="685800"/>
            <a:ext cx="8229600" cy="4795838"/>
            <a:chOff x="168" y="760"/>
            <a:chExt cx="5184" cy="3021"/>
          </a:xfrm>
        </p:grpSpPr>
        <p:graphicFrame>
          <p:nvGraphicFramePr>
            <p:cNvPr id="4098" name="Object 3"/>
            <p:cNvGraphicFramePr>
              <a:graphicFrameLocks noChangeAspect="1"/>
            </p:cNvGraphicFramePr>
            <p:nvPr>
              <p:extLst>
                <p:ext uri="{D42A27DB-BD31-4B8C-83A1-F6EECF244321}">
                  <p14:modId xmlns:p14="http://schemas.microsoft.com/office/powerpoint/2010/main" val="516141364"/>
                </p:ext>
              </p:extLst>
            </p:nvPr>
          </p:nvGraphicFramePr>
          <p:xfrm>
            <a:off x="168" y="760"/>
            <a:ext cx="5184" cy="3021"/>
          </p:xfrm>
          <a:graphic>
            <a:graphicData uri="http://schemas.openxmlformats.org/presentationml/2006/ole">
              <mc:AlternateContent xmlns:mc="http://schemas.openxmlformats.org/markup-compatibility/2006">
                <mc:Choice xmlns:v="urn:schemas-microsoft-com:vml" Requires="v">
                  <p:oleObj spid="_x0000_s4132" name="Chart" r:id="rId3" imgW="8229600" imgH="4524443" progId="MSGraph.Chart.8">
                    <p:embed followColorScheme="full"/>
                  </p:oleObj>
                </mc:Choice>
                <mc:Fallback>
                  <p:oleObj name="Chart" r:id="rId3" imgW="8229600" imgH="4524443" progId="MSGraph.Chart.8">
                    <p:embed followColorScheme="full"/>
                    <p:pic>
                      <p:nvPicPr>
                        <p:cNvPr id="0" name=""/>
                        <p:cNvPicPr>
                          <a:picLocks noChangeAspect="1" noChangeArrowheads="1"/>
                        </p:cNvPicPr>
                        <p:nvPr/>
                      </p:nvPicPr>
                      <p:blipFill>
                        <a:blip r:embed="rId4"/>
                        <a:srcRect/>
                        <a:stretch>
                          <a:fillRect/>
                        </a:stretch>
                      </p:blipFill>
                      <p:spPr bwMode="auto">
                        <a:xfrm>
                          <a:off x="168" y="760"/>
                          <a:ext cx="5184" cy="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2" name="Text Box 6"/>
            <p:cNvSpPr txBox="1">
              <a:spLocks noChangeArrowheads="1"/>
            </p:cNvSpPr>
            <p:nvPr/>
          </p:nvSpPr>
          <p:spPr bwMode="auto">
            <a:xfrm>
              <a:off x="3888" y="2573"/>
              <a:ext cx="440" cy="216"/>
            </a:xfrm>
            <a:prstGeom prst="rect">
              <a:avLst/>
            </a:prstGeom>
            <a:noFill/>
            <a:ln w="9525">
              <a:noFill/>
              <a:miter lim="800000"/>
              <a:headEnd/>
              <a:tailEnd/>
            </a:ln>
          </p:spPr>
          <p:txBody>
            <a:bodyPr>
              <a:spAutoFit/>
            </a:bodyPr>
            <a:lstStyle/>
            <a:p>
              <a:pPr>
                <a:lnSpc>
                  <a:spcPct val="80000"/>
                </a:lnSpc>
                <a:spcBef>
                  <a:spcPct val="50000"/>
                </a:spcBef>
              </a:pPr>
              <a:r>
                <a:rPr lang="en-US" sz="2000" dirty="0">
                  <a:solidFill>
                    <a:schemeClr val="accent1">
                      <a:lumMod val="50000"/>
                    </a:schemeClr>
                  </a:solidFill>
                </a:rPr>
                <a:t>Yes</a:t>
              </a:r>
              <a:endParaRPr lang="en-US" dirty="0">
                <a:solidFill>
                  <a:schemeClr val="accent1">
                    <a:lumMod val="50000"/>
                  </a:schemeClr>
                </a:solidFill>
                <a:latin typeface="Times New Roman" pitchFamily="18" charset="0"/>
              </a:endParaRPr>
            </a:p>
          </p:txBody>
        </p:sp>
        <p:sp>
          <p:nvSpPr>
            <p:cNvPr id="4103" name="Text Box 8"/>
            <p:cNvSpPr txBox="1">
              <a:spLocks noChangeArrowheads="1"/>
            </p:cNvSpPr>
            <p:nvPr/>
          </p:nvSpPr>
          <p:spPr bwMode="auto">
            <a:xfrm>
              <a:off x="3872" y="2893"/>
              <a:ext cx="440" cy="216"/>
            </a:xfrm>
            <a:prstGeom prst="rect">
              <a:avLst/>
            </a:prstGeom>
            <a:noFill/>
            <a:ln w="9525">
              <a:noFill/>
              <a:miter lim="800000"/>
              <a:headEnd/>
              <a:tailEnd/>
            </a:ln>
          </p:spPr>
          <p:txBody>
            <a:bodyPr>
              <a:spAutoFit/>
            </a:bodyPr>
            <a:lstStyle/>
            <a:p>
              <a:pPr>
                <a:lnSpc>
                  <a:spcPct val="80000"/>
                </a:lnSpc>
                <a:spcBef>
                  <a:spcPct val="50000"/>
                </a:spcBef>
              </a:pPr>
              <a:r>
                <a:rPr lang="en-US" sz="2000">
                  <a:solidFill>
                    <a:schemeClr val="accent1">
                      <a:lumMod val="50000"/>
                    </a:schemeClr>
                  </a:solidFill>
                </a:rPr>
                <a:t>No</a:t>
              </a:r>
              <a:endParaRPr lang="en-US">
                <a:solidFill>
                  <a:schemeClr val="accent1">
                    <a:lumMod val="50000"/>
                  </a:schemeClr>
                </a:solidFill>
                <a:latin typeface="Times New Roman" pitchFamily="18" charset="0"/>
              </a:endParaRPr>
            </a:p>
          </p:txBody>
        </p:sp>
        <p:sp>
          <p:nvSpPr>
            <p:cNvPr id="4104" name="Text Box 9"/>
            <p:cNvSpPr txBox="1">
              <a:spLocks noChangeArrowheads="1"/>
            </p:cNvSpPr>
            <p:nvPr/>
          </p:nvSpPr>
          <p:spPr bwMode="auto">
            <a:xfrm>
              <a:off x="1384" y="2485"/>
              <a:ext cx="440" cy="216"/>
            </a:xfrm>
            <a:prstGeom prst="rect">
              <a:avLst/>
            </a:prstGeom>
            <a:noFill/>
            <a:ln w="9525">
              <a:noFill/>
              <a:miter lim="800000"/>
              <a:headEnd/>
              <a:tailEnd/>
            </a:ln>
          </p:spPr>
          <p:txBody>
            <a:bodyPr wrap="square">
              <a:spAutoFit/>
            </a:bodyPr>
            <a:lstStyle/>
            <a:p>
              <a:pPr>
                <a:lnSpc>
                  <a:spcPct val="80000"/>
                </a:lnSpc>
                <a:spcBef>
                  <a:spcPct val="50000"/>
                </a:spcBef>
              </a:pPr>
              <a:r>
                <a:rPr lang="en-US" sz="2000" b="1" dirty="0">
                  <a:solidFill>
                    <a:schemeClr val="bg1"/>
                  </a:solidFill>
                </a:rPr>
                <a:t>86%</a:t>
              </a:r>
              <a:endParaRPr lang="en-US" b="1" dirty="0">
                <a:solidFill>
                  <a:schemeClr val="bg1"/>
                </a:solidFill>
                <a:latin typeface="Times New Roman" pitchFamily="18" charset="0"/>
              </a:endParaRPr>
            </a:p>
          </p:txBody>
        </p:sp>
        <p:sp>
          <p:nvSpPr>
            <p:cNvPr id="4105" name="Text Box 10"/>
            <p:cNvSpPr txBox="1">
              <a:spLocks noChangeArrowheads="1"/>
            </p:cNvSpPr>
            <p:nvPr/>
          </p:nvSpPr>
          <p:spPr bwMode="auto">
            <a:xfrm>
              <a:off x="2088" y="1621"/>
              <a:ext cx="408" cy="216"/>
            </a:xfrm>
            <a:prstGeom prst="rect">
              <a:avLst/>
            </a:prstGeom>
            <a:noFill/>
            <a:ln w="9525">
              <a:noFill/>
              <a:miter lim="800000"/>
              <a:headEnd/>
              <a:tailEnd/>
            </a:ln>
          </p:spPr>
          <p:txBody>
            <a:bodyPr wrap="square">
              <a:spAutoFit/>
            </a:bodyPr>
            <a:lstStyle/>
            <a:p>
              <a:pPr>
                <a:lnSpc>
                  <a:spcPct val="80000"/>
                </a:lnSpc>
                <a:spcBef>
                  <a:spcPct val="50000"/>
                </a:spcBef>
              </a:pPr>
              <a:r>
                <a:rPr lang="en-US" sz="2000" b="1" dirty="0">
                  <a:solidFill>
                    <a:schemeClr val="bg1"/>
                  </a:solidFill>
                </a:rPr>
                <a:t>14%</a:t>
              </a:r>
              <a:endParaRPr lang="en-US" b="1" dirty="0">
                <a:solidFill>
                  <a:schemeClr val="bg1"/>
                </a:solidFill>
                <a:latin typeface="Times New Roman" pitchFamily="18" charset="0"/>
              </a:endParaRPr>
            </a:p>
          </p:txBody>
        </p:sp>
        <p:sp>
          <p:nvSpPr>
            <p:cNvPr id="4106" name="Rectangle 11"/>
            <p:cNvSpPr>
              <a:spLocks noChangeArrowheads="1"/>
            </p:cNvSpPr>
            <p:nvPr/>
          </p:nvSpPr>
          <p:spPr bwMode="auto">
            <a:xfrm>
              <a:off x="3720" y="2605"/>
              <a:ext cx="113" cy="112"/>
            </a:xfrm>
            <a:prstGeom prst="rect">
              <a:avLst/>
            </a:prstGeom>
            <a:solidFill>
              <a:schemeClr val="accent1"/>
            </a:solidFill>
            <a:ln w="12700">
              <a:solidFill>
                <a:schemeClr val="bg1"/>
              </a:solidFill>
              <a:miter lim="800000"/>
              <a:headEnd/>
              <a:tailEnd/>
            </a:ln>
          </p:spPr>
          <p:txBody>
            <a:bodyPr/>
            <a:lstStyle/>
            <a:p>
              <a:endParaRPr lang="en-US">
                <a:solidFill>
                  <a:schemeClr val="accent1">
                    <a:lumMod val="50000"/>
                  </a:schemeClr>
                </a:solidFill>
                <a:latin typeface="Times New Roman" pitchFamily="18" charset="0"/>
              </a:endParaRPr>
            </a:p>
          </p:txBody>
        </p:sp>
        <p:sp>
          <p:nvSpPr>
            <p:cNvPr id="4107" name="Rectangle 12"/>
            <p:cNvSpPr>
              <a:spLocks noChangeArrowheads="1"/>
            </p:cNvSpPr>
            <p:nvPr/>
          </p:nvSpPr>
          <p:spPr bwMode="auto">
            <a:xfrm>
              <a:off x="3723" y="2933"/>
              <a:ext cx="113" cy="112"/>
            </a:xfrm>
            <a:prstGeom prst="rect">
              <a:avLst/>
            </a:prstGeom>
            <a:solidFill>
              <a:srgbClr val="008000"/>
            </a:solidFill>
            <a:ln w="12700">
              <a:solidFill>
                <a:schemeClr val="bg1"/>
              </a:solidFill>
              <a:miter lim="800000"/>
              <a:headEnd/>
              <a:tailEnd/>
            </a:ln>
          </p:spPr>
          <p:txBody>
            <a:bodyPr/>
            <a:lstStyle/>
            <a:p>
              <a:endParaRPr lang="en-US">
                <a:solidFill>
                  <a:schemeClr val="accent1">
                    <a:lumMod val="50000"/>
                  </a:schemeClr>
                </a:solidFill>
              </a:endParaRPr>
            </a:p>
          </p:txBody>
        </p:sp>
      </p:grpSp>
      <p:sp>
        <p:nvSpPr>
          <p:cNvPr id="12" name="Rectangle 2"/>
          <p:cNvSpPr>
            <a:spLocks noChangeArrowheads="1"/>
          </p:cNvSpPr>
          <p:nvPr/>
        </p:nvSpPr>
        <p:spPr bwMode="auto">
          <a:xfrm>
            <a:off x="469900" y="381000"/>
            <a:ext cx="8293100" cy="750888"/>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2400" b="1" dirty="0">
                <a:solidFill>
                  <a:schemeClr val="accent1">
                    <a:lumMod val="50000"/>
                  </a:schemeClr>
                </a:solidFill>
              </a:rPr>
              <a:t>OSHA Review of</a:t>
            </a:r>
          </a:p>
          <a:p>
            <a:pPr algn="ctr">
              <a:defRPr/>
            </a:pPr>
            <a:r>
              <a:rPr lang="en-US" sz="2400" b="1" dirty="0">
                <a:solidFill>
                  <a:schemeClr val="accent1">
                    <a:lumMod val="50000"/>
                  </a:schemeClr>
                </a:solidFill>
              </a:rPr>
              <a:t>Cave-In Fatalities for 2003</a:t>
            </a:r>
          </a:p>
        </p:txBody>
      </p:sp>
      <p:sp>
        <p:nvSpPr>
          <p:cNvPr id="13" name="Text Box 5"/>
          <p:cNvSpPr txBox="1">
            <a:spLocks noChangeArrowheads="1"/>
          </p:cNvSpPr>
          <p:nvPr/>
        </p:nvSpPr>
        <p:spPr bwMode="auto">
          <a:xfrm>
            <a:off x="5676900" y="2057400"/>
            <a:ext cx="2781300" cy="986104"/>
          </a:xfrm>
          <a:prstGeom prst="rect">
            <a:avLst/>
          </a:prstGeom>
          <a:noFill/>
          <a:ln w="9525">
            <a:noFill/>
            <a:miter lim="800000"/>
            <a:headEnd/>
            <a:tailEnd/>
          </a:ln>
        </p:spPr>
        <p:txBody>
          <a:bodyPr>
            <a:spAutoFit/>
          </a:bodyPr>
          <a:lstStyle/>
          <a:p>
            <a:pPr>
              <a:lnSpc>
                <a:spcPct val="80000"/>
              </a:lnSpc>
              <a:spcBef>
                <a:spcPct val="50000"/>
              </a:spcBef>
            </a:pPr>
            <a:r>
              <a:rPr lang="en-US" sz="2400" dirty="0">
                <a:solidFill>
                  <a:schemeClr val="accent1">
                    <a:lumMod val="50000"/>
                  </a:schemeClr>
                </a:solidFill>
              </a:rPr>
              <a:t>Was the </a:t>
            </a:r>
            <a:r>
              <a:rPr lang="en-US" sz="2400" dirty="0" smtClean="0">
                <a:solidFill>
                  <a:schemeClr val="accent1">
                    <a:lumMod val="50000"/>
                  </a:schemeClr>
                </a:solidFill>
              </a:rPr>
              <a:t>competent </a:t>
            </a:r>
            <a:r>
              <a:rPr lang="en-US" sz="2400" dirty="0">
                <a:solidFill>
                  <a:schemeClr val="accent1">
                    <a:lumMod val="50000"/>
                  </a:schemeClr>
                </a:solidFill>
              </a:rPr>
              <a:t>person </a:t>
            </a:r>
            <a:r>
              <a:rPr lang="en-US" sz="2400" dirty="0" smtClean="0">
                <a:solidFill>
                  <a:schemeClr val="accent1">
                    <a:lumMod val="50000"/>
                  </a:schemeClr>
                </a:solidFill>
              </a:rPr>
              <a:t>on-site </a:t>
            </a:r>
            <a:r>
              <a:rPr lang="en-US" sz="2400" dirty="0">
                <a:solidFill>
                  <a:schemeClr val="accent1">
                    <a:lumMod val="50000"/>
                  </a:schemeClr>
                </a:solidFill>
              </a:rPr>
              <a:t>at the </a:t>
            </a:r>
            <a:r>
              <a:rPr lang="en-US" sz="2400" dirty="0" smtClean="0">
                <a:solidFill>
                  <a:schemeClr val="accent1">
                    <a:lumMod val="50000"/>
                  </a:schemeClr>
                </a:solidFill>
              </a:rPr>
              <a:t>time of </a:t>
            </a:r>
            <a:r>
              <a:rPr lang="en-US" sz="2400" dirty="0">
                <a:solidFill>
                  <a:schemeClr val="accent1">
                    <a:lumMod val="50000"/>
                  </a:schemeClr>
                </a:solidFill>
              </a:rPr>
              <a:t>the fatality?</a:t>
            </a:r>
          </a:p>
        </p:txBody>
      </p:sp>
    </p:spTree>
    <p:extLst>
      <p:ext uri="{BB962C8B-B14F-4D97-AF65-F5344CB8AC3E}">
        <p14:creationId xmlns:p14="http://schemas.microsoft.com/office/powerpoint/2010/main" val="2350515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Text Box 5"/>
          <p:cNvSpPr txBox="1">
            <a:spLocks noChangeArrowheads="1"/>
          </p:cNvSpPr>
          <p:nvPr/>
        </p:nvSpPr>
        <p:spPr bwMode="auto">
          <a:xfrm>
            <a:off x="1268413" y="496669"/>
            <a:ext cx="6607175" cy="646331"/>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3600" b="1" dirty="0">
                <a:solidFill>
                  <a:schemeClr val="accent1">
                    <a:lumMod val="50000"/>
                  </a:schemeClr>
                </a:solidFill>
              </a:rPr>
              <a:t>Options of the Competent Person</a:t>
            </a:r>
          </a:p>
        </p:txBody>
      </p:sp>
      <p:sp>
        <p:nvSpPr>
          <p:cNvPr id="117763" name="Text Box 6"/>
          <p:cNvSpPr txBox="1">
            <a:spLocks noChangeArrowheads="1"/>
          </p:cNvSpPr>
          <p:nvPr/>
        </p:nvSpPr>
        <p:spPr bwMode="auto">
          <a:xfrm>
            <a:off x="604837" y="1358271"/>
            <a:ext cx="7929563" cy="3899529"/>
          </a:xfrm>
          <a:prstGeom prst="rect">
            <a:avLst/>
          </a:prstGeom>
          <a:noFill/>
          <a:ln w="9525">
            <a:noFill/>
            <a:miter lim="800000"/>
            <a:headEnd/>
            <a:tailEnd/>
          </a:ln>
        </p:spPr>
        <p:txBody>
          <a:bodyPr>
            <a:spAutoFit/>
          </a:bodyPr>
          <a:lstStyle/>
          <a:p>
            <a:pPr>
              <a:lnSpc>
                <a:spcPct val="80000"/>
              </a:lnSpc>
              <a:spcBef>
                <a:spcPct val="50000"/>
              </a:spcBef>
            </a:pPr>
            <a:r>
              <a:rPr lang="en-US" sz="2000" b="1" dirty="0">
                <a:solidFill>
                  <a:schemeClr val="accent1">
                    <a:lumMod val="50000"/>
                  </a:schemeClr>
                </a:solidFill>
              </a:rPr>
              <a:t>1. Use the OSHA Standard for guidance with:</a:t>
            </a:r>
          </a:p>
          <a:p>
            <a:pPr marL="800100" lvl="1" indent="-342900">
              <a:lnSpc>
                <a:spcPct val="80000"/>
              </a:lnSpc>
              <a:spcBef>
                <a:spcPct val="50000"/>
              </a:spcBef>
              <a:buFont typeface="Wingdings" panose="05000000000000000000" pitchFamily="2" charset="2"/>
              <a:buChar char="§"/>
            </a:pPr>
            <a:r>
              <a:rPr lang="en-US" sz="2000" dirty="0" smtClean="0">
                <a:solidFill>
                  <a:schemeClr val="accent1">
                    <a:lumMod val="50000"/>
                  </a:schemeClr>
                </a:solidFill>
              </a:rPr>
              <a:t>Sloping</a:t>
            </a:r>
            <a:endParaRPr lang="en-US" sz="2000" dirty="0">
              <a:solidFill>
                <a:schemeClr val="accent1">
                  <a:lumMod val="50000"/>
                </a:schemeClr>
              </a:solidFill>
            </a:endParaRPr>
          </a:p>
          <a:p>
            <a:pPr marL="800100" lvl="1" indent="-342900">
              <a:lnSpc>
                <a:spcPct val="80000"/>
              </a:lnSpc>
              <a:spcBef>
                <a:spcPct val="50000"/>
              </a:spcBef>
              <a:buFont typeface="Wingdings" panose="05000000000000000000" pitchFamily="2" charset="2"/>
              <a:buChar char="§"/>
            </a:pPr>
            <a:r>
              <a:rPr lang="en-US" sz="2000" dirty="0" smtClean="0">
                <a:solidFill>
                  <a:schemeClr val="accent1">
                    <a:lumMod val="50000"/>
                  </a:schemeClr>
                </a:solidFill>
              </a:rPr>
              <a:t>Shoring </a:t>
            </a:r>
            <a:r>
              <a:rPr lang="en-US" sz="2000" dirty="0">
                <a:solidFill>
                  <a:schemeClr val="accent1">
                    <a:lumMod val="50000"/>
                  </a:schemeClr>
                </a:solidFill>
              </a:rPr>
              <a:t>with timber or aluminum hydraulic shoring</a:t>
            </a:r>
          </a:p>
          <a:p>
            <a:pPr marL="800100" lvl="1" indent="-342900">
              <a:lnSpc>
                <a:spcPct val="80000"/>
              </a:lnSpc>
              <a:spcBef>
                <a:spcPct val="50000"/>
              </a:spcBef>
              <a:buFont typeface="Wingdings" panose="05000000000000000000" pitchFamily="2" charset="2"/>
              <a:buChar char="§"/>
            </a:pPr>
            <a:r>
              <a:rPr lang="en-US" sz="2000" dirty="0" smtClean="0">
                <a:solidFill>
                  <a:schemeClr val="accent1">
                    <a:lumMod val="50000"/>
                  </a:schemeClr>
                </a:solidFill>
              </a:rPr>
              <a:t>Shielding</a:t>
            </a:r>
            <a:endParaRPr lang="en-US" sz="2000" dirty="0">
              <a:solidFill>
                <a:schemeClr val="accent1">
                  <a:lumMod val="50000"/>
                </a:schemeClr>
              </a:solidFill>
            </a:endParaRPr>
          </a:p>
          <a:p>
            <a:pPr>
              <a:lnSpc>
                <a:spcPct val="80000"/>
              </a:lnSpc>
              <a:spcBef>
                <a:spcPct val="50000"/>
              </a:spcBef>
            </a:pPr>
            <a:r>
              <a:rPr lang="en-US" sz="2000" b="1" dirty="0">
                <a:solidFill>
                  <a:schemeClr val="accent1">
                    <a:lumMod val="50000"/>
                  </a:schemeClr>
                </a:solidFill>
              </a:rPr>
              <a:t>2. Use a Registered Professional Engineer </a:t>
            </a:r>
            <a:r>
              <a:rPr lang="en-US" sz="2000" b="1" dirty="0" smtClean="0">
                <a:solidFill>
                  <a:schemeClr val="accent1">
                    <a:lumMod val="50000"/>
                  </a:schemeClr>
                </a:solidFill>
              </a:rPr>
              <a:t>to </a:t>
            </a:r>
            <a:r>
              <a:rPr lang="en-US" sz="2000" b="1" dirty="0">
                <a:solidFill>
                  <a:schemeClr val="accent1">
                    <a:lumMod val="50000"/>
                  </a:schemeClr>
                </a:solidFill>
              </a:rPr>
              <a:t>provide:</a:t>
            </a:r>
          </a:p>
          <a:p>
            <a:pPr marL="800100" lvl="1" indent="-342900">
              <a:lnSpc>
                <a:spcPct val="80000"/>
              </a:lnSpc>
              <a:spcBef>
                <a:spcPct val="50000"/>
              </a:spcBef>
              <a:buFont typeface="Wingdings" panose="05000000000000000000" pitchFamily="2" charset="2"/>
              <a:buChar char="§"/>
            </a:pPr>
            <a:r>
              <a:rPr lang="en-US" sz="2000" dirty="0" smtClean="0">
                <a:solidFill>
                  <a:schemeClr val="accent1">
                    <a:lumMod val="50000"/>
                  </a:schemeClr>
                </a:solidFill>
              </a:rPr>
              <a:t>Tabulated </a:t>
            </a:r>
            <a:r>
              <a:rPr lang="en-US" sz="2000" dirty="0">
                <a:solidFill>
                  <a:schemeClr val="accent1">
                    <a:lumMod val="50000"/>
                  </a:schemeClr>
                </a:solidFill>
              </a:rPr>
              <a:t>data</a:t>
            </a:r>
          </a:p>
          <a:p>
            <a:pPr marL="800100" lvl="1" indent="-342900">
              <a:lnSpc>
                <a:spcPct val="80000"/>
              </a:lnSpc>
              <a:spcBef>
                <a:spcPct val="50000"/>
              </a:spcBef>
              <a:buFont typeface="Wingdings" panose="05000000000000000000" pitchFamily="2" charset="2"/>
              <a:buChar char="§"/>
            </a:pPr>
            <a:r>
              <a:rPr lang="en-US" sz="2000" dirty="0" smtClean="0">
                <a:solidFill>
                  <a:schemeClr val="accent1">
                    <a:lumMod val="50000"/>
                  </a:schemeClr>
                </a:solidFill>
              </a:rPr>
              <a:t>Manufacturers </a:t>
            </a:r>
            <a:r>
              <a:rPr lang="en-US" sz="2000" dirty="0">
                <a:solidFill>
                  <a:schemeClr val="accent1">
                    <a:lumMod val="50000"/>
                  </a:schemeClr>
                </a:solidFill>
              </a:rPr>
              <a:t>tabulated data</a:t>
            </a:r>
          </a:p>
          <a:p>
            <a:pPr marL="800100" lvl="1" indent="-342900">
              <a:lnSpc>
                <a:spcPct val="80000"/>
              </a:lnSpc>
              <a:spcBef>
                <a:spcPct val="50000"/>
              </a:spcBef>
              <a:buFont typeface="Wingdings" panose="05000000000000000000" pitchFamily="2" charset="2"/>
              <a:buChar char="§"/>
            </a:pPr>
            <a:r>
              <a:rPr lang="en-US" sz="2000" dirty="0" smtClean="0">
                <a:solidFill>
                  <a:schemeClr val="accent1">
                    <a:lumMod val="50000"/>
                  </a:schemeClr>
                </a:solidFill>
              </a:rPr>
              <a:t>A </a:t>
            </a:r>
            <a:r>
              <a:rPr lang="en-US" sz="2000" dirty="0">
                <a:solidFill>
                  <a:schemeClr val="accent1">
                    <a:lumMod val="50000"/>
                  </a:schemeClr>
                </a:solidFill>
              </a:rPr>
              <a:t>site specific design*</a:t>
            </a:r>
          </a:p>
          <a:p>
            <a:pPr lvl="1">
              <a:lnSpc>
                <a:spcPct val="80000"/>
              </a:lnSpc>
              <a:spcBef>
                <a:spcPct val="50000"/>
              </a:spcBef>
            </a:pPr>
            <a:r>
              <a:rPr lang="en-US" sz="2000" dirty="0">
                <a:solidFill>
                  <a:schemeClr val="accent1">
                    <a:lumMod val="50000"/>
                  </a:schemeClr>
                </a:solidFill>
              </a:rPr>
              <a:t>   (*must be registered in the state where the work is being done.)</a:t>
            </a:r>
          </a:p>
          <a:p>
            <a:pPr lvl="1">
              <a:lnSpc>
                <a:spcPct val="80000"/>
              </a:lnSpc>
              <a:spcBef>
                <a:spcPct val="50000"/>
              </a:spcBef>
            </a:pPr>
            <a:r>
              <a:rPr lang="en-US" dirty="0">
                <a:solidFill>
                  <a:schemeClr val="accent1">
                    <a:lumMod val="50000"/>
                  </a:schemeClr>
                </a:solidFill>
              </a:rPr>
              <a:t> </a:t>
            </a:r>
          </a:p>
        </p:txBody>
      </p:sp>
    </p:spTree>
    <p:extLst>
      <p:ext uri="{BB962C8B-B14F-4D97-AF65-F5344CB8AC3E}">
        <p14:creationId xmlns:p14="http://schemas.microsoft.com/office/powerpoint/2010/main" val="1803959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219200" y="342900"/>
            <a:ext cx="6707187" cy="1190625"/>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50000"/>
              </a:spcBef>
              <a:defRPr/>
            </a:pPr>
            <a:r>
              <a:rPr lang="en-US" sz="3600" b="1" dirty="0">
                <a:solidFill>
                  <a:schemeClr val="accent1">
                    <a:lumMod val="50000"/>
                  </a:schemeClr>
                </a:solidFill>
              </a:rPr>
              <a:t>Registered Professional Engineers must be used if:</a:t>
            </a:r>
          </a:p>
        </p:txBody>
      </p:sp>
      <p:sp>
        <p:nvSpPr>
          <p:cNvPr id="119811" name="Text Box 3"/>
          <p:cNvSpPr txBox="1">
            <a:spLocks noChangeArrowheads="1"/>
          </p:cNvSpPr>
          <p:nvPr/>
        </p:nvSpPr>
        <p:spPr bwMode="auto">
          <a:xfrm>
            <a:off x="720725" y="1828800"/>
            <a:ext cx="7700963" cy="2785378"/>
          </a:xfrm>
          <a:prstGeom prst="rect">
            <a:avLst/>
          </a:prstGeom>
          <a:noFill/>
          <a:ln w="9525">
            <a:noFill/>
            <a:miter lim="800000"/>
            <a:headEnd/>
            <a:tailEnd/>
          </a:ln>
        </p:spPr>
        <p:txBody>
          <a:bodyPr>
            <a:spAutoFit/>
          </a:bodyPr>
          <a:lstStyle/>
          <a:p>
            <a:pPr marL="365760" indent="-365760">
              <a:spcBef>
                <a:spcPts val="600"/>
              </a:spcBef>
              <a:spcAft>
                <a:spcPts val="600"/>
              </a:spcAft>
              <a:buFont typeface="Wingdings" panose="05000000000000000000" pitchFamily="2" charset="2"/>
              <a:buChar char="§"/>
            </a:pPr>
            <a:r>
              <a:rPr lang="en-US" sz="2000" dirty="0" smtClean="0">
                <a:solidFill>
                  <a:schemeClr val="accent1">
                    <a:lumMod val="50000"/>
                  </a:schemeClr>
                </a:solidFill>
              </a:rPr>
              <a:t>The </a:t>
            </a:r>
            <a:r>
              <a:rPr lang="en-US" sz="2000" dirty="0">
                <a:solidFill>
                  <a:schemeClr val="accent1">
                    <a:lumMod val="50000"/>
                  </a:schemeClr>
                </a:solidFill>
              </a:rPr>
              <a:t>excavation is deeper than 20 feet.</a:t>
            </a:r>
          </a:p>
          <a:p>
            <a:pPr marL="365760" indent="-365760">
              <a:spcBef>
                <a:spcPts val="600"/>
              </a:spcBef>
              <a:spcAft>
                <a:spcPts val="600"/>
              </a:spcAft>
              <a:buFont typeface="Wingdings" panose="05000000000000000000" pitchFamily="2" charset="2"/>
              <a:buChar char="§"/>
            </a:pPr>
            <a:r>
              <a:rPr lang="en-US" sz="2000" dirty="0" smtClean="0">
                <a:solidFill>
                  <a:schemeClr val="accent1">
                    <a:lumMod val="50000"/>
                  </a:schemeClr>
                </a:solidFill>
              </a:rPr>
              <a:t>An </a:t>
            </a:r>
            <a:r>
              <a:rPr lang="en-US" sz="2000" dirty="0">
                <a:solidFill>
                  <a:schemeClr val="accent1">
                    <a:lumMod val="50000"/>
                  </a:schemeClr>
                </a:solidFill>
              </a:rPr>
              <a:t>“alternate system” (such as sheet piling</a:t>
            </a:r>
            <a:r>
              <a:rPr lang="en-US" sz="2000" dirty="0" smtClean="0">
                <a:solidFill>
                  <a:schemeClr val="accent1">
                    <a:lumMod val="50000"/>
                  </a:schemeClr>
                </a:solidFill>
              </a:rPr>
              <a:t>) that </a:t>
            </a:r>
            <a:r>
              <a:rPr lang="en-US" sz="2000" dirty="0">
                <a:solidFill>
                  <a:schemeClr val="accent1">
                    <a:lumMod val="50000"/>
                  </a:schemeClr>
                </a:solidFill>
              </a:rPr>
              <a:t>the Standard does not provide </a:t>
            </a:r>
            <a:r>
              <a:rPr lang="en-US" sz="2000" dirty="0" smtClean="0">
                <a:solidFill>
                  <a:schemeClr val="accent1">
                    <a:lumMod val="50000"/>
                  </a:schemeClr>
                </a:solidFill>
              </a:rPr>
              <a:t>guidance for </a:t>
            </a:r>
            <a:r>
              <a:rPr lang="en-US" sz="2000" dirty="0">
                <a:solidFill>
                  <a:schemeClr val="accent1">
                    <a:lumMod val="50000"/>
                  </a:schemeClr>
                </a:solidFill>
              </a:rPr>
              <a:t>is used.</a:t>
            </a:r>
          </a:p>
          <a:p>
            <a:pPr marL="365760" indent="-365760">
              <a:spcBef>
                <a:spcPts val="600"/>
              </a:spcBef>
              <a:spcAft>
                <a:spcPts val="600"/>
              </a:spcAft>
              <a:buFont typeface="Wingdings" panose="05000000000000000000" pitchFamily="2" charset="2"/>
              <a:buChar char="§"/>
            </a:pPr>
            <a:r>
              <a:rPr lang="en-US" sz="2000" dirty="0" smtClean="0">
                <a:solidFill>
                  <a:schemeClr val="accent1">
                    <a:lumMod val="50000"/>
                  </a:schemeClr>
                </a:solidFill>
              </a:rPr>
              <a:t>If </a:t>
            </a:r>
            <a:r>
              <a:rPr lang="en-US" sz="2000" dirty="0">
                <a:solidFill>
                  <a:schemeClr val="accent1">
                    <a:lumMod val="50000"/>
                  </a:schemeClr>
                </a:solidFill>
              </a:rPr>
              <a:t>the excavator is at “variance” with </a:t>
            </a:r>
            <a:r>
              <a:rPr lang="en-US" sz="2000" dirty="0" smtClean="0">
                <a:solidFill>
                  <a:schemeClr val="accent1">
                    <a:lumMod val="50000"/>
                  </a:schemeClr>
                </a:solidFill>
              </a:rPr>
              <a:t>the </a:t>
            </a:r>
            <a:r>
              <a:rPr lang="en-US" sz="2000" dirty="0">
                <a:solidFill>
                  <a:schemeClr val="accent1">
                    <a:lumMod val="50000"/>
                  </a:schemeClr>
                </a:solidFill>
              </a:rPr>
              <a:t>Standard (i.e. doing less than the </a:t>
            </a:r>
            <a:r>
              <a:rPr lang="en-US" sz="2000" dirty="0" smtClean="0">
                <a:solidFill>
                  <a:schemeClr val="accent1">
                    <a:lumMod val="50000"/>
                  </a:schemeClr>
                </a:solidFill>
              </a:rPr>
              <a:t>Standard requires).</a:t>
            </a:r>
            <a:endParaRPr lang="en-US" sz="2000" i="1" dirty="0">
              <a:solidFill>
                <a:schemeClr val="accent1">
                  <a:lumMod val="50000"/>
                </a:schemeClr>
              </a:solidFill>
            </a:endParaRPr>
          </a:p>
          <a:p>
            <a:pPr>
              <a:spcBef>
                <a:spcPct val="50000"/>
              </a:spcBef>
            </a:pPr>
            <a:r>
              <a:rPr lang="en-US" sz="2000" i="1" dirty="0">
                <a:solidFill>
                  <a:schemeClr val="accent1">
                    <a:lumMod val="50000"/>
                  </a:schemeClr>
                </a:solidFill>
              </a:rPr>
              <a:t>Note: OSHA expects that the engineer will be registered in a related area such as a civil, mechanical, geotechnical, or architectural engineer</a:t>
            </a:r>
            <a:r>
              <a:rPr lang="en-US" sz="2000" i="1" dirty="0" smtClean="0">
                <a:solidFill>
                  <a:schemeClr val="accent1">
                    <a:lumMod val="50000"/>
                  </a:schemeClr>
                </a:solidFill>
              </a:rPr>
              <a:t>.</a:t>
            </a:r>
            <a:endParaRPr lang="en-US" sz="2000" i="1" dirty="0">
              <a:solidFill>
                <a:schemeClr val="accent1">
                  <a:lumMod val="50000"/>
                </a:schemeClr>
              </a:solidFill>
            </a:endParaRPr>
          </a:p>
        </p:txBody>
      </p:sp>
    </p:spTree>
    <p:extLst>
      <p:ext uri="{BB962C8B-B14F-4D97-AF65-F5344CB8AC3E}">
        <p14:creationId xmlns:p14="http://schemas.microsoft.com/office/powerpoint/2010/main" val="2052253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Text Box 3"/>
          <p:cNvSpPr txBox="1">
            <a:spLocks noChangeArrowheads="1"/>
          </p:cNvSpPr>
          <p:nvPr/>
        </p:nvSpPr>
        <p:spPr bwMode="auto">
          <a:xfrm>
            <a:off x="1216026" y="2743200"/>
            <a:ext cx="6735763" cy="1772793"/>
          </a:xfrm>
          <a:prstGeom prst="rect">
            <a:avLst/>
          </a:prstGeom>
          <a:noFill/>
          <a:ln w="9525">
            <a:noFill/>
            <a:miter lim="800000"/>
            <a:headEnd/>
            <a:tailEnd/>
          </a:ln>
        </p:spPr>
        <p:txBody>
          <a:bodyPr>
            <a:spAutoFit/>
          </a:bodyPr>
          <a:lstStyle/>
          <a:p>
            <a:pPr>
              <a:lnSpc>
                <a:spcPct val="140000"/>
              </a:lnSpc>
              <a:spcBef>
                <a:spcPct val="50000"/>
              </a:spcBef>
            </a:pPr>
            <a:r>
              <a:rPr lang="en-US" sz="2600" dirty="0">
                <a:solidFill>
                  <a:schemeClr val="accent1">
                    <a:lumMod val="50000"/>
                  </a:schemeClr>
                </a:solidFill>
              </a:rPr>
              <a:t>Excavation protection solutions must either come from the OSHA Standard or a Registered Professional </a:t>
            </a:r>
            <a:r>
              <a:rPr lang="en-US" sz="2600" dirty="0" smtClean="0">
                <a:solidFill>
                  <a:schemeClr val="accent1">
                    <a:lumMod val="50000"/>
                  </a:schemeClr>
                </a:solidFill>
              </a:rPr>
              <a:t>Engineer.</a:t>
            </a:r>
            <a:endParaRPr lang="en-US" sz="2600" i="1" dirty="0">
              <a:solidFill>
                <a:schemeClr val="accent1">
                  <a:lumMod val="50000"/>
                </a:schemeClr>
              </a:solidFill>
            </a:endParaRPr>
          </a:p>
        </p:txBody>
      </p:sp>
      <p:sp>
        <p:nvSpPr>
          <p:cNvPr id="5" name="Text Box 2"/>
          <p:cNvSpPr txBox="1">
            <a:spLocks noChangeArrowheads="1"/>
          </p:cNvSpPr>
          <p:nvPr/>
        </p:nvSpPr>
        <p:spPr bwMode="auto">
          <a:xfrm>
            <a:off x="914400" y="609600"/>
            <a:ext cx="7315200" cy="1809726"/>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70000"/>
              </a:lnSpc>
              <a:spcBef>
                <a:spcPct val="50000"/>
              </a:spcBef>
              <a:defRPr/>
            </a:pPr>
            <a:r>
              <a:rPr lang="en-US" sz="3600" b="1" dirty="0" smtClean="0">
                <a:solidFill>
                  <a:schemeClr val="accent1">
                    <a:lumMod val="50000"/>
                  </a:schemeClr>
                </a:solidFill>
              </a:rPr>
              <a:t>It’s a</a:t>
            </a:r>
          </a:p>
          <a:p>
            <a:pPr algn="ctr">
              <a:lnSpc>
                <a:spcPct val="70000"/>
              </a:lnSpc>
              <a:spcBef>
                <a:spcPct val="50000"/>
              </a:spcBef>
              <a:defRPr/>
            </a:pPr>
            <a:r>
              <a:rPr lang="en-US" sz="3600" b="1" dirty="0" smtClean="0">
                <a:solidFill>
                  <a:schemeClr val="accent1">
                    <a:lumMod val="50000"/>
                  </a:schemeClr>
                </a:solidFill>
              </a:rPr>
              <a:t>Show-Me-In-Writing</a:t>
            </a:r>
            <a:endParaRPr lang="en-US" sz="3600" b="1" dirty="0">
              <a:solidFill>
                <a:schemeClr val="accent1">
                  <a:lumMod val="50000"/>
                </a:schemeClr>
              </a:solidFill>
            </a:endParaRPr>
          </a:p>
          <a:p>
            <a:pPr algn="ctr">
              <a:lnSpc>
                <a:spcPct val="70000"/>
              </a:lnSpc>
              <a:spcBef>
                <a:spcPct val="50000"/>
              </a:spcBef>
              <a:defRPr/>
            </a:pPr>
            <a:r>
              <a:rPr lang="en-US" sz="3600" b="1" dirty="0" smtClean="0">
                <a:solidFill>
                  <a:schemeClr val="accent1">
                    <a:lumMod val="50000"/>
                  </a:schemeClr>
                </a:solidFill>
              </a:rPr>
              <a:t>Standard</a:t>
            </a:r>
            <a:endParaRPr lang="en-US" sz="3600" b="1" dirty="0">
              <a:solidFill>
                <a:schemeClr val="accent1">
                  <a:lumMod val="50000"/>
                </a:schemeClr>
              </a:solidFill>
            </a:endParaRPr>
          </a:p>
        </p:txBody>
      </p:sp>
    </p:spTree>
    <p:extLst>
      <p:ext uri="{BB962C8B-B14F-4D97-AF65-F5344CB8AC3E}">
        <p14:creationId xmlns:p14="http://schemas.microsoft.com/office/powerpoint/2010/main" val="374547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3"/>
          <p:cNvSpPr>
            <a:spLocks noChangeArrowheads="1"/>
          </p:cNvSpPr>
          <p:nvPr/>
        </p:nvSpPr>
        <p:spPr bwMode="auto">
          <a:xfrm>
            <a:off x="704850" y="1905000"/>
            <a:ext cx="3181350" cy="21224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Right</a:t>
            </a:r>
          </a:p>
          <a:p>
            <a:pPr algn="ctr">
              <a:lnSpc>
                <a:spcPct val="90000"/>
              </a:lnSpc>
              <a:spcBef>
                <a:spcPct val="50000"/>
              </a:spcBef>
              <a:defRPr/>
            </a:pPr>
            <a:r>
              <a:rPr lang="en-US" sz="3600" b="1" dirty="0">
                <a:solidFill>
                  <a:schemeClr val="accent1">
                    <a:lumMod val="50000"/>
                  </a:schemeClr>
                </a:solidFill>
              </a:rPr>
              <a:t>Or</a:t>
            </a:r>
          </a:p>
          <a:p>
            <a:pPr algn="ctr">
              <a:lnSpc>
                <a:spcPct val="90000"/>
              </a:lnSpc>
              <a:spcBef>
                <a:spcPct val="50000"/>
              </a:spcBef>
              <a:defRPr/>
            </a:pPr>
            <a:r>
              <a:rPr lang="en-US" sz="3600" b="1" dirty="0">
                <a:solidFill>
                  <a:schemeClr val="accent1">
                    <a:lumMod val="50000"/>
                  </a:schemeClr>
                </a:solidFill>
              </a:rPr>
              <a:t>Wrong?</a:t>
            </a:r>
            <a:endParaRPr lang="en-US" sz="1800" i="1" dirty="0">
              <a:solidFill>
                <a:schemeClr val="accent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609600"/>
            <a:ext cx="3432345" cy="45723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84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Text Box 5"/>
          <p:cNvSpPr txBox="1">
            <a:spLocks noChangeArrowheads="1"/>
          </p:cNvSpPr>
          <p:nvPr/>
        </p:nvSpPr>
        <p:spPr bwMode="auto">
          <a:xfrm>
            <a:off x="5486400" y="1600200"/>
            <a:ext cx="2532062" cy="2252924"/>
          </a:xfrm>
          <a:prstGeom prst="rect">
            <a:avLst/>
          </a:prstGeom>
          <a:noFill/>
          <a:ln w="9525">
            <a:noFill/>
            <a:miter lim="800000"/>
            <a:headEnd/>
            <a:tailEnd/>
          </a:ln>
        </p:spPr>
        <p:txBody>
          <a:bodyPr wrap="square">
            <a:spAutoFit/>
          </a:bodyPr>
          <a:lstStyle/>
          <a:p>
            <a:pPr algn="ctr">
              <a:lnSpc>
                <a:spcPct val="130000"/>
              </a:lnSpc>
              <a:spcBef>
                <a:spcPct val="50000"/>
              </a:spcBef>
            </a:pPr>
            <a:r>
              <a:rPr lang="en-US" sz="3600" b="1" dirty="0">
                <a:solidFill>
                  <a:schemeClr val="accent1">
                    <a:lumMod val="50000"/>
                  </a:schemeClr>
                </a:solidFill>
              </a:rPr>
              <a:t>All four men are at exposure.</a:t>
            </a:r>
          </a:p>
        </p:txBody>
      </p:sp>
      <p:pic>
        <p:nvPicPr>
          <p:cNvPr id="6" name="Picture 3" descr="3 men in ditch"/>
          <p:cNvPicPr>
            <a:picLocks noChangeAspect="1" noChangeArrowheads="1"/>
          </p:cNvPicPr>
          <p:nvPr/>
        </p:nvPicPr>
        <p:blipFill>
          <a:blip r:embed="rId2" cstate="print"/>
          <a:srcRect/>
          <a:stretch>
            <a:fillRect/>
          </a:stretch>
        </p:blipFill>
        <p:spPr bwMode="auto">
          <a:xfrm>
            <a:off x="1429575" y="533400"/>
            <a:ext cx="2990025" cy="4572000"/>
          </a:xfrm>
          <a:prstGeom prst="rect">
            <a:avLst/>
          </a:prstGeom>
          <a:solidFill>
            <a:schemeClr val="hlink"/>
          </a:solid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069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Text Box 4"/>
          <p:cNvSpPr txBox="1">
            <a:spLocks noChangeArrowheads="1"/>
          </p:cNvSpPr>
          <p:nvPr/>
        </p:nvSpPr>
        <p:spPr bwMode="auto">
          <a:xfrm>
            <a:off x="2228850" y="1600200"/>
            <a:ext cx="1809750" cy="1662113"/>
          </a:xfrm>
          <a:prstGeom prst="rect">
            <a:avLst/>
          </a:prstGeom>
          <a:noFill/>
          <a:ln w="9525">
            <a:noFill/>
            <a:miter lim="800000"/>
            <a:headEnd/>
            <a:tailEnd/>
          </a:ln>
        </p:spPr>
        <p:txBody>
          <a:bodyPr wrap="square">
            <a:spAutoFit/>
          </a:bodyPr>
          <a:lstStyle/>
          <a:p>
            <a:pPr marL="365760" indent="-365760">
              <a:spcBef>
                <a:spcPts val="600"/>
              </a:spcBef>
              <a:spcAft>
                <a:spcPts val="600"/>
              </a:spcAft>
              <a:buFont typeface="Wingdings" panose="05000000000000000000" pitchFamily="2" charset="2"/>
              <a:buChar char="§"/>
            </a:pPr>
            <a:r>
              <a:rPr lang="en-US" dirty="0">
                <a:solidFill>
                  <a:schemeClr val="accent1">
                    <a:lumMod val="50000"/>
                  </a:schemeClr>
                </a:solidFill>
              </a:rPr>
              <a:t>Stable Rock</a:t>
            </a:r>
          </a:p>
          <a:p>
            <a:pPr marL="365760" indent="-365760">
              <a:spcBef>
                <a:spcPts val="600"/>
              </a:spcBef>
              <a:spcAft>
                <a:spcPts val="600"/>
              </a:spcAft>
              <a:buFont typeface="Wingdings" panose="05000000000000000000" pitchFamily="2" charset="2"/>
              <a:buChar char="§"/>
            </a:pPr>
            <a:r>
              <a:rPr lang="en-US" dirty="0">
                <a:solidFill>
                  <a:schemeClr val="accent1">
                    <a:lumMod val="50000"/>
                  </a:schemeClr>
                </a:solidFill>
              </a:rPr>
              <a:t>Type A</a:t>
            </a:r>
          </a:p>
          <a:p>
            <a:pPr marL="365760" indent="-365760">
              <a:spcBef>
                <a:spcPts val="600"/>
              </a:spcBef>
              <a:spcAft>
                <a:spcPts val="600"/>
              </a:spcAft>
              <a:buFont typeface="Wingdings" panose="05000000000000000000" pitchFamily="2" charset="2"/>
              <a:buChar char="§"/>
            </a:pPr>
            <a:r>
              <a:rPr lang="en-US" dirty="0">
                <a:solidFill>
                  <a:schemeClr val="accent1">
                    <a:lumMod val="50000"/>
                  </a:schemeClr>
                </a:solidFill>
              </a:rPr>
              <a:t>Type B</a:t>
            </a:r>
          </a:p>
          <a:p>
            <a:pPr marL="365760" indent="-365760">
              <a:spcBef>
                <a:spcPts val="600"/>
              </a:spcBef>
              <a:spcAft>
                <a:spcPts val="600"/>
              </a:spcAft>
              <a:buFont typeface="Wingdings" panose="05000000000000000000" pitchFamily="2" charset="2"/>
              <a:buChar char="§"/>
            </a:pPr>
            <a:r>
              <a:rPr lang="en-US" dirty="0">
                <a:solidFill>
                  <a:schemeClr val="accent1">
                    <a:lumMod val="50000"/>
                  </a:schemeClr>
                </a:solidFill>
              </a:rPr>
              <a:t>Type C</a:t>
            </a:r>
          </a:p>
        </p:txBody>
      </p:sp>
      <p:sp>
        <p:nvSpPr>
          <p:cNvPr id="13" name="Rectangle 3"/>
          <p:cNvSpPr>
            <a:spLocks noChangeArrowheads="1"/>
          </p:cNvSpPr>
          <p:nvPr/>
        </p:nvSpPr>
        <p:spPr bwMode="auto">
          <a:xfrm>
            <a:off x="914400" y="247269"/>
            <a:ext cx="7315200" cy="5909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OSHA Soil Classification System</a:t>
            </a:r>
            <a:endParaRPr lang="en-US" sz="2800" dirty="0">
              <a:solidFill>
                <a:schemeClr val="accent1">
                  <a:lumMod val="50000"/>
                </a:schemeClr>
              </a:solidFill>
            </a:endParaRPr>
          </a:p>
        </p:txBody>
      </p:sp>
      <p:sp>
        <p:nvSpPr>
          <p:cNvPr id="16" name="Text Box 7"/>
          <p:cNvSpPr txBox="1">
            <a:spLocks noChangeArrowheads="1"/>
          </p:cNvSpPr>
          <p:nvPr/>
        </p:nvSpPr>
        <p:spPr bwMode="auto">
          <a:xfrm>
            <a:off x="4581832" y="3262313"/>
            <a:ext cx="4191000" cy="1292662"/>
          </a:xfrm>
          <a:prstGeom prst="rect">
            <a:avLst/>
          </a:prstGeom>
          <a:noFill/>
          <a:ln w="9525">
            <a:noFill/>
            <a:miter lim="800000"/>
            <a:headEnd/>
            <a:tailEnd/>
          </a:ln>
        </p:spPr>
        <p:txBody>
          <a:bodyPr wrap="square">
            <a:spAutoFit/>
          </a:bodyPr>
          <a:lstStyle/>
          <a:p>
            <a:pPr>
              <a:lnSpc>
                <a:spcPct val="130000"/>
              </a:lnSpc>
              <a:spcBef>
                <a:spcPct val="50000"/>
              </a:spcBef>
            </a:pPr>
            <a:r>
              <a:rPr lang="en-US" sz="2000" dirty="0">
                <a:solidFill>
                  <a:schemeClr val="accent1">
                    <a:lumMod val="50000"/>
                  </a:schemeClr>
                </a:solidFill>
              </a:rPr>
              <a:t>Natural solid mineral matter that can be excavated with vertical sides and remain intact while exposed.</a:t>
            </a:r>
          </a:p>
        </p:txBody>
      </p:sp>
      <p:sp>
        <p:nvSpPr>
          <p:cNvPr id="17" name="Rectangle 7"/>
          <p:cNvSpPr>
            <a:spLocks noChangeArrowheads="1"/>
          </p:cNvSpPr>
          <p:nvPr/>
        </p:nvSpPr>
        <p:spPr bwMode="auto">
          <a:xfrm>
            <a:off x="965200" y="2602023"/>
            <a:ext cx="736600" cy="2350977"/>
          </a:xfrm>
          <a:prstGeom prst="rect">
            <a:avLst/>
          </a:prstGeom>
          <a:solidFill>
            <a:srgbClr val="00447C"/>
          </a:solidFill>
          <a:ln w="9525">
            <a:noFill/>
            <a:miter lim="800000"/>
            <a:headEnd/>
            <a:tailEnd/>
          </a:ln>
        </p:spPr>
        <p:txBody>
          <a:bodyPr wrap="none" anchor="ctr"/>
          <a:lstStyle/>
          <a:p>
            <a:endParaRPr lang="en-US">
              <a:solidFill>
                <a:schemeClr val="accent1">
                  <a:lumMod val="50000"/>
                </a:schemeClr>
              </a:solidFill>
            </a:endParaRPr>
          </a:p>
        </p:txBody>
      </p:sp>
      <p:sp>
        <p:nvSpPr>
          <p:cNvPr id="18" name="AutoShape 8"/>
          <p:cNvSpPr>
            <a:spLocks noChangeArrowheads="1"/>
          </p:cNvSpPr>
          <p:nvPr/>
        </p:nvSpPr>
        <p:spPr bwMode="auto">
          <a:xfrm>
            <a:off x="666750" y="1714500"/>
            <a:ext cx="1333500" cy="1093204"/>
          </a:xfrm>
          <a:prstGeom prst="triangle">
            <a:avLst>
              <a:gd name="adj" fmla="val 50000"/>
            </a:avLst>
          </a:prstGeom>
          <a:solidFill>
            <a:srgbClr val="00447C"/>
          </a:solidFill>
          <a:ln w="9525">
            <a:noFill/>
            <a:miter lim="800000"/>
            <a:headEnd/>
            <a:tailEnd/>
          </a:ln>
        </p:spPr>
        <p:txBody>
          <a:bodyPr wrap="none" anchor="ctr"/>
          <a:lstStyle/>
          <a:p>
            <a:endParaRPr lang="en-US">
              <a:solidFill>
                <a:schemeClr val="accent1">
                  <a:lumMod val="50000"/>
                </a:schemeClr>
              </a:solidFill>
            </a:endParaRPr>
          </a:p>
        </p:txBody>
      </p:sp>
      <p:sp>
        <p:nvSpPr>
          <p:cNvPr id="19" name="Rectangle 11"/>
          <p:cNvSpPr>
            <a:spLocks noChangeArrowheads="1"/>
          </p:cNvSpPr>
          <p:nvPr/>
        </p:nvSpPr>
        <p:spPr bwMode="auto">
          <a:xfrm>
            <a:off x="1022350" y="2563923"/>
            <a:ext cx="736600" cy="2350977"/>
          </a:xfrm>
          <a:prstGeom prst="rect">
            <a:avLst/>
          </a:prstGeom>
          <a:solidFill>
            <a:srgbClr val="F58026"/>
          </a:solidFill>
          <a:ln w="9525">
            <a:noFill/>
            <a:miter lim="800000"/>
            <a:headEnd/>
            <a:tailEnd/>
          </a:ln>
        </p:spPr>
        <p:txBody>
          <a:bodyPr wrap="none" anchor="ctr"/>
          <a:lstStyle/>
          <a:p>
            <a:endParaRPr lang="en-US">
              <a:solidFill>
                <a:schemeClr val="accent1">
                  <a:lumMod val="50000"/>
                </a:schemeClr>
              </a:solidFill>
            </a:endParaRPr>
          </a:p>
        </p:txBody>
      </p:sp>
      <p:sp>
        <p:nvSpPr>
          <p:cNvPr id="20" name="AutoShape 12"/>
          <p:cNvSpPr>
            <a:spLocks noChangeArrowheads="1"/>
          </p:cNvSpPr>
          <p:nvPr/>
        </p:nvSpPr>
        <p:spPr bwMode="auto">
          <a:xfrm>
            <a:off x="723900" y="1676400"/>
            <a:ext cx="1333500" cy="1093204"/>
          </a:xfrm>
          <a:prstGeom prst="triangle">
            <a:avLst>
              <a:gd name="adj" fmla="val 50000"/>
            </a:avLst>
          </a:prstGeom>
          <a:solidFill>
            <a:srgbClr val="F58026"/>
          </a:solidFill>
          <a:ln w="9525">
            <a:noFill/>
            <a:miter lim="800000"/>
            <a:headEnd/>
            <a:tailEnd/>
          </a:ln>
        </p:spPr>
        <p:txBody>
          <a:bodyPr wrap="none" anchor="ctr"/>
          <a:lstStyle/>
          <a:p>
            <a:endParaRPr lang="en-US">
              <a:solidFill>
                <a:schemeClr val="accent1">
                  <a:lumMod val="50000"/>
                </a:schemeClr>
              </a:solidFill>
            </a:endParaRPr>
          </a:p>
        </p:txBody>
      </p:sp>
      <p:sp>
        <p:nvSpPr>
          <p:cNvPr id="21" name="Text Box 5"/>
          <p:cNvSpPr txBox="1">
            <a:spLocks noChangeArrowheads="1"/>
          </p:cNvSpPr>
          <p:nvPr/>
        </p:nvSpPr>
        <p:spPr bwMode="auto">
          <a:xfrm>
            <a:off x="1219200" y="2041525"/>
            <a:ext cx="355600" cy="2835275"/>
          </a:xfrm>
          <a:prstGeom prst="rect">
            <a:avLst/>
          </a:prstGeom>
          <a:noFill/>
          <a:ln w="9525">
            <a:noFill/>
            <a:miter lim="800000"/>
            <a:headEnd/>
            <a:tailEnd/>
          </a:ln>
        </p:spPr>
        <p:txBody>
          <a:bodyPr>
            <a:spAutoFit/>
          </a:bodyPr>
          <a:lstStyle/>
          <a:p>
            <a:pPr algn="ctr">
              <a:spcBef>
                <a:spcPct val="50000"/>
              </a:spcBef>
            </a:pPr>
            <a:r>
              <a:rPr lang="en-US" sz="2000" b="1" dirty="0">
                <a:solidFill>
                  <a:schemeClr val="bg1"/>
                </a:solidFill>
              </a:rPr>
              <a:t>STABILITY</a:t>
            </a:r>
          </a:p>
        </p:txBody>
      </p:sp>
      <p:sp>
        <p:nvSpPr>
          <p:cNvPr id="22" name="Text Box 6"/>
          <p:cNvSpPr txBox="1">
            <a:spLocks noChangeArrowheads="1"/>
          </p:cNvSpPr>
          <p:nvPr/>
        </p:nvSpPr>
        <p:spPr bwMode="auto">
          <a:xfrm>
            <a:off x="0" y="990600"/>
            <a:ext cx="4572000" cy="461963"/>
          </a:xfrm>
          <a:prstGeom prst="rect">
            <a:avLst/>
          </a:prstGeom>
          <a:noFill/>
          <a:ln w="9525">
            <a:noFill/>
            <a:miter lim="800000"/>
            <a:headEnd/>
            <a:tailEnd/>
          </a:ln>
        </p:spPr>
        <p:txBody>
          <a:bodyPr wrap="square">
            <a:spAutoFit/>
          </a:bodyPr>
          <a:lstStyle/>
          <a:p>
            <a:pPr algn="ctr">
              <a:spcBef>
                <a:spcPct val="50000"/>
              </a:spcBef>
            </a:pPr>
            <a:r>
              <a:rPr lang="en-US" sz="2400" b="1" i="1" dirty="0">
                <a:solidFill>
                  <a:schemeClr val="accent1">
                    <a:lumMod val="50000"/>
                  </a:schemeClr>
                </a:solidFill>
              </a:rPr>
              <a:t>Soil Types</a:t>
            </a:r>
          </a:p>
        </p:txBody>
      </p:sp>
      <p:sp>
        <p:nvSpPr>
          <p:cNvPr id="23" name="Rectangle 6"/>
          <p:cNvSpPr>
            <a:spLocks noChangeArrowheads="1"/>
          </p:cNvSpPr>
          <p:nvPr/>
        </p:nvSpPr>
        <p:spPr bwMode="auto">
          <a:xfrm>
            <a:off x="4572000" y="2775668"/>
            <a:ext cx="4200832" cy="424732"/>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2400" b="1" i="1" dirty="0">
                <a:solidFill>
                  <a:schemeClr val="accent1">
                    <a:lumMod val="50000"/>
                  </a:schemeClr>
                </a:solidFill>
              </a:rPr>
              <a:t>Stable Rock Means </a:t>
            </a:r>
            <a:endParaRPr lang="en-US" i="1" dirty="0">
              <a:solidFill>
                <a:schemeClr val="accent1">
                  <a:lumMod val="50000"/>
                </a:schemeClr>
              </a:solidFill>
            </a:endParaRPr>
          </a:p>
        </p:txBody>
      </p:sp>
    </p:spTree>
    <p:extLst>
      <p:ext uri="{BB962C8B-B14F-4D97-AF65-F5344CB8AC3E}">
        <p14:creationId xmlns:p14="http://schemas.microsoft.com/office/powerpoint/2010/main" val="2726418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ChangeArrowheads="1"/>
          </p:cNvSpPr>
          <p:nvPr/>
        </p:nvSpPr>
        <p:spPr bwMode="auto">
          <a:xfrm>
            <a:off x="914400" y="344488"/>
            <a:ext cx="7315200" cy="5909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“Fallout” Effect of Fractured Rock</a:t>
            </a:r>
            <a:endParaRPr lang="en-US" sz="2800" dirty="0">
              <a:solidFill>
                <a:schemeClr val="accent1">
                  <a:lumMod val="50000"/>
                </a:schemeClr>
              </a:solidFill>
            </a:endParaRPr>
          </a:p>
        </p:txBody>
      </p:sp>
      <p:pic>
        <p:nvPicPr>
          <p:cNvPr id="138243" name="Picture 7" descr="fallout1"/>
          <p:cNvPicPr>
            <a:picLocks noChangeAspect="1" noChangeArrowheads="1"/>
          </p:cNvPicPr>
          <p:nvPr/>
        </p:nvPicPr>
        <p:blipFill>
          <a:blip r:embed="rId3" cstate="print"/>
          <a:srcRect t="6693"/>
          <a:stretch>
            <a:fillRect/>
          </a:stretch>
        </p:blipFill>
        <p:spPr bwMode="auto">
          <a:xfrm>
            <a:off x="511175" y="1185862"/>
            <a:ext cx="8120063" cy="40719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7944" name="Picture 8" descr="fallout2"/>
          <p:cNvPicPr>
            <a:picLocks noChangeAspect="1" noChangeArrowheads="1"/>
          </p:cNvPicPr>
          <p:nvPr/>
        </p:nvPicPr>
        <p:blipFill>
          <a:blip r:embed="rId4" cstate="print"/>
          <a:srcRect t="7275"/>
          <a:stretch>
            <a:fillRect/>
          </a:stretch>
        </p:blipFill>
        <p:spPr bwMode="auto">
          <a:xfrm>
            <a:off x="511175" y="1185862"/>
            <a:ext cx="8120063" cy="40719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67945" name="Picture 9" descr="fallout3"/>
          <p:cNvPicPr>
            <a:picLocks noChangeAspect="1" noChangeArrowheads="1"/>
          </p:cNvPicPr>
          <p:nvPr/>
        </p:nvPicPr>
        <p:blipFill>
          <a:blip r:embed="rId5" cstate="print"/>
          <a:srcRect t="7857"/>
          <a:stretch>
            <a:fillRect/>
          </a:stretch>
        </p:blipFill>
        <p:spPr bwMode="auto">
          <a:xfrm>
            <a:off x="511176" y="1185862"/>
            <a:ext cx="8120062" cy="40719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67948" name="Freeform 12"/>
          <p:cNvSpPr>
            <a:spLocks/>
          </p:cNvSpPr>
          <p:nvPr/>
        </p:nvSpPr>
        <p:spPr bwMode="auto">
          <a:xfrm>
            <a:off x="4679950" y="1947863"/>
            <a:ext cx="1276350" cy="1708150"/>
          </a:xfrm>
          <a:custGeom>
            <a:avLst/>
            <a:gdLst>
              <a:gd name="T0" fmla="*/ 1276350 w 804"/>
              <a:gd name="T1" fmla="*/ 0 h 1076"/>
              <a:gd name="T2" fmla="*/ 222250 w 804"/>
              <a:gd name="T3" fmla="*/ 762000 h 1076"/>
              <a:gd name="T4" fmla="*/ 31750 w 804"/>
              <a:gd name="T5" fmla="*/ 1562100 h 1076"/>
              <a:gd name="T6" fmla="*/ 31750 w 804"/>
              <a:gd name="T7" fmla="*/ 1638300 h 1076"/>
              <a:gd name="T8" fmla="*/ 0 60000 65536"/>
              <a:gd name="T9" fmla="*/ 0 60000 65536"/>
              <a:gd name="T10" fmla="*/ 0 60000 65536"/>
              <a:gd name="T11" fmla="*/ 0 60000 65536"/>
              <a:gd name="T12" fmla="*/ 0 w 804"/>
              <a:gd name="T13" fmla="*/ 0 h 1076"/>
              <a:gd name="T14" fmla="*/ 804 w 804"/>
              <a:gd name="T15" fmla="*/ 1076 h 1076"/>
            </a:gdLst>
            <a:ahLst/>
            <a:cxnLst>
              <a:cxn ang="T8">
                <a:pos x="T0" y="T1"/>
              </a:cxn>
              <a:cxn ang="T9">
                <a:pos x="T2" y="T3"/>
              </a:cxn>
              <a:cxn ang="T10">
                <a:pos x="T4" y="T5"/>
              </a:cxn>
              <a:cxn ang="T11">
                <a:pos x="T6" y="T7"/>
              </a:cxn>
            </a:cxnLst>
            <a:rect l="T12" t="T13" r="T14" b="T15"/>
            <a:pathLst>
              <a:path w="804" h="1076">
                <a:moveTo>
                  <a:pt x="804" y="0"/>
                </a:moveTo>
                <a:cubicBezTo>
                  <a:pt x="537" y="158"/>
                  <a:pt x="271" y="316"/>
                  <a:pt x="140" y="480"/>
                </a:cubicBezTo>
                <a:cubicBezTo>
                  <a:pt x="9" y="644"/>
                  <a:pt x="40" y="892"/>
                  <a:pt x="20" y="984"/>
                </a:cubicBezTo>
                <a:cubicBezTo>
                  <a:pt x="0" y="1076"/>
                  <a:pt x="10" y="1054"/>
                  <a:pt x="20" y="1032"/>
                </a:cubicBezTo>
              </a:path>
            </a:pathLst>
          </a:custGeom>
          <a:noFill/>
          <a:ln w="63500">
            <a:solidFill>
              <a:schemeClr val="bg1"/>
            </a:solidFill>
            <a:round/>
            <a:headEnd/>
            <a:tailEnd type="triangle" w="med" len="med"/>
          </a:ln>
        </p:spPr>
        <p:txBody>
          <a:bodyPr/>
          <a:lstStyle/>
          <a:p>
            <a:endParaRPr lang="en-US"/>
          </a:p>
        </p:txBody>
      </p:sp>
      <p:sp>
        <p:nvSpPr>
          <p:cNvPr id="167949" name="Rectangle 13"/>
          <p:cNvSpPr>
            <a:spLocks noChangeArrowheads="1"/>
          </p:cNvSpPr>
          <p:nvPr/>
        </p:nvSpPr>
        <p:spPr bwMode="auto">
          <a:xfrm>
            <a:off x="6253675" y="2780302"/>
            <a:ext cx="1968500" cy="2438400"/>
          </a:xfrm>
          <a:prstGeom prst="rect">
            <a:avLst/>
          </a:prstGeom>
          <a:noFill/>
          <a:ln w="9525">
            <a:noFill/>
            <a:miter lim="800000"/>
            <a:headEnd/>
            <a:tailEnd/>
          </a:ln>
          <a:effectLst>
            <a:outerShdw dir="2700000" algn="ctr" rotWithShape="0">
              <a:schemeClr val="bg2"/>
            </a:outerShdw>
          </a:effectLst>
        </p:spPr>
        <p:txBody>
          <a:bodyPr wrap="none" anchor="ctr"/>
          <a:lstStyle/>
          <a:p>
            <a:pPr algn="ctr">
              <a:defRPr/>
            </a:pPr>
            <a:r>
              <a:rPr lang="en-US" sz="2000" b="1" dirty="0">
                <a:solidFill>
                  <a:schemeClr val="bg1"/>
                </a:solidFill>
              </a:rPr>
              <a:t>Fracture planes </a:t>
            </a:r>
          </a:p>
          <a:p>
            <a:pPr algn="ctr">
              <a:defRPr/>
            </a:pPr>
            <a:r>
              <a:rPr lang="en-US" sz="2000" b="1" dirty="0">
                <a:solidFill>
                  <a:schemeClr val="bg1"/>
                </a:solidFill>
              </a:rPr>
              <a:t>may cause rocks </a:t>
            </a:r>
          </a:p>
          <a:p>
            <a:pPr algn="ctr">
              <a:defRPr/>
            </a:pPr>
            <a:r>
              <a:rPr lang="en-US" sz="2000" b="1" dirty="0">
                <a:solidFill>
                  <a:schemeClr val="bg1"/>
                </a:solidFill>
              </a:rPr>
              <a:t>to slide </a:t>
            </a:r>
          </a:p>
          <a:p>
            <a:pPr algn="ctr">
              <a:defRPr/>
            </a:pPr>
            <a:r>
              <a:rPr lang="en-US" sz="2000" b="1" dirty="0">
                <a:solidFill>
                  <a:schemeClr val="bg1"/>
                </a:solidFill>
              </a:rPr>
              <a:t>into excavation…</a:t>
            </a:r>
          </a:p>
        </p:txBody>
      </p:sp>
    </p:spTree>
    <p:extLst>
      <p:ext uri="{BB962C8B-B14F-4D97-AF65-F5344CB8AC3E}">
        <p14:creationId xmlns:p14="http://schemas.microsoft.com/office/powerpoint/2010/main" val="1283762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7944"/>
                                        </p:tgtEl>
                                        <p:attrNameLst>
                                          <p:attrName>style.visibility</p:attrName>
                                        </p:attrNameLst>
                                      </p:cBhvr>
                                      <p:to>
                                        <p:strVal val="visible"/>
                                      </p:to>
                                    </p:set>
                                    <p:animEffect transition="in" filter="dissolve">
                                      <p:cBhvr>
                                        <p:cTn id="7" dur="500"/>
                                        <p:tgtEl>
                                          <p:spTgt spid="167944"/>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subTnLst>
                                    <p:audio>
                                      <p:cMediaNode>
                                        <p:cTn display="0" masterRel="sameClick">
                                          <p:stCondLst>
                                            <p:cond evt="begin" delay="0">
                                              <p:tn val="9"/>
                                            </p:cond>
                                          </p:stCondLst>
                                          <p:endCondLst>
                                            <p:cond evt="onStopAudio" delay="0">
                                              <p:tgtEl>
                                                <p:sldTgt/>
                                              </p:tgtEl>
                                            </p:cond>
                                          </p:endCondLst>
                                        </p:cTn>
                                        <p:tgtEl>
                                          <p:sndTgt r:embed="rId2" name="explode.wav"/>
                                        </p:tgtEl>
                                      </p:cMediaNode>
                                    </p:audio>
                                  </p:subTnLst>
                                </p:cTn>
                              </p:par>
                            </p:childTnLst>
                          </p:cTn>
                        </p:par>
                        <p:par>
                          <p:cTn id="12" fill="hold">
                            <p:stCondLst>
                              <p:cond delay="3000"/>
                            </p:stCondLst>
                            <p:childTnLst>
                              <p:par>
                                <p:cTn id="13" presetID="9" presetClass="entr" presetSubtype="0" fill="hold" grpId="0" nodeType="afterEffect">
                                  <p:stCondLst>
                                    <p:cond delay="2000"/>
                                  </p:stCondLst>
                                  <p:childTnLst>
                                    <p:set>
                                      <p:cBhvr>
                                        <p:cTn id="14" dur="1" fill="hold">
                                          <p:stCondLst>
                                            <p:cond delay="0"/>
                                          </p:stCondLst>
                                        </p:cTn>
                                        <p:tgtEl>
                                          <p:spTgt spid="167948"/>
                                        </p:tgtEl>
                                        <p:attrNameLst>
                                          <p:attrName>style.visibility</p:attrName>
                                        </p:attrNameLst>
                                      </p:cBhvr>
                                      <p:to>
                                        <p:strVal val="visible"/>
                                      </p:to>
                                    </p:set>
                                    <p:animEffect transition="in" filter="dissolve">
                                      <p:cBhvr>
                                        <p:cTn id="15" dur="500"/>
                                        <p:tgtEl>
                                          <p:spTgt spid="167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ill mt"/>
          <p:cNvPicPr>
            <a:picLocks noChangeAspect="1" noChangeArrowheads="1"/>
          </p:cNvPicPr>
          <p:nvPr/>
        </p:nvPicPr>
        <p:blipFill>
          <a:blip r:embed="rId2" cstate="print"/>
          <a:srcRect/>
          <a:stretch>
            <a:fillRect/>
          </a:stretch>
        </p:blipFill>
        <p:spPr bwMode="auto">
          <a:xfrm>
            <a:off x="989250" y="381000"/>
            <a:ext cx="3277949" cy="448056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0293" name="Text Box 6"/>
          <p:cNvSpPr txBox="1">
            <a:spLocks noChangeArrowheads="1"/>
          </p:cNvSpPr>
          <p:nvPr/>
        </p:nvSpPr>
        <p:spPr bwMode="auto">
          <a:xfrm>
            <a:off x="1013328" y="4861560"/>
            <a:ext cx="3253872" cy="707886"/>
          </a:xfrm>
          <a:prstGeom prst="rect">
            <a:avLst/>
          </a:prstGeom>
          <a:noFill/>
          <a:ln w="9525">
            <a:noFill/>
            <a:miter lim="800000"/>
            <a:headEnd/>
            <a:tailEnd/>
          </a:ln>
        </p:spPr>
        <p:txBody>
          <a:bodyPr wrap="square">
            <a:spAutoFit/>
          </a:bodyPr>
          <a:lstStyle/>
          <a:p>
            <a:pPr algn="ctr">
              <a:spcBef>
                <a:spcPts val="600"/>
              </a:spcBef>
              <a:spcAft>
                <a:spcPts val="600"/>
              </a:spcAft>
            </a:pPr>
            <a:r>
              <a:rPr lang="en-US" sz="2000" dirty="0">
                <a:solidFill>
                  <a:srgbClr val="00447C"/>
                </a:solidFill>
              </a:rPr>
              <a:t>Drilling and blasting further fractures rock.</a:t>
            </a:r>
          </a:p>
        </p:txBody>
      </p:sp>
      <p:pic>
        <p:nvPicPr>
          <p:cNvPr id="8" name="Picture 4" descr="Crane 012"/>
          <p:cNvPicPr>
            <a:picLocks noChangeAspect="1" noChangeArrowheads="1"/>
          </p:cNvPicPr>
          <p:nvPr/>
        </p:nvPicPr>
        <p:blipFill>
          <a:blip r:embed="rId3" cstate="print">
            <a:lum bright="-18000" contrast="6000"/>
          </a:blip>
          <a:srcRect/>
          <a:stretch>
            <a:fillRect/>
          </a:stretch>
        </p:blipFill>
        <p:spPr bwMode="auto">
          <a:xfrm>
            <a:off x="5257800" y="457200"/>
            <a:ext cx="2871160" cy="429768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 Box 3"/>
          <p:cNvSpPr txBox="1">
            <a:spLocks noChangeArrowheads="1"/>
          </p:cNvSpPr>
          <p:nvPr/>
        </p:nvSpPr>
        <p:spPr bwMode="auto">
          <a:xfrm>
            <a:off x="5264224" y="4800600"/>
            <a:ext cx="2864735" cy="707886"/>
          </a:xfrm>
          <a:prstGeom prst="rect">
            <a:avLst/>
          </a:prstGeom>
          <a:noFill/>
          <a:ln w="9525">
            <a:noFill/>
            <a:miter lim="800000"/>
            <a:headEnd/>
            <a:tailEnd/>
          </a:ln>
        </p:spPr>
        <p:txBody>
          <a:bodyPr wrap="square">
            <a:spAutoFit/>
          </a:bodyPr>
          <a:lstStyle/>
          <a:p>
            <a:pPr algn="ctr">
              <a:spcBef>
                <a:spcPts val="600"/>
              </a:spcBef>
              <a:spcAft>
                <a:spcPts val="600"/>
              </a:spcAft>
            </a:pPr>
            <a:r>
              <a:rPr lang="en-US" sz="2000" dirty="0">
                <a:solidFill>
                  <a:schemeClr val="accent1">
                    <a:lumMod val="50000"/>
                  </a:schemeClr>
                </a:solidFill>
              </a:rPr>
              <a:t>Rock sawing further fractures rock.</a:t>
            </a:r>
          </a:p>
        </p:txBody>
      </p:sp>
    </p:spTree>
    <p:extLst>
      <p:ext uri="{BB962C8B-B14F-4D97-AF65-F5344CB8AC3E}">
        <p14:creationId xmlns:p14="http://schemas.microsoft.com/office/powerpoint/2010/main" val="1138713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rock cliff 5"/>
          <p:cNvPicPr>
            <a:picLocks noChangeAspect="1" noChangeArrowheads="1"/>
          </p:cNvPicPr>
          <p:nvPr/>
        </p:nvPicPr>
        <p:blipFill>
          <a:blip r:embed="rId2" cstate="print">
            <a:lum bright="-18000" contrast="6000"/>
          </a:blip>
          <a:srcRect/>
          <a:stretch>
            <a:fillRect/>
          </a:stretch>
        </p:blipFill>
        <p:spPr bwMode="auto">
          <a:xfrm>
            <a:off x="1081088" y="228600"/>
            <a:ext cx="7002463" cy="49482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6436" name="Text Box 6"/>
          <p:cNvSpPr txBox="1">
            <a:spLocks noChangeArrowheads="1"/>
          </p:cNvSpPr>
          <p:nvPr/>
        </p:nvSpPr>
        <p:spPr bwMode="auto">
          <a:xfrm>
            <a:off x="5110872" y="801469"/>
            <a:ext cx="1665456" cy="646331"/>
          </a:xfrm>
          <a:prstGeom prst="rect">
            <a:avLst/>
          </a:prstGeom>
          <a:noFill/>
          <a:ln w="9525">
            <a:noFill/>
            <a:miter lim="800000"/>
            <a:headEnd/>
            <a:tailEnd/>
          </a:ln>
        </p:spPr>
        <p:txBody>
          <a:bodyPr wrap="square">
            <a:spAutoFit/>
          </a:bodyPr>
          <a:lstStyle/>
          <a:p>
            <a:pPr algn="ctr"/>
            <a:r>
              <a:rPr lang="en-US" b="1" dirty="0">
                <a:solidFill>
                  <a:srgbClr val="00447C"/>
                </a:solidFill>
              </a:rPr>
              <a:t>Fence used as </a:t>
            </a:r>
          </a:p>
          <a:p>
            <a:pPr algn="ctr"/>
            <a:r>
              <a:rPr lang="en-US" b="1" dirty="0">
                <a:solidFill>
                  <a:srgbClr val="00447C"/>
                </a:solidFill>
              </a:rPr>
              <a:t>“shield” system</a:t>
            </a:r>
          </a:p>
        </p:txBody>
      </p:sp>
    </p:spTree>
    <p:extLst>
      <p:ext uri="{BB962C8B-B14F-4D97-AF65-F5344CB8AC3E}">
        <p14:creationId xmlns:p14="http://schemas.microsoft.com/office/powerpoint/2010/main" val="118117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ChangeArrowheads="1"/>
          </p:cNvSpPr>
          <p:nvPr/>
        </p:nvSpPr>
        <p:spPr bwMode="auto">
          <a:xfrm>
            <a:off x="304801" y="381000"/>
            <a:ext cx="8534399" cy="95410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20000"/>
              </a:spcBef>
              <a:defRPr/>
            </a:pPr>
            <a:r>
              <a:rPr lang="en-US" sz="2800" b="1" dirty="0">
                <a:solidFill>
                  <a:schemeClr val="accent1">
                    <a:lumMod val="50000"/>
                  </a:schemeClr>
                </a:solidFill>
              </a:rPr>
              <a:t>The fatality rate for cave-ins is fifteen times greater than for other construction accidents</a:t>
            </a:r>
            <a:r>
              <a:rPr lang="en-US" sz="2800" b="1" dirty="0" smtClean="0">
                <a:solidFill>
                  <a:schemeClr val="accent1">
                    <a:lumMod val="50000"/>
                  </a:schemeClr>
                </a:solidFill>
              </a:rPr>
              <a:t>.</a:t>
            </a:r>
            <a:endParaRPr lang="en-US" sz="2800" b="1" dirty="0">
              <a:solidFill>
                <a:schemeClr val="accent1">
                  <a:lumMod val="50000"/>
                </a:schemeClr>
              </a:solidFill>
            </a:endParaRPr>
          </a:p>
        </p:txBody>
      </p:sp>
      <p:grpSp>
        <p:nvGrpSpPr>
          <p:cNvPr id="26" name="Group 1047"/>
          <p:cNvGrpSpPr>
            <a:grpSpLocks noChangeAspect="1"/>
          </p:cNvGrpSpPr>
          <p:nvPr/>
        </p:nvGrpSpPr>
        <p:grpSpPr bwMode="auto">
          <a:xfrm>
            <a:off x="336845" y="1676400"/>
            <a:ext cx="4158955" cy="2969827"/>
            <a:chOff x="859" y="707"/>
            <a:chExt cx="4183" cy="2987"/>
          </a:xfrm>
        </p:grpSpPr>
        <p:graphicFrame>
          <p:nvGraphicFramePr>
            <p:cNvPr id="27" name="Object 1027"/>
            <p:cNvGraphicFramePr>
              <a:graphicFrameLocks noChangeAspect="1"/>
            </p:cNvGraphicFramePr>
            <p:nvPr/>
          </p:nvGraphicFramePr>
          <p:xfrm>
            <a:off x="859" y="849"/>
            <a:ext cx="4046" cy="2389"/>
          </p:xfrm>
          <a:graphic>
            <a:graphicData uri="http://schemas.openxmlformats.org/presentationml/2006/ole">
              <mc:AlternateContent xmlns:mc="http://schemas.openxmlformats.org/markup-compatibility/2006">
                <mc:Choice xmlns:v="urn:schemas-microsoft-com:vml" Requires="v">
                  <p:oleObj spid="_x0000_s72740" name="Image" r:id="rId5" imgW="6144260" imgH="3626820" progId="Photoshop.Image.7">
                    <p:embed/>
                  </p:oleObj>
                </mc:Choice>
                <mc:Fallback>
                  <p:oleObj name="Image" r:id="rId5" imgW="6144260" imgH="3626820"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 y="849"/>
                          <a:ext cx="4046" cy="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 name="Line 1028"/>
            <p:cNvSpPr>
              <a:spLocks noChangeShapeType="1"/>
            </p:cNvSpPr>
            <p:nvPr/>
          </p:nvSpPr>
          <p:spPr bwMode="auto">
            <a:xfrm>
              <a:off x="1746" y="1449"/>
              <a:ext cx="936" cy="1475"/>
            </a:xfrm>
            <a:prstGeom prst="line">
              <a:avLst/>
            </a:prstGeom>
            <a:noFill/>
            <a:ln w="28575">
              <a:solidFill>
                <a:schemeClr val="bg1"/>
              </a:solidFill>
              <a:prstDash val="dash"/>
              <a:round/>
              <a:headEnd/>
              <a:tailEnd/>
            </a:ln>
          </p:spPr>
          <p:txBody>
            <a:bodyPr/>
            <a:lstStyle/>
            <a:p>
              <a:endParaRPr lang="en-US"/>
            </a:p>
          </p:txBody>
        </p:sp>
        <p:sp>
          <p:nvSpPr>
            <p:cNvPr id="29" name="Line 1029"/>
            <p:cNvSpPr>
              <a:spLocks noChangeShapeType="1"/>
            </p:cNvSpPr>
            <p:nvPr/>
          </p:nvSpPr>
          <p:spPr bwMode="auto">
            <a:xfrm>
              <a:off x="2630" y="1466"/>
              <a:ext cx="57" cy="1452"/>
            </a:xfrm>
            <a:prstGeom prst="line">
              <a:avLst/>
            </a:prstGeom>
            <a:noFill/>
            <a:ln w="28575">
              <a:solidFill>
                <a:schemeClr val="bg1"/>
              </a:solidFill>
              <a:prstDash val="dash"/>
              <a:round/>
              <a:headEnd/>
              <a:tailEnd/>
            </a:ln>
          </p:spPr>
          <p:txBody>
            <a:bodyPr/>
            <a:lstStyle/>
            <a:p>
              <a:endParaRPr lang="en-US"/>
            </a:p>
          </p:txBody>
        </p:sp>
        <p:sp>
          <p:nvSpPr>
            <p:cNvPr id="30" name="Line 1030"/>
            <p:cNvSpPr>
              <a:spLocks noChangeShapeType="1"/>
            </p:cNvSpPr>
            <p:nvPr/>
          </p:nvSpPr>
          <p:spPr bwMode="auto">
            <a:xfrm flipV="1">
              <a:off x="1754" y="1047"/>
              <a:ext cx="774" cy="401"/>
            </a:xfrm>
            <a:prstGeom prst="line">
              <a:avLst/>
            </a:prstGeom>
            <a:noFill/>
            <a:ln w="28575">
              <a:solidFill>
                <a:schemeClr val="bg1"/>
              </a:solidFill>
              <a:prstDash val="dash"/>
              <a:round/>
              <a:headEnd/>
              <a:tailEnd/>
            </a:ln>
          </p:spPr>
          <p:txBody>
            <a:bodyPr/>
            <a:lstStyle/>
            <a:p>
              <a:endParaRPr lang="en-US"/>
            </a:p>
          </p:txBody>
        </p:sp>
        <p:sp>
          <p:nvSpPr>
            <p:cNvPr id="31" name="Line 1031"/>
            <p:cNvSpPr>
              <a:spLocks noChangeShapeType="1"/>
            </p:cNvSpPr>
            <p:nvPr/>
          </p:nvSpPr>
          <p:spPr bwMode="auto">
            <a:xfrm flipV="1">
              <a:off x="2637" y="1049"/>
              <a:ext cx="691" cy="411"/>
            </a:xfrm>
            <a:prstGeom prst="line">
              <a:avLst/>
            </a:prstGeom>
            <a:noFill/>
            <a:ln w="28575">
              <a:solidFill>
                <a:schemeClr val="bg1"/>
              </a:solidFill>
              <a:prstDash val="dash"/>
              <a:round/>
              <a:headEnd/>
              <a:tailEnd/>
            </a:ln>
          </p:spPr>
          <p:txBody>
            <a:bodyPr/>
            <a:lstStyle/>
            <a:p>
              <a:endParaRPr lang="en-US"/>
            </a:p>
          </p:txBody>
        </p:sp>
        <p:sp>
          <p:nvSpPr>
            <p:cNvPr id="32" name="Line 1032"/>
            <p:cNvSpPr>
              <a:spLocks noChangeShapeType="1"/>
            </p:cNvSpPr>
            <p:nvPr/>
          </p:nvSpPr>
          <p:spPr bwMode="auto">
            <a:xfrm>
              <a:off x="2510" y="1048"/>
              <a:ext cx="814" cy="10"/>
            </a:xfrm>
            <a:prstGeom prst="line">
              <a:avLst/>
            </a:prstGeom>
            <a:noFill/>
            <a:ln w="28575">
              <a:solidFill>
                <a:schemeClr val="bg1"/>
              </a:solidFill>
              <a:prstDash val="dash"/>
              <a:round/>
              <a:headEnd/>
              <a:tailEnd/>
            </a:ln>
          </p:spPr>
          <p:txBody>
            <a:bodyPr/>
            <a:lstStyle/>
            <a:p>
              <a:endParaRPr lang="en-US"/>
            </a:p>
          </p:txBody>
        </p:sp>
        <p:sp>
          <p:nvSpPr>
            <p:cNvPr id="33" name="Line 1033"/>
            <p:cNvSpPr>
              <a:spLocks noChangeShapeType="1"/>
            </p:cNvSpPr>
            <p:nvPr/>
          </p:nvSpPr>
          <p:spPr bwMode="auto">
            <a:xfrm>
              <a:off x="1768" y="1455"/>
              <a:ext cx="874" cy="3"/>
            </a:xfrm>
            <a:prstGeom prst="line">
              <a:avLst/>
            </a:prstGeom>
            <a:noFill/>
            <a:ln w="28575">
              <a:solidFill>
                <a:schemeClr val="bg1"/>
              </a:solidFill>
              <a:prstDash val="dash"/>
              <a:round/>
              <a:headEnd/>
              <a:tailEnd/>
            </a:ln>
          </p:spPr>
          <p:txBody>
            <a:bodyPr/>
            <a:lstStyle/>
            <a:p>
              <a:endParaRPr lang="en-US"/>
            </a:p>
          </p:txBody>
        </p:sp>
        <p:sp>
          <p:nvSpPr>
            <p:cNvPr id="34" name="Text Box 1034"/>
            <p:cNvSpPr txBox="1">
              <a:spLocks noChangeArrowheads="1"/>
            </p:cNvSpPr>
            <p:nvPr/>
          </p:nvSpPr>
          <p:spPr bwMode="auto">
            <a:xfrm>
              <a:off x="2688" y="1834"/>
              <a:ext cx="240" cy="712"/>
            </a:xfrm>
            <a:prstGeom prst="rect">
              <a:avLst/>
            </a:prstGeom>
            <a:noFill/>
            <a:ln w="9525">
              <a:noFill/>
              <a:miter lim="800000"/>
              <a:headEnd/>
              <a:tailEnd/>
            </a:ln>
          </p:spPr>
          <p:txBody>
            <a:bodyPr wrap="square">
              <a:spAutoFit/>
            </a:bodyPr>
            <a:lstStyle/>
            <a:p>
              <a:r>
                <a:rPr lang="en-US" sz="2000" b="1" dirty="0">
                  <a:solidFill>
                    <a:srgbClr val="FFFF00"/>
                  </a:solidFill>
                </a:rPr>
                <a:t>8’</a:t>
              </a:r>
            </a:p>
          </p:txBody>
        </p:sp>
        <p:sp>
          <p:nvSpPr>
            <p:cNvPr id="35" name="Line 1035"/>
            <p:cNvSpPr>
              <a:spLocks noChangeShapeType="1"/>
            </p:cNvSpPr>
            <p:nvPr/>
          </p:nvSpPr>
          <p:spPr bwMode="auto">
            <a:xfrm>
              <a:off x="3334" y="1062"/>
              <a:ext cx="8" cy="1409"/>
            </a:xfrm>
            <a:prstGeom prst="line">
              <a:avLst/>
            </a:prstGeom>
            <a:noFill/>
            <a:ln w="28575">
              <a:solidFill>
                <a:schemeClr val="bg1"/>
              </a:solidFill>
              <a:prstDash val="dash"/>
              <a:round/>
              <a:headEnd/>
              <a:tailEnd/>
            </a:ln>
          </p:spPr>
          <p:txBody>
            <a:bodyPr/>
            <a:lstStyle/>
            <a:p>
              <a:endParaRPr lang="en-US"/>
            </a:p>
          </p:txBody>
        </p:sp>
        <p:sp>
          <p:nvSpPr>
            <p:cNvPr id="36" name="Text Box 1036"/>
            <p:cNvSpPr txBox="1">
              <a:spLocks noChangeArrowheads="1"/>
            </p:cNvSpPr>
            <p:nvPr/>
          </p:nvSpPr>
          <p:spPr bwMode="auto">
            <a:xfrm>
              <a:off x="2829" y="740"/>
              <a:ext cx="240" cy="252"/>
            </a:xfrm>
            <a:prstGeom prst="rect">
              <a:avLst/>
            </a:prstGeom>
            <a:noFill/>
            <a:ln w="9525">
              <a:noFill/>
              <a:miter lim="800000"/>
              <a:headEnd/>
              <a:tailEnd/>
            </a:ln>
          </p:spPr>
          <p:txBody>
            <a:bodyPr wrap="none">
              <a:spAutoFit/>
            </a:bodyPr>
            <a:lstStyle/>
            <a:p>
              <a:r>
                <a:rPr lang="en-US" sz="2000" b="1">
                  <a:solidFill>
                    <a:srgbClr val="FFFF00"/>
                  </a:solidFill>
                </a:rPr>
                <a:t>5’</a:t>
              </a:r>
            </a:p>
          </p:txBody>
        </p:sp>
        <p:sp>
          <p:nvSpPr>
            <p:cNvPr id="37" name="Line 1037"/>
            <p:cNvSpPr>
              <a:spLocks noChangeShapeType="1"/>
            </p:cNvSpPr>
            <p:nvPr/>
          </p:nvSpPr>
          <p:spPr bwMode="auto">
            <a:xfrm flipH="1">
              <a:off x="3322" y="711"/>
              <a:ext cx="1" cy="309"/>
            </a:xfrm>
            <a:prstGeom prst="line">
              <a:avLst/>
            </a:prstGeom>
            <a:noFill/>
            <a:ln w="28575">
              <a:solidFill>
                <a:srgbClr val="FFFF00"/>
              </a:solidFill>
              <a:prstDash val="dash"/>
              <a:round/>
              <a:headEnd/>
              <a:tailEnd/>
            </a:ln>
          </p:spPr>
          <p:txBody>
            <a:bodyPr/>
            <a:lstStyle/>
            <a:p>
              <a:endParaRPr lang="en-US"/>
            </a:p>
          </p:txBody>
        </p:sp>
        <p:sp>
          <p:nvSpPr>
            <p:cNvPr id="38" name="Line 1038"/>
            <p:cNvSpPr>
              <a:spLocks noChangeShapeType="1"/>
            </p:cNvSpPr>
            <p:nvPr/>
          </p:nvSpPr>
          <p:spPr bwMode="auto">
            <a:xfrm flipH="1">
              <a:off x="2512" y="707"/>
              <a:ext cx="1" cy="309"/>
            </a:xfrm>
            <a:prstGeom prst="line">
              <a:avLst/>
            </a:prstGeom>
            <a:noFill/>
            <a:ln w="28575">
              <a:solidFill>
                <a:srgbClr val="FFFF00"/>
              </a:solidFill>
              <a:prstDash val="dash"/>
              <a:round/>
              <a:headEnd/>
              <a:tailEnd/>
            </a:ln>
          </p:spPr>
          <p:txBody>
            <a:bodyPr/>
            <a:lstStyle/>
            <a:p>
              <a:endParaRPr lang="en-US"/>
            </a:p>
          </p:txBody>
        </p:sp>
        <p:sp>
          <p:nvSpPr>
            <p:cNvPr id="39" name="Line 1039"/>
            <p:cNvSpPr>
              <a:spLocks noChangeShapeType="1"/>
            </p:cNvSpPr>
            <p:nvPr/>
          </p:nvSpPr>
          <p:spPr bwMode="auto">
            <a:xfrm flipH="1">
              <a:off x="2716" y="1471"/>
              <a:ext cx="334" cy="0"/>
            </a:xfrm>
            <a:prstGeom prst="line">
              <a:avLst/>
            </a:prstGeom>
            <a:noFill/>
            <a:ln w="28575">
              <a:solidFill>
                <a:srgbClr val="FFFF00"/>
              </a:solidFill>
              <a:prstDash val="dash"/>
              <a:round/>
              <a:headEnd/>
              <a:tailEnd/>
            </a:ln>
          </p:spPr>
          <p:txBody>
            <a:bodyPr/>
            <a:lstStyle/>
            <a:p>
              <a:endParaRPr lang="en-US"/>
            </a:p>
          </p:txBody>
        </p:sp>
        <p:sp>
          <p:nvSpPr>
            <p:cNvPr id="40" name="Line 1040"/>
            <p:cNvSpPr>
              <a:spLocks noChangeShapeType="1"/>
            </p:cNvSpPr>
            <p:nvPr/>
          </p:nvSpPr>
          <p:spPr bwMode="auto">
            <a:xfrm flipH="1" flipV="1">
              <a:off x="2660" y="2908"/>
              <a:ext cx="364" cy="5"/>
            </a:xfrm>
            <a:prstGeom prst="line">
              <a:avLst/>
            </a:prstGeom>
            <a:noFill/>
            <a:ln w="28575">
              <a:solidFill>
                <a:srgbClr val="FFFF00"/>
              </a:solidFill>
              <a:prstDash val="dash"/>
              <a:round/>
              <a:headEnd/>
              <a:tailEnd/>
            </a:ln>
          </p:spPr>
          <p:txBody>
            <a:bodyPr/>
            <a:lstStyle/>
            <a:p>
              <a:endParaRPr lang="en-US"/>
            </a:p>
          </p:txBody>
        </p:sp>
        <p:sp>
          <p:nvSpPr>
            <p:cNvPr id="41" name="Line 1041"/>
            <p:cNvSpPr>
              <a:spLocks noChangeShapeType="1"/>
            </p:cNvSpPr>
            <p:nvPr/>
          </p:nvSpPr>
          <p:spPr bwMode="auto">
            <a:xfrm>
              <a:off x="2836" y="2180"/>
              <a:ext cx="1" cy="700"/>
            </a:xfrm>
            <a:prstGeom prst="line">
              <a:avLst/>
            </a:prstGeom>
            <a:noFill/>
            <a:ln w="31750">
              <a:solidFill>
                <a:srgbClr val="FFFF00"/>
              </a:solidFill>
              <a:round/>
              <a:headEnd/>
              <a:tailEnd type="triangle" w="med" len="med"/>
            </a:ln>
          </p:spPr>
          <p:txBody>
            <a:bodyPr/>
            <a:lstStyle/>
            <a:p>
              <a:endParaRPr lang="en-US"/>
            </a:p>
          </p:txBody>
        </p:sp>
        <p:sp>
          <p:nvSpPr>
            <p:cNvPr id="42" name="Line 1042"/>
            <p:cNvSpPr>
              <a:spLocks noChangeShapeType="1"/>
            </p:cNvSpPr>
            <p:nvPr/>
          </p:nvSpPr>
          <p:spPr bwMode="auto">
            <a:xfrm flipV="1">
              <a:off x="2838" y="1491"/>
              <a:ext cx="3" cy="431"/>
            </a:xfrm>
            <a:prstGeom prst="line">
              <a:avLst/>
            </a:prstGeom>
            <a:noFill/>
            <a:ln w="31750">
              <a:solidFill>
                <a:srgbClr val="FFFF00"/>
              </a:solidFill>
              <a:round/>
              <a:headEnd/>
              <a:tailEnd type="triangle" w="med" len="med"/>
            </a:ln>
          </p:spPr>
          <p:txBody>
            <a:bodyPr/>
            <a:lstStyle/>
            <a:p>
              <a:endParaRPr lang="en-US"/>
            </a:p>
          </p:txBody>
        </p:sp>
        <p:sp>
          <p:nvSpPr>
            <p:cNvPr id="43" name="Line 1043"/>
            <p:cNvSpPr>
              <a:spLocks noChangeShapeType="1"/>
            </p:cNvSpPr>
            <p:nvPr/>
          </p:nvSpPr>
          <p:spPr bwMode="auto">
            <a:xfrm>
              <a:off x="3059" y="865"/>
              <a:ext cx="255" cy="1"/>
            </a:xfrm>
            <a:prstGeom prst="line">
              <a:avLst/>
            </a:prstGeom>
            <a:noFill/>
            <a:ln w="31750">
              <a:solidFill>
                <a:srgbClr val="FFFF00"/>
              </a:solidFill>
              <a:round/>
              <a:headEnd/>
              <a:tailEnd type="triangle" w="med" len="med"/>
            </a:ln>
          </p:spPr>
          <p:txBody>
            <a:bodyPr/>
            <a:lstStyle/>
            <a:p>
              <a:endParaRPr lang="en-US"/>
            </a:p>
          </p:txBody>
        </p:sp>
        <p:sp>
          <p:nvSpPr>
            <p:cNvPr id="44" name="Line 1044"/>
            <p:cNvSpPr>
              <a:spLocks noChangeShapeType="1"/>
            </p:cNvSpPr>
            <p:nvPr/>
          </p:nvSpPr>
          <p:spPr bwMode="auto">
            <a:xfrm flipH="1">
              <a:off x="2540" y="866"/>
              <a:ext cx="306" cy="1"/>
            </a:xfrm>
            <a:prstGeom prst="line">
              <a:avLst/>
            </a:prstGeom>
            <a:noFill/>
            <a:ln w="31750">
              <a:solidFill>
                <a:srgbClr val="FFFF00"/>
              </a:solidFill>
              <a:round/>
              <a:headEnd/>
              <a:tailEnd type="triangle" w="med" len="med"/>
            </a:ln>
          </p:spPr>
          <p:txBody>
            <a:bodyPr/>
            <a:lstStyle/>
            <a:p>
              <a:endParaRPr lang="en-US"/>
            </a:p>
          </p:txBody>
        </p:sp>
        <p:sp>
          <p:nvSpPr>
            <p:cNvPr id="45" name="Text Box 1045"/>
            <p:cNvSpPr txBox="1">
              <a:spLocks noChangeArrowheads="1"/>
            </p:cNvSpPr>
            <p:nvPr/>
          </p:nvSpPr>
          <p:spPr bwMode="auto">
            <a:xfrm>
              <a:off x="918" y="3323"/>
              <a:ext cx="4124" cy="371"/>
            </a:xfrm>
            <a:prstGeom prst="rect">
              <a:avLst/>
            </a:prstGeom>
            <a:noFill/>
            <a:ln w="9525">
              <a:noFill/>
              <a:miter lim="800000"/>
              <a:headEnd/>
              <a:tailEnd/>
            </a:ln>
          </p:spPr>
          <p:txBody>
            <a:bodyPr>
              <a:spAutoFit/>
            </a:bodyPr>
            <a:lstStyle/>
            <a:p>
              <a:pPr algn="ctr">
                <a:spcBef>
                  <a:spcPct val="50000"/>
                </a:spcBef>
              </a:pPr>
              <a:r>
                <a:rPr lang="en-US" b="1" dirty="0">
                  <a:solidFill>
                    <a:schemeClr val="accent1">
                      <a:lumMod val="50000"/>
                    </a:schemeClr>
                  </a:solidFill>
                </a:rPr>
                <a:t>Unstable wedge weighs 16,000 lbs.</a:t>
              </a:r>
            </a:p>
          </p:txBody>
        </p:sp>
        <p:sp>
          <p:nvSpPr>
            <p:cNvPr id="46" name="Line 1046"/>
            <p:cNvSpPr>
              <a:spLocks noChangeShapeType="1"/>
            </p:cNvSpPr>
            <p:nvPr/>
          </p:nvSpPr>
          <p:spPr bwMode="auto">
            <a:xfrm flipV="1">
              <a:off x="1759" y="2048"/>
              <a:ext cx="645" cy="1252"/>
            </a:xfrm>
            <a:prstGeom prst="line">
              <a:avLst/>
            </a:prstGeom>
            <a:noFill/>
            <a:ln w="31750">
              <a:solidFill>
                <a:schemeClr val="bg1"/>
              </a:solidFill>
              <a:round/>
              <a:headEnd/>
              <a:tailEnd type="triangle" w="med" len="med"/>
            </a:ln>
          </p:spPr>
          <p:txBody>
            <a:bodyPr/>
            <a:lstStyle/>
            <a:p>
              <a:endParaRPr lang="en-US"/>
            </a:p>
          </p:txBody>
        </p:sp>
      </p:grpSp>
      <p:pic>
        <p:nvPicPr>
          <p:cNvPr id="47" name="Picture 4" descr="collapse3"/>
          <p:cNvPicPr>
            <a:picLocks noChangeAspect="1" noChangeArrowheads="1"/>
          </p:cNvPicPr>
          <p:nvPr/>
        </p:nvPicPr>
        <p:blipFill>
          <a:blip r:embed="rId7" cstate="print"/>
          <a:srcRect l="10710" t="17676" r="12698" b="15280"/>
          <a:stretch>
            <a:fillRect/>
          </a:stretch>
        </p:blipFill>
        <p:spPr bwMode="auto">
          <a:xfrm>
            <a:off x="4651676" y="1807752"/>
            <a:ext cx="4080635" cy="237744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138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4"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1" name="Text Box 6"/>
          <p:cNvSpPr txBox="1">
            <a:spLocks noChangeArrowheads="1"/>
          </p:cNvSpPr>
          <p:nvPr/>
        </p:nvSpPr>
        <p:spPr bwMode="auto">
          <a:xfrm>
            <a:off x="914400" y="4876800"/>
            <a:ext cx="3090863" cy="646113"/>
          </a:xfrm>
          <a:prstGeom prst="rect">
            <a:avLst/>
          </a:prstGeom>
          <a:noFill/>
          <a:ln w="9525">
            <a:noFill/>
            <a:miter lim="800000"/>
            <a:headEnd/>
            <a:tailEnd/>
          </a:ln>
        </p:spPr>
        <p:txBody>
          <a:bodyPr wrap="square">
            <a:spAutoFit/>
          </a:bodyPr>
          <a:lstStyle/>
          <a:p>
            <a:pPr algn="ctr"/>
            <a:r>
              <a:rPr lang="en-US" dirty="0">
                <a:solidFill>
                  <a:schemeClr val="accent1">
                    <a:lumMod val="50000"/>
                  </a:schemeClr>
                </a:solidFill>
              </a:rPr>
              <a:t>Rock fractured by blasting </a:t>
            </a:r>
          </a:p>
          <a:p>
            <a:pPr algn="ctr"/>
            <a:r>
              <a:rPr lang="en-US" dirty="0">
                <a:solidFill>
                  <a:schemeClr val="accent1">
                    <a:lumMod val="50000"/>
                  </a:schemeClr>
                </a:solidFill>
              </a:rPr>
              <a:t>will fail during excavation.</a:t>
            </a:r>
          </a:p>
        </p:txBody>
      </p:sp>
      <p:pic>
        <p:nvPicPr>
          <p:cNvPr id="6" name="Picture 3" descr="pipe-men in ditch-machine above"/>
          <p:cNvPicPr>
            <a:picLocks noChangeAspect="1" noChangeArrowheads="1"/>
          </p:cNvPicPr>
          <p:nvPr/>
        </p:nvPicPr>
        <p:blipFill>
          <a:blip r:embed="rId2" cstate="print">
            <a:lum bright="-6000"/>
          </a:blip>
          <a:srcRect l="368"/>
          <a:stretch>
            <a:fillRect/>
          </a:stretch>
        </p:blipFill>
        <p:spPr bwMode="auto">
          <a:xfrm>
            <a:off x="914400" y="152400"/>
            <a:ext cx="3090863" cy="46736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3" descr="machine straddle ditch-people"/>
          <p:cNvPicPr>
            <a:picLocks noChangeAspect="1" noChangeArrowheads="1"/>
          </p:cNvPicPr>
          <p:nvPr/>
        </p:nvPicPr>
        <p:blipFill>
          <a:blip r:embed="rId3" cstate="print">
            <a:lum bright="-18000" contrast="6000"/>
          </a:blip>
          <a:srcRect l="5263" b="4274"/>
          <a:stretch>
            <a:fillRect/>
          </a:stretch>
        </p:blipFill>
        <p:spPr bwMode="auto">
          <a:xfrm>
            <a:off x="4648200" y="152400"/>
            <a:ext cx="3551012" cy="493776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6107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2770227" y="391180"/>
            <a:ext cx="3630573" cy="5232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ts val="600"/>
              </a:spcBef>
              <a:spcAft>
                <a:spcPts val="600"/>
              </a:spcAft>
              <a:defRPr/>
            </a:pPr>
            <a:r>
              <a:rPr lang="en-US" sz="2800" b="1" dirty="0">
                <a:solidFill>
                  <a:schemeClr val="accent1">
                    <a:lumMod val="50000"/>
                  </a:schemeClr>
                </a:solidFill>
              </a:rPr>
              <a:t>Type A Soil</a:t>
            </a:r>
            <a:endParaRPr lang="en-US" sz="1400" i="1" dirty="0">
              <a:solidFill>
                <a:schemeClr val="accent1">
                  <a:lumMod val="50000"/>
                </a:schemeClr>
              </a:solidFill>
            </a:endParaRPr>
          </a:p>
        </p:txBody>
      </p:sp>
      <p:sp>
        <p:nvSpPr>
          <p:cNvPr id="19" name="Text Box 4"/>
          <p:cNvSpPr txBox="1">
            <a:spLocks noChangeArrowheads="1"/>
          </p:cNvSpPr>
          <p:nvPr/>
        </p:nvSpPr>
        <p:spPr bwMode="auto">
          <a:xfrm>
            <a:off x="2653941" y="1041737"/>
            <a:ext cx="4276307" cy="1015663"/>
          </a:xfrm>
          <a:prstGeom prst="rect">
            <a:avLst/>
          </a:prstGeom>
          <a:noFill/>
          <a:ln w="9525">
            <a:noFill/>
            <a:miter lim="800000"/>
            <a:headEnd/>
            <a:tailEnd/>
          </a:ln>
        </p:spPr>
        <p:txBody>
          <a:bodyPr wrap="square">
            <a:spAutoFit/>
          </a:bodyPr>
          <a:lstStyle/>
          <a:p>
            <a:pPr>
              <a:spcBef>
                <a:spcPts val="600"/>
              </a:spcBef>
              <a:spcAft>
                <a:spcPts val="600"/>
              </a:spcAft>
            </a:pPr>
            <a:r>
              <a:rPr lang="en-US" sz="2000" dirty="0">
                <a:solidFill>
                  <a:schemeClr val="accent1">
                    <a:lumMod val="50000"/>
                  </a:schemeClr>
                </a:solidFill>
              </a:rPr>
              <a:t>Cohesive soil with an unconfined compressive strength of 1.5 ton per square foot (TSF) (144kPa) or greater.</a:t>
            </a:r>
          </a:p>
        </p:txBody>
      </p:sp>
      <p:pic>
        <p:nvPicPr>
          <p:cNvPr id="20" name="Picture 2" descr="Cohesion-A"/>
          <p:cNvPicPr>
            <a:picLocks noChangeAspect="1" noChangeArrowheads="1"/>
          </p:cNvPicPr>
          <p:nvPr/>
        </p:nvPicPr>
        <p:blipFill>
          <a:blip r:embed="rId2" cstate="print"/>
          <a:srcRect/>
          <a:stretch>
            <a:fillRect/>
          </a:stretch>
        </p:blipFill>
        <p:spPr bwMode="auto">
          <a:xfrm>
            <a:off x="457200" y="3076328"/>
            <a:ext cx="2161690" cy="1371600"/>
          </a:xfrm>
          <a:prstGeom prst="rect">
            <a:avLst/>
          </a:prstGeom>
          <a:noFill/>
          <a:ln w="9525">
            <a:noFill/>
            <a:miter lim="800000"/>
            <a:headEnd/>
            <a:tailEnd/>
          </a:ln>
        </p:spPr>
      </p:pic>
      <p:sp>
        <p:nvSpPr>
          <p:cNvPr id="21" name="Text Box 13"/>
          <p:cNvSpPr txBox="1">
            <a:spLocks noChangeArrowheads="1"/>
          </p:cNvSpPr>
          <p:nvPr/>
        </p:nvSpPr>
        <p:spPr bwMode="auto">
          <a:xfrm>
            <a:off x="457199" y="4495800"/>
            <a:ext cx="2161691" cy="400110"/>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447C"/>
                </a:solidFill>
              </a:rPr>
              <a:t>Friction</a:t>
            </a:r>
          </a:p>
        </p:txBody>
      </p:sp>
      <p:pic>
        <p:nvPicPr>
          <p:cNvPr id="22" name="Picture 3" descr="Cohesion-B"/>
          <p:cNvPicPr>
            <a:picLocks noChangeAspect="1" noChangeArrowheads="1"/>
          </p:cNvPicPr>
          <p:nvPr/>
        </p:nvPicPr>
        <p:blipFill>
          <a:blip r:embed="rId3" cstate="print"/>
          <a:srcRect/>
          <a:stretch>
            <a:fillRect/>
          </a:stretch>
        </p:blipFill>
        <p:spPr bwMode="auto">
          <a:xfrm>
            <a:off x="2770227" y="3078992"/>
            <a:ext cx="1573173" cy="1371600"/>
          </a:xfrm>
          <a:prstGeom prst="rect">
            <a:avLst/>
          </a:prstGeom>
          <a:noFill/>
          <a:ln w="9525">
            <a:noFill/>
            <a:miter lim="800000"/>
            <a:headEnd/>
            <a:tailEnd/>
          </a:ln>
        </p:spPr>
      </p:pic>
      <p:sp>
        <p:nvSpPr>
          <p:cNvPr id="23" name="Text Box 14"/>
          <p:cNvSpPr txBox="1">
            <a:spLocks noChangeArrowheads="1"/>
          </p:cNvSpPr>
          <p:nvPr/>
        </p:nvSpPr>
        <p:spPr bwMode="auto">
          <a:xfrm>
            <a:off x="2770227" y="4549914"/>
            <a:ext cx="1573173"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447C"/>
                </a:solidFill>
              </a:rPr>
              <a:t>Liquid Bonding</a:t>
            </a:r>
          </a:p>
        </p:txBody>
      </p:sp>
      <p:pic>
        <p:nvPicPr>
          <p:cNvPr id="24" name="Picture 4" descr="Cohesion-C"/>
          <p:cNvPicPr>
            <a:picLocks noChangeAspect="1" noChangeArrowheads="1"/>
          </p:cNvPicPr>
          <p:nvPr/>
        </p:nvPicPr>
        <p:blipFill>
          <a:blip r:embed="rId4" cstate="print"/>
          <a:srcRect/>
          <a:stretch>
            <a:fillRect/>
          </a:stretch>
        </p:blipFill>
        <p:spPr bwMode="auto">
          <a:xfrm>
            <a:off x="4495800" y="3076328"/>
            <a:ext cx="2237851" cy="1097280"/>
          </a:xfrm>
          <a:prstGeom prst="rect">
            <a:avLst/>
          </a:prstGeom>
          <a:noFill/>
          <a:ln w="9525">
            <a:noFill/>
            <a:miter lim="800000"/>
            <a:headEnd/>
            <a:tailEnd/>
          </a:ln>
        </p:spPr>
      </p:pic>
      <p:sp>
        <p:nvSpPr>
          <p:cNvPr id="25" name="Text Box 15"/>
          <p:cNvSpPr txBox="1">
            <a:spLocks noChangeArrowheads="1"/>
          </p:cNvSpPr>
          <p:nvPr/>
        </p:nvSpPr>
        <p:spPr bwMode="auto">
          <a:xfrm>
            <a:off x="4524236" y="4267200"/>
            <a:ext cx="2209415" cy="400110"/>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447C"/>
                </a:solidFill>
              </a:rPr>
              <a:t>Cementation</a:t>
            </a:r>
          </a:p>
        </p:txBody>
      </p:sp>
      <p:pic>
        <p:nvPicPr>
          <p:cNvPr id="26" name="Picture 5" descr="Cohesion-D"/>
          <p:cNvPicPr>
            <a:picLocks noChangeAspect="1" noChangeArrowheads="1"/>
          </p:cNvPicPr>
          <p:nvPr/>
        </p:nvPicPr>
        <p:blipFill>
          <a:blip r:embed="rId5" cstate="print"/>
          <a:srcRect/>
          <a:stretch>
            <a:fillRect/>
          </a:stretch>
        </p:blipFill>
        <p:spPr bwMode="auto">
          <a:xfrm>
            <a:off x="6914487" y="3061855"/>
            <a:ext cx="1772313" cy="1205345"/>
          </a:xfrm>
          <a:prstGeom prst="rect">
            <a:avLst/>
          </a:prstGeom>
          <a:noFill/>
          <a:ln w="9525">
            <a:noFill/>
            <a:miter lim="800000"/>
            <a:headEnd/>
            <a:tailEnd/>
          </a:ln>
        </p:spPr>
      </p:pic>
      <p:sp>
        <p:nvSpPr>
          <p:cNvPr id="27" name="Text Box 16"/>
          <p:cNvSpPr txBox="1">
            <a:spLocks noChangeArrowheads="1"/>
          </p:cNvSpPr>
          <p:nvPr/>
        </p:nvSpPr>
        <p:spPr bwMode="auto">
          <a:xfrm>
            <a:off x="6914487" y="4343400"/>
            <a:ext cx="1772313"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447C"/>
                </a:solidFill>
              </a:rPr>
              <a:t>Chemical Bonding</a:t>
            </a:r>
          </a:p>
        </p:txBody>
      </p:sp>
      <p:sp>
        <p:nvSpPr>
          <p:cNvPr id="28" name="Rectangle 7"/>
          <p:cNvSpPr>
            <a:spLocks noChangeArrowheads="1"/>
          </p:cNvSpPr>
          <p:nvPr/>
        </p:nvSpPr>
        <p:spPr bwMode="auto">
          <a:xfrm>
            <a:off x="457198" y="2416126"/>
            <a:ext cx="8229601" cy="479474"/>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2800" b="1" dirty="0">
                <a:solidFill>
                  <a:srgbClr val="00447C"/>
                </a:solidFill>
              </a:rPr>
              <a:t>Cohesion</a:t>
            </a:r>
            <a:endParaRPr lang="en-US" sz="2000" dirty="0">
              <a:solidFill>
                <a:srgbClr val="00447C"/>
              </a:solidFill>
            </a:endParaRPr>
          </a:p>
        </p:txBody>
      </p:sp>
    </p:spTree>
    <p:extLst>
      <p:ext uri="{BB962C8B-B14F-4D97-AF65-F5344CB8AC3E}">
        <p14:creationId xmlns:p14="http://schemas.microsoft.com/office/powerpoint/2010/main" val="42891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1606550" y="633413"/>
            <a:ext cx="5930900" cy="590931"/>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Examples of Cohesive </a:t>
            </a:r>
            <a:r>
              <a:rPr lang="en-US" sz="3600" b="1" dirty="0" smtClean="0">
                <a:solidFill>
                  <a:schemeClr val="accent1">
                    <a:lumMod val="50000"/>
                  </a:schemeClr>
                </a:solidFill>
              </a:rPr>
              <a:t>Soils</a:t>
            </a:r>
            <a:endParaRPr lang="en-US" sz="2800" dirty="0">
              <a:solidFill>
                <a:schemeClr val="accent1">
                  <a:lumMod val="50000"/>
                </a:schemeClr>
              </a:solidFill>
            </a:endParaRPr>
          </a:p>
        </p:txBody>
      </p:sp>
      <p:sp>
        <p:nvSpPr>
          <p:cNvPr id="5" name="Text Box 4"/>
          <p:cNvSpPr txBox="1">
            <a:spLocks noChangeArrowheads="1"/>
          </p:cNvSpPr>
          <p:nvPr/>
        </p:nvSpPr>
        <p:spPr bwMode="auto">
          <a:xfrm>
            <a:off x="1828800" y="1752600"/>
            <a:ext cx="4229100" cy="2708434"/>
          </a:xfrm>
          <a:prstGeom prst="rect">
            <a:avLst/>
          </a:prstGeom>
          <a:noFill/>
          <a:ln w="9525">
            <a:noFill/>
            <a:miter lim="800000"/>
            <a:headEnd/>
            <a:tailEnd/>
          </a:ln>
        </p:spPr>
        <p:txBody>
          <a:bodyPr wrap="square">
            <a:spAutoFit/>
          </a:bodyPr>
          <a:lstStyle/>
          <a:p>
            <a:pPr marL="365760" indent="-365760">
              <a:spcBef>
                <a:spcPts val="600"/>
              </a:spcBef>
              <a:spcAft>
                <a:spcPts val="600"/>
              </a:spcAft>
              <a:buFont typeface="Wingdings" panose="05000000000000000000" pitchFamily="2" charset="2"/>
              <a:buChar char="§"/>
            </a:pPr>
            <a:r>
              <a:rPr lang="en-US" sz="2000" b="1" dirty="0">
                <a:solidFill>
                  <a:schemeClr val="accent1">
                    <a:lumMod val="50000"/>
                  </a:schemeClr>
                </a:solidFill>
              </a:rPr>
              <a:t>  Clay</a:t>
            </a:r>
          </a:p>
          <a:p>
            <a:pPr marL="365760" indent="-365760">
              <a:spcBef>
                <a:spcPts val="600"/>
              </a:spcBef>
              <a:spcAft>
                <a:spcPts val="600"/>
              </a:spcAft>
              <a:buFont typeface="Wingdings" panose="05000000000000000000" pitchFamily="2" charset="2"/>
              <a:buChar char="§"/>
            </a:pPr>
            <a:r>
              <a:rPr lang="en-US" sz="2000" b="1" dirty="0">
                <a:solidFill>
                  <a:schemeClr val="accent1">
                    <a:lumMod val="50000"/>
                  </a:schemeClr>
                </a:solidFill>
              </a:rPr>
              <a:t>  </a:t>
            </a:r>
            <a:r>
              <a:rPr lang="en-US" sz="2000" b="1" dirty="0" err="1">
                <a:solidFill>
                  <a:schemeClr val="accent1">
                    <a:lumMod val="50000"/>
                  </a:schemeClr>
                </a:solidFill>
              </a:rPr>
              <a:t>Silty</a:t>
            </a:r>
            <a:r>
              <a:rPr lang="en-US" sz="2000" b="1" dirty="0">
                <a:solidFill>
                  <a:schemeClr val="accent1">
                    <a:lumMod val="50000"/>
                  </a:schemeClr>
                </a:solidFill>
              </a:rPr>
              <a:t> Clay</a:t>
            </a:r>
          </a:p>
          <a:p>
            <a:pPr marL="365760" indent="-365760">
              <a:spcBef>
                <a:spcPts val="600"/>
              </a:spcBef>
              <a:spcAft>
                <a:spcPts val="600"/>
              </a:spcAft>
              <a:buFont typeface="Wingdings" panose="05000000000000000000" pitchFamily="2" charset="2"/>
              <a:buChar char="§"/>
            </a:pPr>
            <a:r>
              <a:rPr lang="en-US" sz="2000" b="1" dirty="0">
                <a:solidFill>
                  <a:schemeClr val="accent1">
                    <a:lumMod val="50000"/>
                  </a:schemeClr>
                </a:solidFill>
              </a:rPr>
              <a:t>  Sandy Clay</a:t>
            </a:r>
          </a:p>
          <a:p>
            <a:pPr marL="365760" indent="-365760">
              <a:spcBef>
                <a:spcPts val="600"/>
              </a:spcBef>
              <a:spcAft>
                <a:spcPts val="600"/>
              </a:spcAft>
              <a:buFont typeface="Wingdings" panose="05000000000000000000" pitchFamily="2" charset="2"/>
              <a:buChar char="§"/>
            </a:pPr>
            <a:r>
              <a:rPr lang="en-US" sz="2000" b="1" dirty="0">
                <a:solidFill>
                  <a:schemeClr val="accent1">
                    <a:lumMod val="50000"/>
                  </a:schemeClr>
                </a:solidFill>
              </a:rPr>
              <a:t>  Clay Loam</a:t>
            </a:r>
          </a:p>
          <a:p>
            <a:pPr marL="365760" indent="-365760">
              <a:spcBef>
                <a:spcPts val="600"/>
              </a:spcBef>
              <a:spcAft>
                <a:spcPts val="600"/>
              </a:spcAft>
              <a:buFont typeface="Wingdings" panose="05000000000000000000" pitchFamily="2" charset="2"/>
              <a:buChar char="§"/>
            </a:pPr>
            <a:r>
              <a:rPr lang="en-US" sz="2000" b="1" dirty="0">
                <a:solidFill>
                  <a:schemeClr val="accent1">
                    <a:lumMod val="50000"/>
                  </a:schemeClr>
                </a:solidFill>
              </a:rPr>
              <a:t>  </a:t>
            </a:r>
            <a:r>
              <a:rPr lang="en-US" sz="2000" b="1" dirty="0" err="1">
                <a:solidFill>
                  <a:schemeClr val="accent1">
                    <a:lumMod val="50000"/>
                  </a:schemeClr>
                </a:solidFill>
              </a:rPr>
              <a:t>Silty</a:t>
            </a:r>
            <a:r>
              <a:rPr lang="en-US" sz="2000" b="1" dirty="0">
                <a:solidFill>
                  <a:schemeClr val="accent1">
                    <a:lumMod val="50000"/>
                  </a:schemeClr>
                </a:solidFill>
              </a:rPr>
              <a:t> Clay Loam </a:t>
            </a:r>
            <a:r>
              <a:rPr lang="en-US" sz="2000" dirty="0">
                <a:solidFill>
                  <a:schemeClr val="accent1">
                    <a:lumMod val="50000"/>
                  </a:schemeClr>
                </a:solidFill>
              </a:rPr>
              <a:t>(in some cases)</a:t>
            </a:r>
          </a:p>
          <a:p>
            <a:pPr marL="365760" indent="-365760">
              <a:spcBef>
                <a:spcPts val="600"/>
              </a:spcBef>
              <a:spcAft>
                <a:spcPts val="600"/>
              </a:spcAft>
              <a:buFont typeface="Wingdings" panose="05000000000000000000" pitchFamily="2" charset="2"/>
              <a:buChar char="§"/>
            </a:pPr>
            <a:r>
              <a:rPr lang="en-US" sz="2000" b="1" dirty="0">
                <a:solidFill>
                  <a:schemeClr val="accent1">
                    <a:lumMod val="50000"/>
                  </a:schemeClr>
                </a:solidFill>
              </a:rPr>
              <a:t>  Sandy Clay Loam </a:t>
            </a:r>
            <a:r>
              <a:rPr lang="en-US" sz="2000" dirty="0">
                <a:solidFill>
                  <a:schemeClr val="accent1">
                    <a:lumMod val="50000"/>
                  </a:schemeClr>
                </a:solidFill>
              </a:rPr>
              <a:t>(in some cases)</a:t>
            </a:r>
          </a:p>
        </p:txBody>
      </p:sp>
      <p:sp>
        <p:nvSpPr>
          <p:cNvPr id="7" name="Rectangle 4"/>
          <p:cNvSpPr>
            <a:spLocks noChangeArrowheads="1"/>
          </p:cNvSpPr>
          <p:nvPr/>
        </p:nvSpPr>
        <p:spPr bwMode="auto">
          <a:xfrm>
            <a:off x="4953000" y="1879937"/>
            <a:ext cx="2933700" cy="1015663"/>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ts val="600"/>
              </a:spcBef>
              <a:spcAft>
                <a:spcPts val="600"/>
              </a:spcAft>
              <a:defRPr/>
            </a:pPr>
            <a:r>
              <a:rPr lang="en-US" sz="2000" b="1" dirty="0">
                <a:solidFill>
                  <a:schemeClr val="accent1">
                    <a:lumMod val="50000"/>
                  </a:schemeClr>
                </a:solidFill>
              </a:rPr>
              <a:t>Cemented Soils Such as Caliche and Hard Pan are also Considered Type A</a:t>
            </a:r>
            <a:endParaRPr lang="en-US" sz="1600" b="1" dirty="0">
              <a:solidFill>
                <a:schemeClr val="accent1">
                  <a:lumMod val="50000"/>
                </a:schemeClr>
              </a:solidFill>
            </a:endParaRPr>
          </a:p>
        </p:txBody>
      </p:sp>
    </p:spTree>
    <p:extLst>
      <p:ext uri="{BB962C8B-B14F-4D97-AF65-F5344CB8AC3E}">
        <p14:creationId xmlns:p14="http://schemas.microsoft.com/office/powerpoint/2010/main" val="251757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914400" y="1143000"/>
            <a:ext cx="6324600" cy="1354217"/>
          </a:xfrm>
          <a:prstGeom prst="rect">
            <a:avLst/>
          </a:prstGeom>
          <a:noFill/>
          <a:ln w="9525">
            <a:noFill/>
            <a:miter lim="800000"/>
            <a:headEnd/>
            <a:tailEnd/>
          </a:ln>
        </p:spPr>
        <p:txBody>
          <a:bodyPr wrap="square">
            <a:spAutoFit/>
          </a:bodyPr>
          <a:lstStyle/>
          <a:p>
            <a:pPr marL="520700" lvl="1" indent="-406400">
              <a:lnSpc>
                <a:spcPct val="120000"/>
              </a:lnSpc>
              <a:spcBef>
                <a:spcPct val="50000"/>
              </a:spcBef>
              <a:buAutoNum type="arabicPeriod"/>
            </a:pPr>
            <a:r>
              <a:rPr lang="en-US" sz="2000" dirty="0" smtClean="0">
                <a:solidFill>
                  <a:schemeClr val="accent1">
                    <a:lumMod val="50000"/>
                  </a:schemeClr>
                </a:solidFill>
              </a:rPr>
              <a:t>Cohesive </a:t>
            </a:r>
            <a:r>
              <a:rPr lang="en-US" sz="2000" dirty="0">
                <a:solidFill>
                  <a:schemeClr val="accent1">
                    <a:lumMod val="50000"/>
                  </a:schemeClr>
                </a:solidFill>
              </a:rPr>
              <a:t>soil with an unconfined compressive </a:t>
            </a:r>
            <a:r>
              <a:rPr lang="en-US" sz="2000" dirty="0" smtClean="0">
                <a:solidFill>
                  <a:schemeClr val="accent1">
                    <a:lumMod val="50000"/>
                  </a:schemeClr>
                </a:solidFill>
              </a:rPr>
              <a:t>strength greater </a:t>
            </a:r>
            <a:r>
              <a:rPr lang="en-US" sz="2000" dirty="0">
                <a:solidFill>
                  <a:schemeClr val="accent1">
                    <a:lumMod val="50000"/>
                  </a:schemeClr>
                </a:solidFill>
              </a:rPr>
              <a:t>than .5 TSF, but less than 1.5 </a:t>
            </a:r>
            <a:r>
              <a:rPr lang="en-US" sz="2000" dirty="0" smtClean="0">
                <a:solidFill>
                  <a:schemeClr val="accent1">
                    <a:lumMod val="50000"/>
                  </a:schemeClr>
                </a:solidFill>
              </a:rPr>
              <a:t>TSF</a:t>
            </a:r>
          </a:p>
          <a:p>
            <a:pPr marL="520700" lvl="1" indent="-406400">
              <a:lnSpc>
                <a:spcPct val="120000"/>
              </a:lnSpc>
              <a:spcBef>
                <a:spcPct val="50000"/>
              </a:spcBef>
              <a:buFontTx/>
              <a:buAutoNum type="arabicPeriod"/>
            </a:pPr>
            <a:r>
              <a:rPr lang="en-US" sz="2000" dirty="0">
                <a:solidFill>
                  <a:schemeClr val="accent1">
                    <a:lumMod val="50000"/>
                  </a:schemeClr>
                </a:solidFill>
              </a:rPr>
              <a:t>Granular </a:t>
            </a:r>
            <a:r>
              <a:rPr lang="en-US" sz="2000" dirty="0" err="1">
                <a:solidFill>
                  <a:schemeClr val="accent1">
                    <a:lumMod val="50000"/>
                  </a:schemeClr>
                </a:solidFill>
              </a:rPr>
              <a:t>cohesionless</a:t>
            </a:r>
            <a:r>
              <a:rPr lang="en-US" sz="2000" dirty="0">
                <a:solidFill>
                  <a:schemeClr val="accent1">
                    <a:lumMod val="50000"/>
                  </a:schemeClr>
                </a:solidFill>
              </a:rPr>
              <a:t> soils including angular </a:t>
            </a:r>
            <a:r>
              <a:rPr lang="en-US" sz="2000" dirty="0" smtClean="0">
                <a:solidFill>
                  <a:schemeClr val="accent1">
                    <a:lumMod val="50000"/>
                  </a:schemeClr>
                </a:solidFill>
              </a:rPr>
              <a:t>gravel</a:t>
            </a:r>
            <a:endParaRPr lang="en-US" sz="2000" dirty="0">
              <a:solidFill>
                <a:schemeClr val="accent1">
                  <a:lumMod val="50000"/>
                </a:schemeClr>
              </a:solidFill>
            </a:endParaRPr>
          </a:p>
        </p:txBody>
      </p:sp>
      <p:sp>
        <p:nvSpPr>
          <p:cNvPr id="5" name="Rectangle 3"/>
          <p:cNvSpPr>
            <a:spLocks noChangeArrowheads="1"/>
          </p:cNvSpPr>
          <p:nvPr/>
        </p:nvSpPr>
        <p:spPr bwMode="auto">
          <a:xfrm>
            <a:off x="2667000" y="381000"/>
            <a:ext cx="3733800" cy="696913"/>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110000"/>
              </a:lnSpc>
              <a:spcBef>
                <a:spcPct val="50000"/>
              </a:spcBef>
              <a:defRPr/>
            </a:pPr>
            <a:r>
              <a:rPr lang="en-US" sz="3600" b="1" dirty="0">
                <a:solidFill>
                  <a:schemeClr val="accent1">
                    <a:lumMod val="50000"/>
                  </a:schemeClr>
                </a:solidFill>
              </a:rPr>
              <a:t>Type B Soil</a:t>
            </a:r>
            <a:endParaRPr lang="en-US" sz="1800" i="1" dirty="0">
              <a:solidFill>
                <a:schemeClr val="accent1">
                  <a:lumMod val="50000"/>
                </a:schemeClr>
              </a:solidFill>
            </a:endParaRPr>
          </a:p>
        </p:txBody>
      </p:sp>
      <p:pic>
        <p:nvPicPr>
          <p:cNvPr id="7" name="Picture 6" descr="soil"/>
          <p:cNvPicPr>
            <a:picLocks noChangeAspect="1" noChangeArrowheads="1"/>
          </p:cNvPicPr>
          <p:nvPr/>
        </p:nvPicPr>
        <p:blipFill>
          <a:blip r:embed="rId2" cstate="print"/>
          <a:srcRect/>
          <a:stretch>
            <a:fillRect/>
          </a:stretch>
        </p:blipFill>
        <p:spPr bwMode="auto">
          <a:xfrm>
            <a:off x="1485761" y="2667000"/>
            <a:ext cx="2857639" cy="246888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7" descr="NO soil"/>
          <p:cNvPicPr>
            <a:picLocks noChangeAspect="1" noChangeArrowheads="1"/>
          </p:cNvPicPr>
          <p:nvPr/>
        </p:nvPicPr>
        <p:blipFill>
          <a:blip r:embed="rId3" cstate="print"/>
          <a:srcRect/>
          <a:stretch>
            <a:fillRect/>
          </a:stretch>
        </p:blipFill>
        <p:spPr bwMode="auto">
          <a:xfrm>
            <a:off x="4923232" y="2667000"/>
            <a:ext cx="2772968" cy="246888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066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ChangeArrowheads="1"/>
          </p:cNvSpPr>
          <p:nvPr/>
        </p:nvSpPr>
        <p:spPr bwMode="auto">
          <a:xfrm>
            <a:off x="2051050" y="531814"/>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Type B </a:t>
            </a:r>
            <a:r>
              <a:rPr lang="en-US" sz="1800" i="1" dirty="0">
                <a:solidFill>
                  <a:schemeClr val="accent1">
                    <a:lumMod val="50000"/>
                  </a:schemeClr>
                </a:solidFill>
              </a:rPr>
              <a:t>(cont.)</a:t>
            </a:r>
          </a:p>
        </p:txBody>
      </p:sp>
      <p:sp>
        <p:nvSpPr>
          <p:cNvPr id="5" name="Text Box 4"/>
          <p:cNvSpPr txBox="1">
            <a:spLocks noChangeArrowheads="1"/>
          </p:cNvSpPr>
          <p:nvPr/>
        </p:nvSpPr>
        <p:spPr bwMode="auto">
          <a:xfrm>
            <a:off x="704850" y="1219200"/>
            <a:ext cx="7753350" cy="3986213"/>
          </a:xfrm>
          <a:prstGeom prst="rect">
            <a:avLst/>
          </a:prstGeom>
          <a:noFill/>
          <a:ln w="9525">
            <a:noFill/>
            <a:miter lim="800000"/>
            <a:headEnd/>
            <a:tailEnd/>
          </a:ln>
        </p:spPr>
        <p:txBody>
          <a:bodyPr wrap="square">
            <a:spAutoFit/>
          </a:bodyPr>
          <a:lstStyle/>
          <a:p>
            <a:pPr marL="365760" indent="-365760">
              <a:spcBef>
                <a:spcPts val="600"/>
              </a:spcBef>
              <a:spcAft>
                <a:spcPts val="600"/>
              </a:spcAft>
              <a:buFontTx/>
              <a:buAutoNum type="arabicPeriod" startAt="3"/>
            </a:pPr>
            <a:r>
              <a:rPr lang="en-US" sz="2200" dirty="0">
                <a:solidFill>
                  <a:schemeClr val="accent1">
                    <a:lumMod val="50000"/>
                  </a:schemeClr>
                </a:solidFill>
              </a:rPr>
              <a:t>Previously disturbed soils except those that would be classified as Type C soil.</a:t>
            </a:r>
          </a:p>
          <a:p>
            <a:pPr marL="365760" indent="-365760">
              <a:spcBef>
                <a:spcPts val="600"/>
              </a:spcBef>
              <a:spcAft>
                <a:spcPts val="600"/>
              </a:spcAft>
              <a:buFontTx/>
              <a:buAutoNum type="arabicPeriod" startAt="3"/>
            </a:pPr>
            <a:r>
              <a:rPr lang="en-US" sz="2200" dirty="0">
                <a:solidFill>
                  <a:schemeClr val="accent1">
                    <a:lumMod val="50000"/>
                  </a:schemeClr>
                </a:solidFill>
              </a:rPr>
              <a:t>Soil that meets the unconfined compressive strength or cementation requirements of Type A, but is fissured or subject to vibration.</a:t>
            </a:r>
          </a:p>
          <a:p>
            <a:pPr marL="365760" indent="-365760">
              <a:spcBef>
                <a:spcPts val="600"/>
              </a:spcBef>
              <a:spcAft>
                <a:spcPts val="600"/>
              </a:spcAft>
              <a:buFontTx/>
              <a:buAutoNum type="arabicPeriod" startAt="3"/>
            </a:pPr>
            <a:r>
              <a:rPr lang="en-US" sz="2200" dirty="0">
                <a:solidFill>
                  <a:schemeClr val="accent1">
                    <a:lumMod val="50000"/>
                  </a:schemeClr>
                </a:solidFill>
              </a:rPr>
              <a:t>Dry rock that is not stable.</a:t>
            </a:r>
          </a:p>
          <a:p>
            <a:pPr marL="365760" indent="-365760">
              <a:spcBef>
                <a:spcPts val="600"/>
              </a:spcBef>
              <a:spcAft>
                <a:spcPts val="600"/>
              </a:spcAft>
              <a:buFontTx/>
              <a:buAutoNum type="arabicPeriod" startAt="3"/>
            </a:pPr>
            <a:r>
              <a:rPr lang="en-US" sz="2200" dirty="0">
                <a:solidFill>
                  <a:schemeClr val="accent1">
                    <a:lumMod val="50000"/>
                  </a:schemeClr>
                </a:solidFill>
              </a:rPr>
              <a:t>Material that is part of a sloped, layered system where the layers dip into the excavation on a slope less steep than four horizontal to one vertical (4H:1V), but only if the material would otherwise be classified as Type B.</a:t>
            </a:r>
          </a:p>
        </p:txBody>
      </p:sp>
    </p:spTree>
    <p:extLst>
      <p:ext uri="{BB962C8B-B14F-4D97-AF65-F5344CB8AC3E}">
        <p14:creationId xmlns:p14="http://schemas.microsoft.com/office/powerpoint/2010/main" val="357700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Rectangle 5"/>
          <p:cNvSpPr>
            <a:spLocks noChangeArrowheads="1"/>
          </p:cNvSpPr>
          <p:nvPr/>
        </p:nvSpPr>
        <p:spPr bwMode="auto">
          <a:xfrm>
            <a:off x="2743199" y="457200"/>
            <a:ext cx="3657601" cy="696913"/>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110000"/>
              </a:lnSpc>
              <a:spcBef>
                <a:spcPct val="50000"/>
              </a:spcBef>
              <a:defRPr/>
            </a:pPr>
            <a:r>
              <a:rPr lang="en-US" sz="3600" b="1" dirty="0">
                <a:solidFill>
                  <a:schemeClr val="accent1">
                    <a:lumMod val="50000"/>
                  </a:schemeClr>
                </a:solidFill>
              </a:rPr>
              <a:t>Type C Soil</a:t>
            </a:r>
            <a:endParaRPr lang="en-US" sz="1800" i="1" dirty="0">
              <a:solidFill>
                <a:schemeClr val="accent1">
                  <a:lumMod val="50000"/>
                </a:schemeClr>
              </a:solidFill>
            </a:endParaRPr>
          </a:p>
        </p:txBody>
      </p:sp>
      <p:sp>
        <p:nvSpPr>
          <p:cNvPr id="5" name="Text Box 4"/>
          <p:cNvSpPr txBox="1">
            <a:spLocks noChangeArrowheads="1"/>
          </p:cNvSpPr>
          <p:nvPr/>
        </p:nvSpPr>
        <p:spPr bwMode="auto">
          <a:xfrm>
            <a:off x="685800" y="1241428"/>
            <a:ext cx="7772400" cy="3477875"/>
          </a:xfrm>
          <a:prstGeom prst="rect">
            <a:avLst/>
          </a:prstGeom>
          <a:noFill/>
          <a:ln w="9525">
            <a:noFill/>
            <a:miter lim="800000"/>
            <a:headEnd/>
            <a:tailEnd/>
          </a:ln>
        </p:spPr>
        <p:txBody>
          <a:bodyPr wrap="square">
            <a:spAutoFit/>
          </a:bodyPr>
          <a:lstStyle/>
          <a:p>
            <a:pPr marL="457200" indent="-457200">
              <a:spcBef>
                <a:spcPct val="50000"/>
              </a:spcBef>
              <a:buFontTx/>
              <a:buAutoNum type="arabicPeriod"/>
            </a:pPr>
            <a:r>
              <a:rPr lang="en-US" sz="2200" dirty="0">
                <a:solidFill>
                  <a:schemeClr val="accent1">
                    <a:lumMod val="50000"/>
                  </a:schemeClr>
                </a:solidFill>
              </a:rPr>
              <a:t>Cohesive soil with an unconfined compressive strength </a:t>
            </a:r>
            <a:r>
              <a:rPr lang="en-US" sz="2200" dirty="0" smtClean="0">
                <a:solidFill>
                  <a:schemeClr val="accent1">
                    <a:lumMod val="50000"/>
                  </a:schemeClr>
                </a:solidFill>
              </a:rPr>
              <a:t>of</a:t>
            </a:r>
            <a:br>
              <a:rPr lang="en-US" sz="2200" dirty="0" smtClean="0">
                <a:solidFill>
                  <a:schemeClr val="accent1">
                    <a:lumMod val="50000"/>
                  </a:schemeClr>
                </a:solidFill>
              </a:rPr>
            </a:br>
            <a:r>
              <a:rPr lang="en-US" sz="2200" dirty="0" smtClean="0">
                <a:solidFill>
                  <a:schemeClr val="accent1">
                    <a:lumMod val="50000"/>
                  </a:schemeClr>
                </a:solidFill>
              </a:rPr>
              <a:t>.5 </a:t>
            </a:r>
            <a:r>
              <a:rPr lang="en-US" sz="2200" dirty="0">
                <a:solidFill>
                  <a:schemeClr val="accent1">
                    <a:lumMod val="50000"/>
                  </a:schemeClr>
                </a:solidFill>
              </a:rPr>
              <a:t>TSF (48kPa) or </a:t>
            </a:r>
            <a:r>
              <a:rPr lang="en-US" sz="2200" dirty="0" smtClean="0">
                <a:solidFill>
                  <a:schemeClr val="accent1">
                    <a:lumMod val="50000"/>
                  </a:schemeClr>
                </a:solidFill>
              </a:rPr>
              <a:t>less</a:t>
            </a:r>
            <a:endParaRPr lang="en-US" sz="2200" dirty="0">
              <a:solidFill>
                <a:schemeClr val="accent1">
                  <a:lumMod val="50000"/>
                </a:schemeClr>
              </a:solidFill>
            </a:endParaRPr>
          </a:p>
          <a:p>
            <a:pPr marL="457200" indent="-457200">
              <a:spcBef>
                <a:spcPct val="50000"/>
              </a:spcBef>
              <a:buFontTx/>
              <a:buAutoNum type="arabicPeriod"/>
            </a:pPr>
            <a:r>
              <a:rPr lang="en-US" sz="2200" dirty="0">
                <a:solidFill>
                  <a:schemeClr val="accent1">
                    <a:lumMod val="50000"/>
                  </a:schemeClr>
                </a:solidFill>
              </a:rPr>
              <a:t>Granular soils including gravel, sand, and loamy </a:t>
            </a:r>
            <a:r>
              <a:rPr lang="en-US" sz="2200" dirty="0" smtClean="0">
                <a:solidFill>
                  <a:schemeClr val="accent1">
                    <a:lumMod val="50000"/>
                  </a:schemeClr>
                </a:solidFill>
              </a:rPr>
              <a:t>sand</a:t>
            </a:r>
            <a:endParaRPr lang="en-US" sz="2200" dirty="0">
              <a:solidFill>
                <a:schemeClr val="accent1">
                  <a:lumMod val="50000"/>
                </a:schemeClr>
              </a:solidFill>
            </a:endParaRPr>
          </a:p>
          <a:p>
            <a:pPr marL="457200" indent="-457200">
              <a:spcBef>
                <a:spcPct val="50000"/>
              </a:spcBef>
              <a:buFontTx/>
              <a:buAutoNum type="arabicPeriod"/>
            </a:pPr>
            <a:r>
              <a:rPr lang="en-US" sz="2200" dirty="0">
                <a:solidFill>
                  <a:schemeClr val="accent1">
                    <a:lumMod val="50000"/>
                  </a:schemeClr>
                </a:solidFill>
              </a:rPr>
              <a:t>Submerged soil or soil from which water is freely </a:t>
            </a:r>
            <a:r>
              <a:rPr lang="en-US" sz="2200" dirty="0" smtClean="0">
                <a:solidFill>
                  <a:schemeClr val="accent1">
                    <a:lumMod val="50000"/>
                  </a:schemeClr>
                </a:solidFill>
              </a:rPr>
              <a:t>seeping</a:t>
            </a:r>
            <a:endParaRPr lang="en-US" sz="2200" dirty="0">
              <a:solidFill>
                <a:schemeClr val="accent1">
                  <a:lumMod val="50000"/>
                </a:schemeClr>
              </a:solidFill>
            </a:endParaRPr>
          </a:p>
          <a:p>
            <a:pPr marL="457200" indent="-457200">
              <a:spcBef>
                <a:spcPct val="50000"/>
              </a:spcBef>
              <a:buFontTx/>
              <a:buAutoNum type="arabicPeriod"/>
            </a:pPr>
            <a:r>
              <a:rPr lang="en-US" sz="2200" dirty="0">
                <a:solidFill>
                  <a:schemeClr val="accent1">
                    <a:lumMod val="50000"/>
                  </a:schemeClr>
                </a:solidFill>
              </a:rPr>
              <a:t>Submerged rock that is not </a:t>
            </a:r>
            <a:r>
              <a:rPr lang="en-US" sz="2200" dirty="0" smtClean="0">
                <a:solidFill>
                  <a:schemeClr val="accent1">
                    <a:lumMod val="50000"/>
                  </a:schemeClr>
                </a:solidFill>
              </a:rPr>
              <a:t>stable</a:t>
            </a:r>
            <a:endParaRPr lang="en-US" sz="2200" dirty="0">
              <a:solidFill>
                <a:schemeClr val="accent1">
                  <a:lumMod val="50000"/>
                </a:schemeClr>
              </a:solidFill>
            </a:endParaRPr>
          </a:p>
          <a:p>
            <a:pPr marL="457200" indent="-457200">
              <a:spcBef>
                <a:spcPct val="50000"/>
              </a:spcBef>
              <a:buFontTx/>
              <a:buAutoNum type="arabicPeriod"/>
            </a:pPr>
            <a:r>
              <a:rPr lang="en-US" sz="2200" dirty="0">
                <a:solidFill>
                  <a:schemeClr val="accent1">
                    <a:lumMod val="50000"/>
                  </a:schemeClr>
                </a:solidFill>
              </a:rPr>
              <a:t>Material in a sloped, layered system where the layers dip into the excavation on a slope of four horizontal to one vertical (4H:1V) or </a:t>
            </a:r>
            <a:r>
              <a:rPr lang="en-US" sz="2200" dirty="0" smtClean="0">
                <a:solidFill>
                  <a:schemeClr val="accent1">
                    <a:lumMod val="50000"/>
                  </a:schemeClr>
                </a:solidFill>
              </a:rPr>
              <a:t>steeper</a:t>
            </a:r>
            <a:endParaRPr lang="en-US" sz="2200" dirty="0">
              <a:solidFill>
                <a:schemeClr val="accent1">
                  <a:lumMod val="50000"/>
                </a:schemeClr>
              </a:solidFill>
            </a:endParaRPr>
          </a:p>
        </p:txBody>
      </p:sp>
    </p:spTree>
    <p:extLst>
      <p:ext uri="{BB962C8B-B14F-4D97-AF65-F5344CB8AC3E}">
        <p14:creationId xmlns:p14="http://schemas.microsoft.com/office/powerpoint/2010/main" val="149436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ChangeArrowheads="1"/>
          </p:cNvSpPr>
          <p:nvPr/>
        </p:nvSpPr>
        <p:spPr bwMode="auto">
          <a:xfrm>
            <a:off x="1327150" y="793750"/>
            <a:ext cx="65151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Protective Systems</a:t>
            </a:r>
            <a:endParaRPr lang="en-US" sz="1800" i="1" dirty="0">
              <a:solidFill>
                <a:schemeClr val="accent1">
                  <a:lumMod val="50000"/>
                </a:schemeClr>
              </a:solidFill>
            </a:endParaRPr>
          </a:p>
        </p:txBody>
      </p:sp>
      <p:pic>
        <p:nvPicPr>
          <p:cNvPr id="189447" name="Picture 7" descr="VS-3_c"/>
          <p:cNvPicPr>
            <a:picLocks noChangeAspect="1" noChangeArrowheads="1"/>
          </p:cNvPicPr>
          <p:nvPr/>
        </p:nvPicPr>
        <p:blipFill>
          <a:blip r:embed="rId2" cstate="print">
            <a:lum bright="12000" contrast="30000"/>
          </a:blip>
          <a:srcRect/>
          <a:stretch>
            <a:fillRect/>
          </a:stretch>
        </p:blipFill>
        <p:spPr bwMode="auto">
          <a:xfrm>
            <a:off x="3657600" y="1905000"/>
            <a:ext cx="2438400" cy="2527300"/>
          </a:xfrm>
          <a:prstGeom prst="rect">
            <a:avLst/>
          </a:prstGeom>
          <a:noFill/>
          <a:ln w="19050">
            <a:noFill/>
            <a:miter lim="800000"/>
            <a:headEnd/>
            <a:tailEnd/>
          </a:ln>
          <a:effectLst>
            <a:outerShdw blurRad="50800" dist="38100" dir="2700000" algn="tl" rotWithShape="0">
              <a:prstClr val="black">
                <a:alpha val="40000"/>
              </a:prstClr>
            </a:outerShdw>
          </a:effectLst>
        </p:spPr>
      </p:pic>
      <p:pic>
        <p:nvPicPr>
          <p:cNvPr id="189448" name="Picture 8" descr="Steel Frame APS"/>
          <p:cNvPicPr>
            <a:picLocks noChangeAspect="1" noChangeArrowheads="1"/>
          </p:cNvPicPr>
          <p:nvPr/>
        </p:nvPicPr>
        <p:blipFill>
          <a:blip r:embed="rId3" cstate="print">
            <a:lum bright="12000" contrast="36000"/>
          </a:blip>
          <a:srcRect/>
          <a:stretch>
            <a:fillRect/>
          </a:stretch>
        </p:blipFill>
        <p:spPr bwMode="auto">
          <a:xfrm>
            <a:off x="6438900" y="1905000"/>
            <a:ext cx="2362200" cy="2514600"/>
          </a:xfrm>
          <a:prstGeom prst="rect">
            <a:avLst/>
          </a:prstGeom>
          <a:noFill/>
          <a:ln w="19050">
            <a:noFill/>
            <a:miter lim="800000"/>
            <a:headEnd/>
            <a:tailEnd/>
          </a:ln>
          <a:effectLst>
            <a:outerShdw blurRad="50800" dist="38100" dir="2700000" algn="tl" rotWithShape="0">
              <a:prstClr val="black">
                <a:alpha val="40000"/>
              </a:prstClr>
            </a:outerShdw>
          </a:effectLst>
        </p:spPr>
      </p:pic>
      <p:pic>
        <p:nvPicPr>
          <p:cNvPr id="189449" name="Picture 9" descr="SLOPING"/>
          <p:cNvPicPr>
            <a:picLocks noChangeAspect="1" noChangeArrowheads="1"/>
          </p:cNvPicPr>
          <p:nvPr/>
        </p:nvPicPr>
        <p:blipFill>
          <a:blip r:embed="rId4" cstate="print">
            <a:lum bright="12000" contrast="42000"/>
          </a:blip>
          <a:srcRect l="2870" t="22749" r="1631" b="21864"/>
          <a:stretch>
            <a:fillRect/>
          </a:stretch>
        </p:blipFill>
        <p:spPr bwMode="auto">
          <a:xfrm>
            <a:off x="406400" y="1905000"/>
            <a:ext cx="2911475" cy="2501900"/>
          </a:xfrm>
          <a:prstGeom prst="rect">
            <a:avLst/>
          </a:prstGeom>
          <a:noFill/>
          <a:ln w="28575">
            <a:noFill/>
            <a:miter lim="800000"/>
            <a:headEnd/>
            <a:tailEnd/>
          </a:ln>
          <a:effectLst>
            <a:outerShdw blurRad="50800" dist="38100" dir="2700000" algn="tl" rotWithShape="0">
              <a:prstClr val="black">
                <a:alpha val="40000"/>
              </a:prstClr>
            </a:outerShdw>
          </a:effectLst>
        </p:spPr>
      </p:pic>
      <p:sp>
        <p:nvSpPr>
          <p:cNvPr id="189450" name="Text Box 10"/>
          <p:cNvSpPr txBox="1">
            <a:spLocks noChangeArrowheads="1"/>
          </p:cNvSpPr>
          <p:nvPr/>
        </p:nvSpPr>
        <p:spPr bwMode="auto">
          <a:xfrm>
            <a:off x="6464300" y="4495800"/>
            <a:ext cx="2374900" cy="369332"/>
          </a:xfrm>
          <a:prstGeom prst="rect">
            <a:avLst/>
          </a:prstGeom>
          <a:noFill/>
          <a:ln w="9525">
            <a:noFill/>
            <a:miter lim="800000"/>
            <a:headEnd/>
            <a:tailEnd/>
          </a:ln>
        </p:spPr>
        <p:txBody>
          <a:bodyPr>
            <a:spAutoFit/>
          </a:bodyPr>
          <a:lstStyle/>
          <a:p>
            <a:pPr algn="ctr">
              <a:spcBef>
                <a:spcPct val="50000"/>
              </a:spcBef>
            </a:pPr>
            <a:r>
              <a:rPr lang="en-US" b="1" dirty="0">
                <a:solidFill>
                  <a:schemeClr val="accent1">
                    <a:lumMod val="50000"/>
                  </a:schemeClr>
                </a:solidFill>
              </a:rPr>
              <a:t>Shielding</a:t>
            </a:r>
          </a:p>
        </p:txBody>
      </p:sp>
      <p:sp>
        <p:nvSpPr>
          <p:cNvPr id="189451" name="Text Box 11"/>
          <p:cNvSpPr txBox="1">
            <a:spLocks noChangeArrowheads="1"/>
          </p:cNvSpPr>
          <p:nvPr/>
        </p:nvSpPr>
        <p:spPr bwMode="auto">
          <a:xfrm>
            <a:off x="406400" y="4572000"/>
            <a:ext cx="2959100" cy="369332"/>
          </a:xfrm>
          <a:prstGeom prst="rect">
            <a:avLst/>
          </a:prstGeom>
          <a:noFill/>
          <a:ln w="9525">
            <a:noFill/>
            <a:miter lim="800000"/>
            <a:headEnd/>
            <a:tailEnd/>
          </a:ln>
        </p:spPr>
        <p:txBody>
          <a:bodyPr wrap="square">
            <a:spAutoFit/>
          </a:bodyPr>
          <a:lstStyle/>
          <a:p>
            <a:pPr algn="ctr">
              <a:spcBef>
                <a:spcPct val="50000"/>
              </a:spcBef>
            </a:pPr>
            <a:r>
              <a:rPr lang="en-US" b="1" dirty="0">
                <a:solidFill>
                  <a:schemeClr val="accent1">
                    <a:lumMod val="50000"/>
                  </a:schemeClr>
                </a:solidFill>
              </a:rPr>
              <a:t>Sloping</a:t>
            </a:r>
          </a:p>
        </p:txBody>
      </p:sp>
      <p:sp>
        <p:nvSpPr>
          <p:cNvPr id="189452" name="Text Box 12"/>
          <p:cNvSpPr txBox="1">
            <a:spLocks noChangeArrowheads="1"/>
          </p:cNvSpPr>
          <p:nvPr/>
        </p:nvSpPr>
        <p:spPr bwMode="auto">
          <a:xfrm>
            <a:off x="3683000" y="4495800"/>
            <a:ext cx="2413000" cy="369332"/>
          </a:xfrm>
          <a:prstGeom prst="rect">
            <a:avLst/>
          </a:prstGeom>
          <a:noFill/>
          <a:ln w="9525">
            <a:noFill/>
            <a:miter lim="800000"/>
            <a:headEnd/>
            <a:tailEnd/>
          </a:ln>
        </p:spPr>
        <p:txBody>
          <a:bodyPr wrap="square">
            <a:spAutoFit/>
          </a:bodyPr>
          <a:lstStyle/>
          <a:p>
            <a:pPr algn="ctr">
              <a:spcBef>
                <a:spcPct val="50000"/>
              </a:spcBef>
            </a:pPr>
            <a:r>
              <a:rPr lang="en-US" b="1" dirty="0">
                <a:solidFill>
                  <a:schemeClr val="accent1">
                    <a:lumMod val="50000"/>
                  </a:schemeClr>
                </a:solidFill>
              </a:rPr>
              <a:t>Shoring</a:t>
            </a:r>
          </a:p>
        </p:txBody>
      </p:sp>
    </p:spTree>
    <p:extLst>
      <p:ext uri="{BB962C8B-B14F-4D97-AF65-F5344CB8AC3E}">
        <p14:creationId xmlns:p14="http://schemas.microsoft.com/office/powerpoint/2010/main" val="157228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9449"/>
                                        </p:tgtEl>
                                        <p:attrNameLst>
                                          <p:attrName>style.visibility</p:attrName>
                                        </p:attrNameLst>
                                      </p:cBhvr>
                                      <p:to>
                                        <p:strVal val="visible"/>
                                      </p:to>
                                    </p:set>
                                    <p:animEffect transition="in" filter="dissolve">
                                      <p:cBhvr>
                                        <p:cTn id="7" dur="2000"/>
                                        <p:tgtEl>
                                          <p:spTgt spid="189449"/>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89451"/>
                                        </p:tgtEl>
                                        <p:attrNameLst>
                                          <p:attrName>style.visibility</p:attrName>
                                        </p:attrNameLst>
                                      </p:cBhvr>
                                      <p:to>
                                        <p:strVal val="visible"/>
                                      </p:to>
                                    </p:set>
                                    <p:animEffect transition="in" filter="dissolve">
                                      <p:cBhvr>
                                        <p:cTn id="11" dur="1000"/>
                                        <p:tgtEl>
                                          <p:spTgt spid="189451"/>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189447"/>
                                        </p:tgtEl>
                                        <p:attrNameLst>
                                          <p:attrName>style.visibility</p:attrName>
                                        </p:attrNameLst>
                                      </p:cBhvr>
                                      <p:to>
                                        <p:strVal val="visible"/>
                                      </p:to>
                                    </p:set>
                                    <p:animEffect transition="in" filter="dissolve">
                                      <p:cBhvr>
                                        <p:cTn id="15" dur="2000"/>
                                        <p:tgtEl>
                                          <p:spTgt spid="189447"/>
                                        </p:tgtEl>
                                      </p:cBhvr>
                                    </p:animEffect>
                                  </p:childTnLst>
                                </p:cTn>
                              </p:par>
                            </p:childTnLst>
                          </p:cTn>
                        </p:par>
                        <p:par>
                          <p:cTn id="16" fill="hold">
                            <p:stCondLst>
                              <p:cond delay="5000"/>
                            </p:stCondLst>
                            <p:childTnLst>
                              <p:par>
                                <p:cTn id="17" presetID="9" presetClass="entr" presetSubtype="0" fill="hold" grpId="0" nodeType="afterEffect">
                                  <p:stCondLst>
                                    <p:cond delay="0"/>
                                  </p:stCondLst>
                                  <p:childTnLst>
                                    <p:set>
                                      <p:cBhvr>
                                        <p:cTn id="18" dur="1" fill="hold">
                                          <p:stCondLst>
                                            <p:cond delay="0"/>
                                          </p:stCondLst>
                                        </p:cTn>
                                        <p:tgtEl>
                                          <p:spTgt spid="189452"/>
                                        </p:tgtEl>
                                        <p:attrNameLst>
                                          <p:attrName>style.visibility</p:attrName>
                                        </p:attrNameLst>
                                      </p:cBhvr>
                                      <p:to>
                                        <p:strVal val="visible"/>
                                      </p:to>
                                    </p:set>
                                    <p:animEffect transition="in" filter="dissolve">
                                      <p:cBhvr>
                                        <p:cTn id="19" dur="1000"/>
                                        <p:tgtEl>
                                          <p:spTgt spid="189452"/>
                                        </p:tgtEl>
                                      </p:cBhvr>
                                    </p:animEffect>
                                  </p:childTnLst>
                                </p:cTn>
                              </p:par>
                            </p:childTnLst>
                          </p:cTn>
                        </p:par>
                        <p:par>
                          <p:cTn id="20" fill="hold">
                            <p:stCondLst>
                              <p:cond delay="6000"/>
                            </p:stCondLst>
                            <p:childTnLst>
                              <p:par>
                                <p:cTn id="21" presetID="9" presetClass="entr" presetSubtype="0" fill="hold" nodeType="afterEffect">
                                  <p:stCondLst>
                                    <p:cond delay="0"/>
                                  </p:stCondLst>
                                  <p:childTnLst>
                                    <p:set>
                                      <p:cBhvr>
                                        <p:cTn id="22" dur="1" fill="hold">
                                          <p:stCondLst>
                                            <p:cond delay="0"/>
                                          </p:stCondLst>
                                        </p:cTn>
                                        <p:tgtEl>
                                          <p:spTgt spid="189448"/>
                                        </p:tgtEl>
                                        <p:attrNameLst>
                                          <p:attrName>style.visibility</p:attrName>
                                        </p:attrNameLst>
                                      </p:cBhvr>
                                      <p:to>
                                        <p:strVal val="visible"/>
                                      </p:to>
                                    </p:set>
                                    <p:animEffect transition="in" filter="dissolve">
                                      <p:cBhvr>
                                        <p:cTn id="23" dur="2000"/>
                                        <p:tgtEl>
                                          <p:spTgt spid="189448"/>
                                        </p:tgtEl>
                                      </p:cBhvr>
                                    </p:animEffect>
                                  </p:childTnLst>
                                </p:cTn>
                              </p:par>
                            </p:childTnLst>
                          </p:cTn>
                        </p:par>
                        <p:par>
                          <p:cTn id="24" fill="hold">
                            <p:stCondLst>
                              <p:cond delay="8000"/>
                            </p:stCondLst>
                            <p:childTnLst>
                              <p:par>
                                <p:cTn id="25" presetID="9" presetClass="entr" presetSubtype="0" fill="hold" grpId="0" nodeType="afterEffect">
                                  <p:stCondLst>
                                    <p:cond delay="0"/>
                                  </p:stCondLst>
                                  <p:childTnLst>
                                    <p:set>
                                      <p:cBhvr>
                                        <p:cTn id="26" dur="1" fill="hold">
                                          <p:stCondLst>
                                            <p:cond delay="0"/>
                                          </p:stCondLst>
                                        </p:cTn>
                                        <p:tgtEl>
                                          <p:spTgt spid="189450"/>
                                        </p:tgtEl>
                                        <p:attrNameLst>
                                          <p:attrName>style.visibility</p:attrName>
                                        </p:attrNameLst>
                                      </p:cBhvr>
                                      <p:to>
                                        <p:strVal val="visible"/>
                                      </p:to>
                                    </p:set>
                                    <p:animEffect transition="in" filter="dissolve">
                                      <p:cBhvr>
                                        <p:cTn id="27" dur="1000"/>
                                        <p:tgtEl>
                                          <p:spTgt spid="189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0" grpId="0"/>
      <p:bldP spid="189451" grpId="0"/>
      <p:bldP spid="1894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LOPING"/>
          <p:cNvPicPr>
            <a:picLocks noChangeAspect="1" noChangeArrowheads="1"/>
          </p:cNvPicPr>
          <p:nvPr/>
        </p:nvPicPr>
        <p:blipFill>
          <a:blip r:embed="rId2" cstate="print">
            <a:lum bright="6000" contrast="30000"/>
          </a:blip>
          <a:srcRect b="841"/>
          <a:stretch>
            <a:fillRect/>
          </a:stretch>
        </p:blipFill>
        <p:spPr bwMode="auto">
          <a:xfrm>
            <a:off x="762000" y="228600"/>
            <a:ext cx="3480271" cy="5029200"/>
          </a:xfrm>
          <a:prstGeom prst="rect">
            <a:avLst/>
          </a:prstGeom>
          <a:noFill/>
          <a:ln w="28575">
            <a:noFill/>
            <a:miter lim="800000"/>
            <a:headEnd/>
            <a:tailEnd/>
          </a:ln>
          <a:effectLst>
            <a:outerShdw blurRad="50800" dist="38100" dir="2700000" algn="tl" rotWithShape="0">
              <a:prstClr val="black">
                <a:alpha val="40000"/>
              </a:prstClr>
            </a:outerShdw>
          </a:effectLst>
        </p:spPr>
      </p:pic>
      <p:sp>
        <p:nvSpPr>
          <p:cNvPr id="6" name="Rectangle 3"/>
          <p:cNvSpPr>
            <a:spLocks noChangeArrowheads="1"/>
          </p:cNvSpPr>
          <p:nvPr/>
        </p:nvSpPr>
        <p:spPr bwMode="auto">
          <a:xfrm>
            <a:off x="761999" y="381000"/>
            <a:ext cx="3480271" cy="58578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rgbClr val="00447C"/>
                </a:solidFill>
              </a:rPr>
              <a:t>Sloping</a:t>
            </a:r>
            <a:endParaRPr lang="en-US" sz="1800" i="1" dirty="0">
              <a:solidFill>
                <a:srgbClr val="00447C"/>
              </a:solidFill>
            </a:endParaRPr>
          </a:p>
        </p:txBody>
      </p:sp>
      <p:sp>
        <p:nvSpPr>
          <p:cNvPr id="9" name="Rectangle 2"/>
          <p:cNvSpPr>
            <a:spLocks noChangeArrowheads="1"/>
          </p:cNvSpPr>
          <p:nvPr/>
        </p:nvSpPr>
        <p:spPr bwMode="auto">
          <a:xfrm>
            <a:off x="4840631" y="381000"/>
            <a:ext cx="3647388" cy="590931"/>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defRPr/>
            </a:pPr>
            <a:r>
              <a:rPr lang="en-US" sz="3600" b="1" dirty="0">
                <a:solidFill>
                  <a:schemeClr val="accent1">
                    <a:lumMod val="50000"/>
                  </a:schemeClr>
                </a:solidFill>
              </a:rPr>
              <a:t>Sloping Options</a:t>
            </a:r>
            <a:endParaRPr lang="en-US" sz="1800" i="1" dirty="0">
              <a:solidFill>
                <a:schemeClr val="accent1">
                  <a:lumMod val="50000"/>
                </a:schemeClr>
              </a:solidFill>
            </a:endParaRPr>
          </a:p>
        </p:txBody>
      </p:sp>
      <p:sp>
        <p:nvSpPr>
          <p:cNvPr id="11" name="Text Box 3"/>
          <p:cNvSpPr txBox="1">
            <a:spLocks noChangeArrowheads="1"/>
          </p:cNvSpPr>
          <p:nvPr/>
        </p:nvSpPr>
        <p:spPr bwMode="auto">
          <a:xfrm>
            <a:off x="4648200" y="1371600"/>
            <a:ext cx="4114800" cy="3631763"/>
          </a:xfrm>
          <a:prstGeom prst="rect">
            <a:avLst/>
          </a:prstGeom>
          <a:noFill/>
          <a:ln w="9525">
            <a:noFill/>
            <a:miter lim="800000"/>
            <a:headEnd/>
            <a:tailEnd/>
          </a:ln>
        </p:spPr>
        <p:txBody>
          <a:bodyPr wrap="square">
            <a:spAutoFit/>
          </a:bodyPr>
          <a:lstStyle/>
          <a:p>
            <a:pPr marL="365760" indent="-365760">
              <a:spcBef>
                <a:spcPts val="600"/>
              </a:spcBef>
              <a:spcAft>
                <a:spcPts val="600"/>
              </a:spcAft>
              <a:buFontTx/>
              <a:buAutoNum type="arabicPeriod"/>
            </a:pPr>
            <a:r>
              <a:rPr lang="en-US" dirty="0">
                <a:solidFill>
                  <a:schemeClr val="accent1">
                    <a:lumMod val="50000"/>
                  </a:schemeClr>
                </a:solidFill>
              </a:rPr>
              <a:t>Sloping sides 1½ h to 1 v (34</a:t>
            </a:r>
            <a:r>
              <a:rPr lang="en-US" baseline="30000" dirty="0">
                <a:solidFill>
                  <a:schemeClr val="accent1">
                    <a:lumMod val="50000"/>
                  </a:schemeClr>
                </a:solidFill>
              </a:rPr>
              <a:t>0</a:t>
            </a:r>
            <a:r>
              <a:rPr lang="en-US" dirty="0">
                <a:solidFill>
                  <a:schemeClr val="accent1">
                    <a:lumMod val="50000"/>
                  </a:schemeClr>
                </a:solidFill>
              </a:rPr>
              <a:t>) </a:t>
            </a:r>
            <a:r>
              <a:rPr lang="en-US" dirty="0" smtClean="0">
                <a:solidFill>
                  <a:schemeClr val="accent1">
                    <a:lumMod val="50000"/>
                  </a:schemeClr>
                </a:solidFill>
              </a:rPr>
              <a:t>-- </a:t>
            </a:r>
            <a:r>
              <a:rPr lang="en-US" dirty="0">
                <a:solidFill>
                  <a:schemeClr val="accent1">
                    <a:lumMod val="50000"/>
                  </a:schemeClr>
                </a:solidFill>
              </a:rPr>
              <a:t>as though it were </a:t>
            </a:r>
            <a:r>
              <a:rPr lang="en-US" b="1" dirty="0">
                <a:solidFill>
                  <a:schemeClr val="accent1">
                    <a:lumMod val="50000"/>
                  </a:schemeClr>
                </a:solidFill>
              </a:rPr>
              <a:t>Type C</a:t>
            </a:r>
            <a:r>
              <a:rPr lang="en-US" dirty="0">
                <a:solidFill>
                  <a:schemeClr val="accent1">
                    <a:lumMod val="50000"/>
                  </a:schemeClr>
                </a:solidFill>
              </a:rPr>
              <a:t> soil.</a:t>
            </a:r>
          </a:p>
          <a:p>
            <a:pPr marL="365760" indent="-365760">
              <a:spcBef>
                <a:spcPts val="600"/>
              </a:spcBef>
              <a:spcAft>
                <a:spcPts val="600"/>
              </a:spcAft>
              <a:buFontTx/>
              <a:buAutoNum type="arabicPeriod"/>
            </a:pPr>
            <a:r>
              <a:rPr lang="en-US" dirty="0">
                <a:solidFill>
                  <a:schemeClr val="accent1">
                    <a:lumMod val="50000"/>
                  </a:schemeClr>
                </a:solidFill>
              </a:rPr>
              <a:t>Use </a:t>
            </a:r>
            <a:r>
              <a:rPr lang="en-US" b="1" dirty="0">
                <a:solidFill>
                  <a:schemeClr val="accent1">
                    <a:lumMod val="50000"/>
                  </a:schemeClr>
                </a:solidFill>
              </a:rPr>
              <a:t>Appendix A</a:t>
            </a:r>
            <a:r>
              <a:rPr lang="en-US" dirty="0">
                <a:solidFill>
                  <a:schemeClr val="accent1">
                    <a:lumMod val="50000"/>
                  </a:schemeClr>
                </a:solidFill>
              </a:rPr>
              <a:t> to classify the soil and </a:t>
            </a:r>
            <a:r>
              <a:rPr lang="en-US" b="1" dirty="0">
                <a:solidFill>
                  <a:schemeClr val="accent1">
                    <a:lumMod val="50000"/>
                  </a:schemeClr>
                </a:solidFill>
              </a:rPr>
              <a:t>Appendix B</a:t>
            </a:r>
            <a:r>
              <a:rPr lang="en-US" dirty="0">
                <a:solidFill>
                  <a:schemeClr val="accent1">
                    <a:lumMod val="50000"/>
                  </a:schemeClr>
                </a:solidFill>
              </a:rPr>
              <a:t> to determine the correct slope.</a:t>
            </a:r>
          </a:p>
          <a:p>
            <a:pPr>
              <a:spcBef>
                <a:spcPts val="600"/>
              </a:spcBef>
              <a:spcAft>
                <a:spcPts val="600"/>
              </a:spcAft>
            </a:pPr>
            <a:r>
              <a:rPr lang="en-US" dirty="0">
                <a:solidFill>
                  <a:schemeClr val="accent1">
                    <a:lumMod val="50000"/>
                  </a:schemeClr>
                </a:solidFill>
              </a:rPr>
              <a:t>                             OR</a:t>
            </a:r>
          </a:p>
          <a:p>
            <a:pPr>
              <a:spcBef>
                <a:spcPts val="600"/>
              </a:spcBef>
              <a:spcAft>
                <a:spcPts val="600"/>
              </a:spcAft>
            </a:pPr>
            <a:r>
              <a:rPr lang="en-US" dirty="0" smtClean="0">
                <a:solidFill>
                  <a:schemeClr val="accent1">
                    <a:lumMod val="50000"/>
                  </a:schemeClr>
                </a:solidFill>
              </a:rPr>
              <a:t>Have </a:t>
            </a:r>
            <a:r>
              <a:rPr lang="en-US" dirty="0">
                <a:solidFill>
                  <a:schemeClr val="accent1">
                    <a:lumMod val="50000"/>
                  </a:schemeClr>
                </a:solidFill>
              </a:rPr>
              <a:t>a registered </a:t>
            </a:r>
            <a:r>
              <a:rPr lang="en-US" dirty="0" smtClean="0">
                <a:solidFill>
                  <a:schemeClr val="accent1">
                    <a:lumMod val="50000"/>
                  </a:schemeClr>
                </a:solidFill>
              </a:rPr>
              <a:t>professional</a:t>
            </a:r>
            <a:br>
              <a:rPr lang="en-US" dirty="0" smtClean="0">
                <a:solidFill>
                  <a:schemeClr val="accent1">
                    <a:lumMod val="50000"/>
                  </a:schemeClr>
                </a:solidFill>
              </a:rPr>
            </a:br>
            <a:r>
              <a:rPr lang="en-US" dirty="0" smtClean="0">
                <a:solidFill>
                  <a:schemeClr val="accent1">
                    <a:lumMod val="50000"/>
                  </a:schemeClr>
                </a:solidFill>
              </a:rPr>
              <a:t>engineer provide</a:t>
            </a:r>
            <a:r>
              <a:rPr lang="en-US" dirty="0">
                <a:solidFill>
                  <a:schemeClr val="accent1">
                    <a:lumMod val="50000"/>
                  </a:schemeClr>
                </a:solidFill>
              </a:rPr>
              <a:t>:</a:t>
            </a:r>
          </a:p>
          <a:p>
            <a:pPr marL="365760" indent="-365760">
              <a:spcBef>
                <a:spcPts val="600"/>
              </a:spcBef>
              <a:spcAft>
                <a:spcPts val="600"/>
              </a:spcAft>
              <a:buFont typeface="Wingdings" panose="05000000000000000000" pitchFamily="2" charset="2"/>
              <a:buChar char="§"/>
            </a:pPr>
            <a:r>
              <a:rPr lang="en-US" dirty="0">
                <a:solidFill>
                  <a:schemeClr val="accent1">
                    <a:lumMod val="50000"/>
                  </a:schemeClr>
                </a:solidFill>
              </a:rPr>
              <a:t>Tabulated data for sloping or</a:t>
            </a:r>
          </a:p>
          <a:p>
            <a:pPr marL="365760" indent="-365760">
              <a:spcBef>
                <a:spcPts val="600"/>
              </a:spcBef>
              <a:spcAft>
                <a:spcPts val="600"/>
              </a:spcAft>
              <a:buFont typeface="Wingdings" panose="05000000000000000000" pitchFamily="2" charset="2"/>
              <a:buChar char="§"/>
            </a:pPr>
            <a:r>
              <a:rPr lang="en-US" dirty="0">
                <a:solidFill>
                  <a:schemeClr val="accent1">
                    <a:lumMod val="50000"/>
                  </a:schemeClr>
                </a:solidFill>
              </a:rPr>
              <a:t>A site-specific sloping </a:t>
            </a:r>
            <a:r>
              <a:rPr lang="en-US" dirty="0" smtClean="0">
                <a:solidFill>
                  <a:schemeClr val="accent1">
                    <a:lumMod val="50000"/>
                  </a:schemeClr>
                </a:solidFill>
              </a:rPr>
              <a:t>profile</a:t>
            </a:r>
            <a:endParaRPr lang="en-US" dirty="0">
              <a:solidFill>
                <a:schemeClr val="accent1">
                  <a:lumMod val="50000"/>
                </a:schemeClr>
              </a:solidFill>
            </a:endParaRPr>
          </a:p>
        </p:txBody>
      </p:sp>
    </p:spTree>
    <p:extLst>
      <p:ext uri="{BB962C8B-B14F-4D97-AF65-F5344CB8AC3E}">
        <p14:creationId xmlns:p14="http://schemas.microsoft.com/office/powerpoint/2010/main" val="400930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304800" y="2514600"/>
            <a:ext cx="2209800" cy="1631216"/>
          </a:xfrm>
          <a:prstGeom prst="rect">
            <a:avLst/>
          </a:prstGeom>
          <a:noFill/>
          <a:ln w="9525">
            <a:noFill/>
            <a:miter lim="800000"/>
            <a:headEnd/>
            <a:tailEnd/>
          </a:ln>
        </p:spPr>
        <p:txBody>
          <a:bodyPr wrap="square">
            <a:spAutoFit/>
          </a:bodyPr>
          <a:lstStyle/>
          <a:p>
            <a:pPr marL="365760" indent="-365760">
              <a:spcBef>
                <a:spcPts val="600"/>
              </a:spcBef>
              <a:spcAft>
                <a:spcPts val="600"/>
              </a:spcAft>
              <a:buFont typeface="Wingdings" panose="05000000000000000000" pitchFamily="2" charset="2"/>
              <a:buChar char="§"/>
            </a:pPr>
            <a:r>
              <a:rPr lang="en-US" sz="2000" b="1" dirty="0" smtClean="0">
                <a:solidFill>
                  <a:schemeClr val="accent1">
                    <a:lumMod val="50000"/>
                  </a:schemeClr>
                </a:solidFill>
              </a:rPr>
              <a:t>Safe </a:t>
            </a:r>
            <a:r>
              <a:rPr lang="en-US" sz="2000" b="1" dirty="0">
                <a:solidFill>
                  <a:schemeClr val="accent1">
                    <a:lumMod val="50000"/>
                  </a:schemeClr>
                </a:solidFill>
              </a:rPr>
              <a:t>angle</a:t>
            </a:r>
          </a:p>
          <a:p>
            <a:pPr marL="365760" indent="-365760">
              <a:spcBef>
                <a:spcPts val="600"/>
              </a:spcBef>
              <a:spcAft>
                <a:spcPts val="600"/>
              </a:spcAft>
              <a:buFont typeface="Wingdings" panose="05000000000000000000" pitchFamily="2" charset="2"/>
              <a:buChar char="§"/>
            </a:pPr>
            <a:r>
              <a:rPr lang="en-US" sz="2000" b="1" dirty="0" smtClean="0">
                <a:solidFill>
                  <a:schemeClr val="accent1">
                    <a:lumMod val="50000"/>
                  </a:schemeClr>
                </a:solidFill>
              </a:rPr>
              <a:t>Maximum </a:t>
            </a:r>
            <a:r>
              <a:rPr lang="en-US" sz="2000" b="1" dirty="0">
                <a:solidFill>
                  <a:schemeClr val="accent1">
                    <a:lumMod val="50000"/>
                  </a:schemeClr>
                </a:solidFill>
              </a:rPr>
              <a:t>allowable slope</a:t>
            </a:r>
          </a:p>
          <a:p>
            <a:pPr marL="365760" indent="-365760">
              <a:spcBef>
                <a:spcPts val="600"/>
              </a:spcBef>
              <a:spcAft>
                <a:spcPts val="600"/>
              </a:spcAft>
              <a:buFont typeface="Wingdings" panose="05000000000000000000" pitchFamily="2" charset="2"/>
              <a:buChar char="§"/>
            </a:pPr>
            <a:r>
              <a:rPr lang="en-US" sz="2000" b="1" dirty="0" smtClean="0">
                <a:solidFill>
                  <a:schemeClr val="accent1">
                    <a:lumMod val="50000"/>
                  </a:schemeClr>
                </a:solidFill>
              </a:rPr>
              <a:t>Actual slope</a:t>
            </a:r>
            <a:endParaRPr lang="en-US" sz="2000" b="1" dirty="0">
              <a:solidFill>
                <a:schemeClr val="accent1">
                  <a:lumMod val="50000"/>
                </a:schemeClr>
              </a:solidFill>
            </a:endParaRPr>
          </a:p>
        </p:txBody>
      </p:sp>
      <p:sp>
        <p:nvSpPr>
          <p:cNvPr id="8" name="Rectangle 3"/>
          <p:cNvSpPr>
            <a:spLocks noChangeArrowheads="1"/>
          </p:cNvSpPr>
          <p:nvPr/>
        </p:nvSpPr>
        <p:spPr bwMode="auto">
          <a:xfrm>
            <a:off x="914400" y="399669"/>
            <a:ext cx="7315200" cy="5909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Terms Currently Used by OSHA</a:t>
            </a:r>
            <a:endParaRPr lang="en-US" sz="1800" i="1" dirty="0">
              <a:solidFill>
                <a:schemeClr val="accent1">
                  <a:lumMod val="50000"/>
                </a:schemeClr>
              </a:solidFill>
            </a:endParaRPr>
          </a:p>
        </p:txBody>
      </p:sp>
      <p:pic>
        <p:nvPicPr>
          <p:cNvPr id="9" name="Picture 8" descr="angle-gravel pit"/>
          <p:cNvPicPr>
            <a:picLocks noChangeAspect="1" noChangeArrowheads="1"/>
          </p:cNvPicPr>
          <p:nvPr/>
        </p:nvPicPr>
        <p:blipFill>
          <a:blip r:embed="rId2" cstate="print"/>
          <a:srcRect t="11806" b="13069"/>
          <a:stretch>
            <a:fillRect/>
          </a:stretch>
        </p:blipFill>
        <p:spPr bwMode="auto">
          <a:xfrm>
            <a:off x="2819400" y="1752600"/>
            <a:ext cx="5673553" cy="3200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ectangle 9"/>
          <p:cNvSpPr>
            <a:spLocks noChangeArrowheads="1"/>
          </p:cNvSpPr>
          <p:nvPr/>
        </p:nvSpPr>
        <p:spPr bwMode="auto">
          <a:xfrm>
            <a:off x="5410200" y="1752600"/>
            <a:ext cx="3048000" cy="1079500"/>
          </a:xfrm>
          <a:prstGeom prst="rect">
            <a:avLst/>
          </a:prstGeom>
          <a:noFill/>
          <a:ln w="9525">
            <a:noFill/>
            <a:miter lim="800000"/>
            <a:headEnd/>
            <a:tailEnd/>
          </a:ln>
        </p:spPr>
        <p:txBody>
          <a:bodyPr wrap="none" anchor="ctr"/>
          <a:lstStyle/>
          <a:p>
            <a:pPr algn="r"/>
            <a:r>
              <a:rPr lang="en-US" b="1" dirty="0">
                <a:solidFill>
                  <a:srgbClr val="00447C"/>
                </a:solidFill>
              </a:rPr>
              <a:t>The term “angle of repose” </a:t>
            </a:r>
          </a:p>
          <a:p>
            <a:pPr algn="r"/>
            <a:r>
              <a:rPr lang="en-US" b="1" dirty="0">
                <a:solidFill>
                  <a:srgbClr val="00447C"/>
                </a:solidFill>
              </a:rPr>
              <a:t>which comes from stockpiling</a:t>
            </a:r>
          </a:p>
          <a:p>
            <a:pPr algn="r"/>
            <a:r>
              <a:rPr lang="en-US" b="1" dirty="0">
                <a:solidFill>
                  <a:srgbClr val="00447C"/>
                </a:solidFill>
              </a:rPr>
              <a:t>is no longer used by OSHA.</a:t>
            </a:r>
          </a:p>
        </p:txBody>
      </p:sp>
    </p:spTree>
    <p:extLst>
      <p:ext uri="{BB962C8B-B14F-4D97-AF65-F5344CB8AC3E}">
        <p14:creationId xmlns:p14="http://schemas.microsoft.com/office/powerpoint/2010/main" val="392888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8"/>
          <p:cNvGrpSpPr>
            <a:grpSpLocks/>
          </p:cNvGrpSpPr>
          <p:nvPr/>
        </p:nvGrpSpPr>
        <p:grpSpPr bwMode="auto">
          <a:xfrm>
            <a:off x="2355850" y="152400"/>
            <a:ext cx="4425950" cy="5233988"/>
            <a:chOff x="1088" y="412"/>
            <a:chExt cx="2788" cy="3297"/>
          </a:xfrm>
        </p:grpSpPr>
        <p:graphicFrame>
          <p:nvGraphicFramePr>
            <p:cNvPr id="12290" name="Object 32"/>
            <p:cNvGraphicFramePr>
              <a:graphicFrameLocks noChangeAspect="1"/>
            </p:cNvGraphicFramePr>
            <p:nvPr/>
          </p:nvGraphicFramePr>
          <p:xfrm>
            <a:off x="2652" y="432"/>
            <a:ext cx="1183" cy="3277"/>
          </p:xfrm>
          <a:graphic>
            <a:graphicData uri="http://schemas.openxmlformats.org/presentationml/2006/ole">
              <mc:AlternateContent xmlns:mc="http://schemas.openxmlformats.org/markup-compatibility/2006">
                <mc:Choice xmlns:v="urn:schemas-microsoft-com:vml" Requires="v">
                  <p:oleObj spid="_x0000_s12321" name="Image" r:id="rId3" imgW="1816150" imgH="4882492" progId="Photoshop.Image.7">
                    <p:embed/>
                  </p:oleObj>
                </mc:Choice>
                <mc:Fallback>
                  <p:oleObj name="Image" r:id="rId3" imgW="1816150" imgH="4882492"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8081" b="5316"/>
                        <a:stretch>
                          <a:fillRect/>
                        </a:stretch>
                      </p:blipFill>
                      <p:spPr bwMode="auto">
                        <a:xfrm>
                          <a:off x="2652" y="432"/>
                          <a:ext cx="1183" cy="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2292" name="Group 17"/>
            <p:cNvGrpSpPr>
              <a:grpSpLocks/>
            </p:cNvGrpSpPr>
            <p:nvPr/>
          </p:nvGrpSpPr>
          <p:grpSpPr bwMode="auto">
            <a:xfrm>
              <a:off x="3106" y="3413"/>
              <a:ext cx="770" cy="218"/>
              <a:chOff x="2638" y="1308"/>
              <a:chExt cx="770" cy="218"/>
            </a:xfrm>
          </p:grpSpPr>
          <p:sp>
            <p:nvSpPr>
              <p:cNvPr id="12305" name="Text Box 18"/>
              <p:cNvSpPr txBox="1">
                <a:spLocks noChangeArrowheads="1"/>
              </p:cNvSpPr>
              <p:nvPr/>
            </p:nvSpPr>
            <p:spPr bwMode="auto">
              <a:xfrm>
                <a:off x="2638" y="1314"/>
                <a:ext cx="728" cy="212"/>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0 = 45</a:t>
                </a:r>
                <a:endParaRPr lang="en-US" b="1"/>
              </a:p>
            </p:txBody>
          </p:sp>
          <p:sp>
            <p:nvSpPr>
              <p:cNvPr id="12306" name="Text Box 19"/>
              <p:cNvSpPr txBox="1">
                <a:spLocks noChangeArrowheads="1"/>
              </p:cNvSpPr>
              <p:nvPr/>
            </p:nvSpPr>
            <p:spPr bwMode="auto">
              <a:xfrm>
                <a:off x="3152" y="1308"/>
                <a:ext cx="256" cy="150"/>
              </a:xfrm>
              <a:prstGeom prst="rect">
                <a:avLst/>
              </a:prstGeom>
              <a:noFill/>
              <a:ln w="9525">
                <a:noFill/>
                <a:miter lim="800000"/>
                <a:headEnd/>
                <a:tailEnd/>
              </a:ln>
            </p:spPr>
            <p:txBody>
              <a:bodyPr>
                <a:spAutoFit/>
              </a:bodyPr>
              <a:lstStyle/>
              <a:p>
                <a:pPr>
                  <a:lnSpc>
                    <a:spcPct val="80000"/>
                  </a:lnSpc>
                  <a:spcBef>
                    <a:spcPct val="50000"/>
                  </a:spcBef>
                </a:pPr>
                <a:r>
                  <a:rPr lang="en-US" sz="1200">
                    <a:solidFill>
                      <a:srgbClr val="FFFF00"/>
                    </a:solidFill>
                  </a:rPr>
                  <a:t>o</a:t>
                </a:r>
              </a:p>
            </p:txBody>
          </p:sp>
          <p:sp>
            <p:nvSpPr>
              <p:cNvPr id="12307" name="Line 20"/>
              <p:cNvSpPr>
                <a:spLocks noChangeShapeType="1"/>
              </p:cNvSpPr>
              <p:nvPr/>
            </p:nvSpPr>
            <p:spPr bwMode="auto">
              <a:xfrm flipV="1">
                <a:off x="2658" y="1380"/>
                <a:ext cx="156" cy="72"/>
              </a:xfrm>
              <a:prstGeom prst="line">
                <a:avLst/>
              </a:prstGeom>
              <a:noFill/>
              <a:ln w="25400">
                <a:solidFill>
                  <a:srgbClr val="FFFF00"/>
                </a:solidFill>
                <a:round/>
                <a:headEnd/>
                <a:tailEnd/>
              </a:ln>
            </p:spPr>
            <p:txBody>
              <a:bodyPr/>
              <a:lstStyle/>
              <a:p>
                <a:endParaRPr lang="en-US"/>
              </a:p>
            </p:txBody>
          </p:sp>
        </p:grpSp>
        <p:grpSp>
          <p:nvGrpSpPr>
            <p:cNvPr id="12293" name="Group 12"/>
            <p:cNvGrpSpPr>
              <a:grpSpLocks/>
            </p:cNvGrpSpPr>
            <p:nvPr/>
          </p:nvGrpSpPr>
          <p:grpSpPr bwMode="auto">
            <a:xfrm>
              <a:off x="3098" y="2315"/>
              <a:ext cx="770" cy="218"/>
              <a:chOff x="2638" y="1308"/>
              <a:chExt cx="770" cy="218"/>
            </a:xfrm>
          </p:grpSpPr>
          <p:sp>
            <p:nvSpPr>
              <p:cNvPr id="12302" name="Text Box 6"/>
              <p:cNvSpPr txBox="1">
                <a:spLocks noChangeArrowheads="1"/>
              </p:cNvSpPr>
              <p:nvPr/>
            </p:nvSpPr>
            <p:spPr bwMode="auto">
              <a:xfrm>
                <a:off x="2638" y="1314"/>
                <a:ext cx="728" cy="212"/>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0 = 45</a:t>
                </a:r>
                <a:endParaRPr lang="en-US" b="1"/>
              </a:p>
            </p:txBody>
          </p:sp>
          <p:sp>
            <p:nvSpPr>
              <p:cNvPr id="12303" name="Text Box 7"/>
              <p:cNvSpPr txBox="1">
                <a:spLocks noChangeArrowheads="1"/>
              </p:cNvSpPr>
              <p:nvPr/>
            </p:nvSpPr>
            <p:spPr bwMode="auto">
              <a:xfrm>
                <a:off x="3152" y="1308"/>
                <a:ext cx="256" cy="150"/>
              </a:xfrm>
              <a:prstGeom prst="rect">
                <a:avLst/>
              </a:prstGeom>
              <a:noFill/>
              <a:ln w="9525">
                <a:noFill/>
                <a:miter lim="800000"/>
                <a:headEnd/>
                <a:tailEnd/>
              </a:ln>
            </p:spPr>
            <p:txBody>
              <a:bodyPr>
                <a:spAutoFit/>
              </a:bodyPr>
              <a:lstStyle/>
              <a:p>
                <a:pPr>
                  <a:lnSpc>
                    <a:spcPct val="80000"/>
                  </a:lnSpc>
                  <a:spcBef>
                    <a:spcPct val="50000"/>
                  </a:spcBef>
                </a:pPr>
                <a:r>
                  <a:rPr lang="en-US" sz="1200">
                    <a:solidFill>
                      <a:srgbClr val="FFFF00"/>
                    </a:solidFill>
                  </a:rPr>
                  <a:t>o</a:t>
                </a:r>
              </a:p>
            </p:txBody>
          </p:sp>
          <p:sp>
            <p:nvSpPr>
              <p:cNvPr id="12304" name="Line 8"/>
              <p:cNvSpPr>
                <a:spLocks noChangeShapeType="1"/>
              </p:cNvSpPr>
              <p:nvPr/>
            </p:nvSpPr>
            <p:spPr bwMode="auto">
              <a:xfrm flipV="1">
                <a:off x="2658" y="1380"/>
                <a:ext cx="156" cy="72"/>
              </a:xfrm>
              <a:prstGeom prst="line">
                <a:avLst/>
              </a:prstGeom>
              <a:noFill/>
              <a:ln w="25400">
                <a:solidFill>
                  <a:srgbClr val="FFFF00"/>
                </a:solidFill>
                <a:round/>
                <a:headEnd/>
                <a:tailEnd/>
              </a:ln>
            </p:spPr>
            <p:txBody>
              <a:bodyPr/>
              <a:lstStyle/>
              <a:p>
                <a:endParaRPr lang="en-US"/>
              </a:p>
            </p:txBody>
          </p:sp>
        </p:grpSp>
        <p:grpSp>
          <p:nvGrpSpPr>
            <p:cNvPr id="12294" name="Group 13"/>
            <p:cNvGrpSpPr>
              <a:grpSpLocks/>
            </p:cNvGrpSpPr>
            <p:nvPr/>
          </p:nvGrpSpPr>
          <p:grpSpPr bwMode="auto">
            <a:xfrm>
              <a:off x="3089" y="1171"/>
              <a:ext cx="770" cy="218"/>
              <a:chOff x="2638" y="1308"/>
              <a:chExt cx="770" cy="218"/>
            </a:xfrm>
          </p:grpSpPr>
          <p:sp>
            <p:nvSpPr>
              <p:cNvPr id="12299" name="Text Box 14"/>
              <p:cNvSpPr txBox="1">
                <a:spLocks noChangeArrowheads="1"/>
              </p:cNvSpPr>
              <p:nvPr/>
            </p:nvSpPr>
            <p:spPr bwMode="auto">
              <a:xfrm>
                <a:off x="2638" y="1314"/>
                <a:ext cx="728" cy="212"/>
              </a:xfrm>
              <a:prstGeom prst="rect">
                <a:avLst/>
              </a:prstGeom>
              <a:noFill/>
              <a:ln w="9525">
                <a:noFill/>
                <a:miter lim="800000"/>
                <a:headEnd/>
                <a:tailEnd/>
              </a:ln>
            </p:spPr>
            <p:txBody>
              <a:bodyPr>
                <a:spAutoFit/>
              </a:bodyPr>
              <a:lstStyle/>
              <a:p>
                <a:pPr>
                  <a:spcBef>
                    <a:spcPct val="50000"/>
                  </a:spcBef>
                </a:pPr>
                <a:r>
                  <a:rPr lang="en-US" sz="1600" b="1">
                    <a:solidFill>
                      <a:srgbClr val="FFFF00"/>
                    </a:solidFill>
                  </a:rPr>
                  <a:t>0 = 45</a:t>
                </a:r>
                <a:endParaRPr lang="en-US" b="1"/>
              </a:p>
            </p:txBody>
          </p:sp>
          <p:sp>
            <p:nvSpPr>
              <p:cNvPr id="12300" name="Text Box 15"/>
              <p:cNvSpPr txBox="1">
                <a:spLocks noChangeArrowheads="1"/>
              </p:cNvSpPr>
              <p:nvPr/>
            </p:nvSpPr>
            <p:spPr bwMode="auto">
              <a:xfrm>
                <a:off x="3152" y="1308"/>
                <a:ext cx="256" cy="150"/>
              </a:xfrm>
              <a:prstGeom prst="rect">
                <a:avLst/>
              </a:prstGeom>
              <a:noFill/>
              <a:ln w="9525">
                <a:noFill/>
                <a:miter lim="800000"/>
                <a:headEnd/>
                <a:tailEnd/>
              </a:ln>
            </p:spPr>
            <p:txBody>
              <a:bodyPr>
                <a:spAutoFit/>
              </a:bodyPr>
              <a:lstStyle/>
              <a:p>
                <a:pPr>
                  <a:lnSpc>
                    <a:spcPct val="80000"/>
                  </a:lnSpc>
                  <a:spcBef>
                    <a:spcPct val="50000"/>
                  </a:spcBef>
                </a:pPr>
                <a:r>
                  <a:rPr lang="en-US" sz="1200">
                    <a:solidFill>
                      <a:srgbClr val="FFFF00"/>
                    </a:solidFill>
                  </a:rPr>
                  <a:t>o</a:t>
                </a:r>
              </a:p>
            </p:txBody>
          </p:sp>
          <p:sp>
            <p:nvSpPr>
              <p:cNvPr id="12301" name="Line 16"/>
              <p:cNvSpPr>
                <a:spLocks noChangeShapeType="1"/>
              </p:cNvSpPr>
              <p:nvPr/>
            </p:nvSpPr>
            <p:spPr bwMode="auto">
              <a:xfrm flipV="1">
                <a:off x="2658" y="1380"/>
                <a:ext cx="156" cy="72"/>
              </a:xfrm>
              <a:prstGeom prst="line">
                <a:avLst/>
              </a:prstGeom>
              <a:noFill/>
              <a:ln w="25400">
                <a:solidFill>
                  <a:srgbClr val="FFFF00"/>
                </a:solidFill>
                <a:round/>
                <a:headEnd/>
                <a:tailEnd/>
              </a:ln>
            </p:spPr>
            <p:txBody>
              <a:bodyPr/>
              <a:lstStyle/>
              <a:p>
                <a:endParaRPr lang="en-US"/>
              </a:p>
            </p:txBody>
          </p:sp>
        </p:grpSp>
        <p:sp>
          <p:nvSpPr>
            <p:cNvPr id="12295" name="Line 23"/>
            <p:cNvSpPr>
              <a:spLocks noChangeShapeType="1"/>
            </p:cNvSpPr>
            <p:nvPr/>
          </p:nvSpPr>
          <p:spPr bwMode="auto">
            <a:xfrm flipV="1">
              <a:off x="2650" y="412"/>
              <a:ext cx="1057" cy="1054"/>
            </a:xfrm>
            <a:prstGeom prst="line">
              <a:avLst/>
            </a:prstGeom>
            <a:noFill/>
            <a:ln w="31750">
              <a:solidFill>
                <a:srgbClr val="FFFF00"/>
              </a:solidFill>
              <a:prstDash val="dash"/>
              <a:round/>
              <a:headEnd/>
              <a:tailEnd/>
            </a:ln>
          </p:spPr>
          <p:txBody>
            <a:bodyPr/>
            <a:lstStyle/>
            <a:p>
              <a:endParaRPr lang="en-US"/>
            </a:p>
          </p:txBody>
        </p:sp>
        <p:sp>
          <p:nvSpPr>
            <p:cNvPr id="12296" name="Line 33"/>
            <p:cNvSpPr>
              <a:spLocks noChangeShapeType="1"/>
            </p:cNvSpPr>
            <p:nvPr/>
          </p:nvSpPr>
          <p:spPr bwMode="auto">
            <a:xfrm flipV="1">
              <a:off x="2690" y="1516"/>
              <a:ext cx="1057" cy="1054"/>
            </a:xfrm>
            <a:prstGeom prst="line">
              <a:avLst/>
            </a:prstGeom>
            <a:noFill/>
            <a:ln w="31750">
              <a:solidFill>
                <a:srgbClr val="FFFF00"/>
              </a:solidFill>
              <a:prstDash val="dash"/>
              <a:round/>
              <a:headEnd/>
              <a:tailEnd/>
            </a:ln>
          </p:spPr>
          <p:txBody>
            <a:bodyPr/>
            <a:lstStyle/>
            <a:p>
              <a:endParaRPr lang="en-US"/>
            </a:p>
          </p:txBody>
        </p:sp>
        <p:sp>
          <p:nvSpPr>
            <p:cNvPr id="12297" name="Line 34"/>
            <p:cNvSpPr>
              <a:spLocks noChangeShapeType="1"/>
            </p:cNvSpPr>
            <p:nvPr/>
          </p:nvSpPr>
          <p:spPr bwMode="auto">
            <a:xfrm flipV="1">
              <a:off x="2658" y="2692"/>
              <a:ext cx="1001" cy="998"/>
            </a:xfrm>
            <a:prstGeom prst="line">
              <a:avLst/>
            </a:prstGeom>
            <a:noFill/>
            <a:ln w="31750">
              <a:solidFill>
                <a:srgbClr val="FFFF00"/>
              </a:solidFill>
              <a:prstDash val="dash"/>
              <a:round/>
              <a:headEnd/>
              <a:tailEnd/>
            </a:ln>
          </p:spPr>
          <p:txBody>
            <a:bodyPr/>
            <a:lstStyle/>
            <a:p>
              <a:endParaRPr lang="en-US"/>
            </a:p>
          </p:txBody>
        </p:sp>
        <p:sp>
          <p:nvSpPr>
            <p:cNvPr id="205860" name="Rectangle 36"/>
            <p:cNvSpPr>
              <a:spLocks noChangeArrowheads="1"/>
            </p:cNvSpPr>
            <p:nvPr/>
          </p:nvSpPr>
          <p:spPr bwMode="auto">
            <a:xfrm>
              <a:off x="1088" y="1951"/>
              <a:ext cx="920" cy="407"/>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3600" b="1" dirty="0">
                  <a:solidFill>
                    <a:schemeClr val="accent1">
                      <a:lumMod val="50000"/>
                    </a:schemeClr>
                  </a:solidFill>
                </a:rPr>
                <a:t>Type B</a:t>
              </a:r>
            </a:p>
          </p:txBody>
        </p:sp>
      </p:grpSp>
    </p:spTree>
    <p:extLst>
      <p:ext uri="{BB962C8B-B14F-4D97-AF65-F5344CB8AC3E}">
        <p14:creationId xmlns:p14="http://schemas.microsoft.com/office/powerpoint/2010/main" val="234106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2"/>
          <p:cNvGrpSpPr>
            <a:grpSpLocks/>
          </p:cNvGrpSpPr>
          <p:nvPr/>
        </p:nvGrpSpPr>
        <p:grpSpPr bwMode="auto">
          <a:xfrm>
            <a:off x="279401" y="254003"/>
            <a:ext cx="8711548" cy="5384800"/>
            <a:chOff x="176" y="160"/>
            <a:chExt cx="5624" cy="3392"/>
          </a:xfrm>
        </p:grpSpPr>
        <p:grpSp>
          <p:nvGrpSpPr>
            <p:cNvPr id="2052" name="Group 18"/>
            <p:cNvGrpSpPr>
              <a:grpSpLocks/>
            </p:cNvGrpSpPr>
            <p:nvPr/>
          </p:nvGrpSpPr>
          <p:grpSpPr bwMode="auto">
            <a:xfrm>
              <a:off x="176" y="160"/>
              <a:ext cx="5624" cy="3392"/>
              <a:chOff x="176" y="160"/>
              <a:chExt cx="5624" cy="3392"/>
            </a:xfrm>
          </p:grpSpPr>
          <p:sp>
            <p:nvSpPr>
              <p:cNvPr id="39938" name="Rectangle 2"/>
              <p:cNvSpPr>
                <a:spLocks noChangeArrowheads="1"/>
              </p:cNvSpPr>
              <p:nvPr/>
            </p:nvSpPr>
            <p:spPr bwMode="auto">
              <a:xfrm>
                <a:off x="242" y="160"/>
                <a:ext cx="5411" cy="368"/>
              </a:xfrm>
              <a:prstGeom prst="rect">
                <a:avLst/>
              </a:prstGeom>
              <a:noFill/>
              <a:ln w="9525">
                <a:noFill/>
                <a:miter lim="800000"/>
                <a:headEnd/>
                <a:tailEnd/>
              </a:ln>
              <a:effectLst>
                <a:outerShdw dist="35921" dir="2700000" algn="ctr" rotWithShape="0">
                  <a:schemeClr val="bg2"/>
                </a:outerShdw>
              </a:effectLst>
            </p:spPr>
            <p:txBody>
              <a:bodyPr wrap="square" anchor="ctr">
                <a:spAutoFit/>
              </a:bodyPr>
              <a:lstStyle/>
              <a:p>
                <a:pPr algn="ctr">
                  <a:defRPr/>
                </a:pPr>
                <a:r>
                  <a:rPr lang="en-US" sz="3200" b="1" dirty="0">
                    <a:solidFill>
                      <a:schemeClr val="accent1">
                        <a:lumMod val="50000"/>
                      </a:schemeClr>
                    </a:solidFill>
                  </a:rPr>
                  <a:t>OSHA Review of Cave-In </a:t>
                </a:r>
                <a:r>
                  <a:rPr lang="en-US" sz="3200" b="1" dirty="0" smtClean="0">
                    <a:solidFill>
                      <a:schemeClr val="accent1">
                        <a:lumMod val="50000"/>
                      </a:schemeClr>
                    </a:solidFill>
                  </a:rPr>
                  <a:t>Fatalities for </a:t>
                </a:r>
                <a:r>
                  <a:rPr lang="en-US" sz="3200" b="1" dirty="0">
                    <a:solidFill>
                      <a:schemeClr val="accent1">
                        <a:lumMod val="50000"/>
                      </a:schemeClr>
                    </a:solidFill>
                  </a:rPr>
                  <a:t>2003</a:t>
                </a:r>
              </a:p>
            </p:txBody>
          </p:sp>
          <p:sp>
            <p:nvSpPr>
              <p:cNvPr id="39941" name="Text Box 5"/>
              <p:cNvSpPr txBox="1">
                <a:spLocks noChangeArrowheads="1"/>
              </p:cNvSpPr>
              <p:nvPr/>
            </p:nvSpPr>
            <p:spPr bwMode="auto">
              <a:xfrm>
                <a:off x="2296" y="1874"/>
                <a:ext cx="728" cy="23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b="1">
                    <a:solidFill>
                      <a:schemeClr val="accent1">
                        <a:lumMod val="50000"/>
                      </a:schemeClr>
                    </a:solidFill>
                    <a:latin typeface="Cambria" panose="02040503050406030204" pitchFamily="18" charset="0"/>
                  </a:rPr>
                  <a:t>24%</a:t>
                </a:r>
              </a:p>
            </p:txBody>
          </p:sp>
          <p:graphicFrame>
            <p:nvGraphicFramePr>
              <p:cNvPr id="2" name="Object 16"/>
              <p:cNvGraphicFramePr>
                <a:graphicFrameLocks noChangeAspect="1"/>
              </p:cNvGraphicFramePr>
              <p:nvPr>
                <p:extLst>
                  <p:ext uri="{D42A27DB-BD31-4B8C-83A1-F6EECF244321}">
                    <p14:modId xmlns:p14="http://schemas.microsoft.com/office/powerpoint/2010/main" val="1457281661"/>
                  </p:ext>
                </p:extLst>
              </p:nvPr>
            </p:nvGraphicFramePr>
            <p:xfrm>
              <a:off x="176" y="613"/>
              <a:ext cx="5329" cy="2939"/>
            </p:xfrm>
            <a:graphic>
              <a:graphicData uri="http://schemas.openxmlformats.org/drawingml/2006/chart">
                <c:chart xmlns:c="http://schemas.openxmlformats.org/drawingml/2006/chart" xmlns:r="http://schemas.openxmlformats.org/officeDocument/2006/relationships" r:id="rId2"/>
              </a:graphicData>
            </a:graphic>
          </p:graphicFrame>
          <p:sp>
            <p:nvSpPr>
              <p:cNvPr id="2060" name="Text Box 8"/>
              <p:cNvSpPr txBox="1">
                <a:spLocks noChangeArrowheads="1"/>
              </p:cNvSpPr>
              <p:nvPr/>
            </p:nvSpPr>
            <p:spPr bwMode="auto">
              <a:xfrm>
                <a:off x="795" y="758"/>
                <a:ext cx="3920" cy="291"/>
              </a:xfrm>
              <a:prstGeom prst="rect">
                <a:avLst/>
              </a:prstGeom>
              <a:noFill/>
              <a:ln w="9525">
                <a:noFill/>
                <a:miter lim="800000"/>
                <a:headEnd/>
                <a:tailEnd/>
              </a:ln>
            </p:spPr>
            <p:txBody>
              <a:bodyPr>
                <a:spAutoFit/>
              </a:bodyPr>
              <a:lstStyle/>
              <a:p>
                <a:pPr algn="ctr">
                  <a:spcBef>
                    <a:spcPct val="50000"/>
                  </a:spcBef>
                </a:pPr>
                <a:r>
                  <a:rPr lang="en-US" sz="2400" b="1" u="sng" dirty="0">
                    <a:solidFill>
                      <a:schemeClr val="accent1">
                        <a:lumMod val="50000"/>
                      </a:schemeClr>
                    </a:solidFill>
                  </a:rPr>
                  <a:t>Protective Measures in the Fatalities</a:t>
                </a:r>
              </a:p>
            </p:txBody>
          </p:sp>
          <p:sp>
            <p:nvSpPr>
              <p:cNvPr id="2061" name="Text Box 9"/>
              <p:cNvSpPr txBox="1">
                <a:spLocks noChangeArrowheads="1"/>
              </p:cNvSpPr>
              <p:nvPr/>
            </p:nvSpPr>
            <p:spPr bwMode="auto">
              <a:xfrm>
                <a:off x="3888" y="1789"/>
                <a:ext cx="1552" cy="250"/>
              </a:xfrm>
              <a:prstGeom prst="rect">
                <a:avLst/>
              </a:prstGeom>
              <a:noFill/>
              <a:ln w="9525">
                <a:noFill/>
                <a:miter lim="800000"/>
                <a:headEnd/>
                <a:tailEnd/>
              </a:ln>
            </p:spPr>
            <p:txBody>
              <a:bodyPr>
                <a:spAutoFit/>
              </a:bodyPr>
              <a:lstStyle/>
              <a:p>
                <a:pPr>
                  <a:spcBef>
                    <a:spcPct val="50000"/>
                  </a:spcBef>
                </a:pPr>
                <a:r>
                  <a:rPr lang="en-US" sz="2000" dirty="0">
                    <a:solidFill>
                      <a:schemeClr val="accent1">
                        <a:lumMod val="50000"/>
                      </a:schemeClr>
                    </a:solidFill>
                  </a:rPr>
                  <a:t>Improperly used</a:t>
                </a:r>
              </a:p>
            </p:txBody>
          </p:sp>
          <p:sp>
            <p:nvSpPr>
              <p:cNvPr id="2062" name="Text Box 10"/>
              <p:cNvSpPr txBox="1">
                <a:spLocks noChangeArrowheads="1"/>
              </p:cNvSpPr>
              <p:nvPr/>
            </p:nvSpPr>
            <p:spPr bwMode="auto">
              <a:xfrm>
                <a:off x="3901" y="2178"/>
                <a:ext cx="1899" cy="174"/>
              </a:xfrm>
              <a:prstGeom prst="rect">
                <a:avLst/>
              </a:prstGeom>
              <a:noFill/>
              <a:ln w="9525">
                <a:noFill/>
                <a:miter lim="800000"/>
                <a:headEnd/>
                <a:tailEnd/>
              </a:ln>
            </p:spPr>
            <p:txBody>
              <a:bodyPr wrap="square">
                <a:spAutoFit/>
              </a:bodyPr>
              <a:lstStyle/>
              <a:p>
                <a:pPr>
                  <a:lnSpc>
                    <a:spcPct val="60000"/>
                  </a:lnSpc>
                  <a:spcBef>
                    <a:spcPct val="50000"/>
                  </a:spcBef>
                </a:pPr>
                <a:r>
                  <a:rPr lang="en-US" sz="2000" dirty="0">
                    <a:solidFill>
                      <a:schemeClr val="accent1">
                        <a:lumMod val="50000"/>
                      </a:schemeClr>
                    </a:solidFill>
                  </a:rPr>
                  <a:t>Available but </a:t>
                </a:r>
                <a:r>
                  <a:rPr lang="en-US" sz="2000" dirty="0" smtClean="0">
                    <a:solidFill>
                      <a:schemeClr val="accent1">
                        <a:lumMod val="50000"/>
                      </a:schemeClr>
                    </a:solidFill>
                  </a:rPr>
                  <a:t>not in </a:t>
                </a:r>
                <a:r>
                  <a:rPr lang="en-US" sz="2000" dirty="0">
                    <a:solidFill>
                      <a:schemeClr val="accent1">
                        <a:lumMod val="50000"/>
                      </a:schemeClr>
                    </a:solidFill>
                  </a:rPr>
                  <a:t>use</a:t>
                </a:r>
              </a:p>
            </p:txBody>
          </p:sp>
          <p:sp>
            <p:nvSpPr>
              <p:cNvPr id="2063" name="Text Box 11"/>
              <p:cNvSpPr txBox="1">
                <a:spLocks noChangeArrowheads="1"/>
              </p:cNvSpPr>
              <p:nvPr/>
            </p:nvSpPr>
            <p:spPr bwMode="auto">
              <a:xfrm>
                <a:off x="3882" y="2440"/>
                <a:ext cx="1552" cy="250"/>
              </a:xfrm>
              <a:prstGeom prst="rect">
                <a:avLst/>
              </a:prstGeom>
              <a:noFill/>
              <a:ln w="9525">
                <a:noFill/>
                <a:miter lim="800000"/>
                <a:headEnd/>
                <a:tailEnd/>
              </a:ln>
            </p:spPr>
            <p:txBody>
              <a:bodyPr>
                <a:spAutoFit/>
              </a:bodyPr>
              <a:lstStyle/>
              <a:p>
                <a:pPr>
                  <a:spcBef>
                    <a:spcPct val="50000"/>
                  </a:spcBef>
                </a:pPr>
                <a:r>
                  <a:rPr lang="en-US" sz="2000" dirty="0">
                    <a:solidFill>
                      <a:schemeClr val="accent1">
                        <a:lumMod val="50000"/>
                      </a:schemeClr>
                    </a:solidFill>
                  </a:rPr>
                  <a:t>Not available</a:t>
                </a:r>
              </a:p>
            </p:txBody>
          </p:sp>
          <p:sp>
            <p:nvSpPr>
              <p:cNvPr id="2064" name="Rectangle 12"/>
              <p:cNvSpPr>
                <a:spLocks noChangeArrowheads="1"/>
              </p:cNvSpPr>
              <p:nvPr/>
            </p:nvSpPr>
            <p:spPr bwMode="auto">
              <a:xfrm>
                <a:off x="3733" y="1864"/>
                <a:ext cx="113" cy="112"/>
              </a:xfrm>
              <a:prstGeom prst="rect">
                <a:avLst/>
              </a:prstGeom>
              <a:solidFill>
                <a:schemeClr val="accent1"/>
              </a:solidFill>
              <a:ln w="12700">
                <a:solidFill>
                  <a:schemeClr val="bg1"/>
                </a:solidFill>
                <a:miter lim="800000"/>
                <a:headEnd/>
                <a:tailEnd/>
              </a:ln>
            </p:spPr>
            <p:txBody>
              <a:bodyPr/>
              <a:lstStyle/>
              <a:p>
                <a:endParaRPr lang="en-US">
                  <a:solidFill>
                    <a:schemeClr val="accent1">
                      <a:lumMod val="50000"/>
                    </a:schemeClr>
                  </a:solidFill>
                  <a:latin typeface="Cambria" panose="02040503050406030204" pitchFamily="18" charset="0"/>
                </a:endParaRPr>
              </a:p>
            </p:txBody>
          </p:sp>
          <p:sp>
            <p:nvSpPr>
              <p:cNvPr id="2065" name="Rectangle 13"/>
              <p:cNvSpPr>
                <a:spLocks noChangeArrowheads="1"/>
              </p:cNvSpPr>
              <p:nvPr/>
            </p:nvSpPr>
            <p:spPr bwMode="auto">
              <a:xfrm>
                <a:off x="3736" y="2184"/>
                <a:ext cx="113" cy="112"/>
              </a:xfrm>
              <a:prstGeom prst="rect">
                <a:avLst/>
              </a:prstGeom>
              <a:solidFill>
                <a:srgbClr val="008000"/>
              </a:solidFill>
              <a:ln w="12700">
                <a:solidFill>
                  <a:schemeClr val="bg1"/>
                </a:solidFill>
                <a:miter lim="800000"/>
                <a:headEnd/>
                <a:tailEnd/>
              </a:ln>
            </p:spPr>
            <p:txBody>
              <a:bodyPr/>
              <a:lstStyle/>
              <a:p>
                <a:endParaRPr lang="en-US">
                  <a:solidFill>
                    <a:schemeClr val="accent1">
                      <a:lumMod val="50000"/>
                    </a:schemeClr>
                  </a:solidFill>
                  <a:latin typeface="Cambria" panose="02040503050406030204" pitchFamily="18" charset="0"/>
                </a:endParaRPr>
              </a:p>
            </p:txBody>
          </p:sp>
          <p:sp>
            <p:nvSpPr>
              <p:cNvPr id="2066" name="Rectangle 14"/>
              <p:cNvSpPr>
                <a:spLocks noChangeArrowheads="1"/>
              </p:cNvSpPr>
              <p:nvPr/>
            </p:nvSpPr>
            <p:spPr bwMode="auto">
              <a:xfrm>
                <a:off x="3736" y="2512"/>
                <a:ext cx="113" cy="112"/>
              </a:xfrm>
              <a:prstGeom prst="rect">
                <a:avLst/>
              </a:prstGeom>
              <a:solidFill>
                <a:schemeClr val="hlink"/>
              </a:solidFill>
              <a:ln w="12700">
                <a:solidFill>
                  <a:schemeClr val="bg1"/>
                </a:solidFill>
                <a:miter lim="800000"/>
                <a:headEnd/>
                <a:tailEnd/>
              </a:ln>
            </p:spPr>
            <p:txBody>
              <a:bodyPr/>
              <a:lstStyle/>
              <a:p>
                <a:endParaRPr lang="en-US">
                  <a:solidFill>
                    <a:schemeClr val="accent1">
                      <a:lumMod val="50000"/>
                    </a:schemeClr>
                  </a:solidFill>
                  <a:latin typeface="Cambria" panose="02040503050406030204" pitchFamily="18" charset="0"/>
                </a:endParaRPr>
              </a:p>
            </p:txBody>
          </p:sp>
        </p:grpSp>
        <p:sp>
          <p:nvSpPr>
            <p:cNvPr id="2053" name="Rectangle 19"/>
            <p:cNvSpPr>
              <a:spLocks noChangeArrowheads="1"/>
            </p:cNvSpPr>
            <p:nvPr/>
          </p:nvSpPr>
          <p:spPr bwMode="auto">
            <a:xfrm>
              <a:off x="2194" y="1682"/>
              <a:ext cx="408" cy="213"/>
            </a:xfrm>
            <a:prstGeom prst="rect">
              <a:avLst/>
            </a:prstGeom>
            <a:noFill/>
            <a:ln w="9525">
              <a:noFill/>
              <a:miter lim="800000"/>
              <a:headEnd/>
              <a:tailEnd/>
            </a:ln>
          </p:spPr>
          <p:txBody>
            <a:bodyPr wrap="none">
              <a:spAutoFit/>
            </a:bodyPr>
            <a:lstStyle/>
            <a:p>
              <a:pPr>
                <a:lnSpc>
                  <a:spcPct val="80000"/>
                </a:lnSpc>
                <a:spcBef>
                  <a:spcPct val="50000"/>
                </a:spcBef>
              </a:pPr>
              <a:r>
                <a:rPr lang="en-US" sz="2000" b="1" dirty="0">
                  <a:solidFill>
                    <a:schemeClr val="bg1"/>
                  </a:solidFill>
                </a:rPr>
                <a:t>24%</a:t>
              </a:r>
            </a:p>
          </p:txBody>
        </p:sp>
        <p:sp>
          <p:nvSpPr>
            <p:cNvPr id="2054" name="Rectangle 20"/>
            <p:cNvSpPr>
              <a:spLocks noChangeArrowheads="1"/>
            </p:cNvSpPr>
            <p:nvPr/>
          </p:nvSpPr>
          <p:spPr bwMode="auto">
            <a:xfrm>
              <a:off x="2627" y="2178"/>
              <a:ext cx="408" cy="213"/>
            </a:xfrm>
            <a:prstGeom prst="rect">
              <a:avLst/>
            </a:prstGeom>
            <a:noFill/>
            <a:ln w="9525">
              <a:noFill/>
              <a:miter lim="800000"/>
              <a:headEnd/>
              <a:tailEnd/>
            </a:ln>
          </p:spPr>
          <p:txBody>
            <a:bodyPr wrap="none">
              <a:spAutoFit/>
            </a:bodyPr>
            <a:lstStyle/>
            <a:p>
              <a:pPr>
                <a:lnSpc>
                  <a:spcPct val="80000"/>
                </a:lnSpc>
                <a:spcBef>
                  <a:spcPct val="50000"/>
                </a:spcBef>
              </a:pPr>
              <a:r>
                <a:rPr lang="en-US" sz="2000" b="1" dirty="0">
                  <a:solidFill>
                    <a:schemeClr val="bg1"/>
                  </a:solidFill>
                </a:rPr>
                <a:t>12%</a:t>
              </a:r>
            </a:p>
          </p:txBody>
        </p:sp>
        <p:sp>
          <p:nvSpPr>
            <p:cNvPr id="2055" name="Rectangle 21"/>
            <p:cNvSpPr>
              <a:spLocks noChangeArrowheads="1"/>
            </p:cNvSpPr>
            <p:nvPr/>
          </p:nvSpPr>
          <p:spPr bwMode="auto">
            <a:xfrm>
              <a:off x="960" y="2192"/>
              <a:ext cx="408" cy="213"/>
            </a:xfrm>
            <a:prstGeom prst="rect">
              <a:avLst/>
            </a:prstGeom>
            <a:noFill/>
            <a:ln w="9525">
              <a:noFill/>
              <a:miter lim="800000"/>
              <a:headEnd/>
              <a:tailEnd/>
            </a:ln>
          </p:spPr>
          <p:txBody>
            <a:bodyPr wrap="none">
              <a:spAutoFit/>
            </a:bodyPr>
            <a:lstStyle/>
            <a:p>
              <a:pPr>
                <a:lnSpc>
                  <a:spcPct val="80000"/>
                </a:lnSpc>
                <a:spcBef>
                  <a:spcPct val="50000"/>
                </a:spcBef>
              </a:pPr>
              <a:r>
                <a:rPr lang="en-US" sz="2000" b="1" dirty="0">
                  <a:solidFill>
                    <a:schemeClr val="bg1"/>
                  </a:solidFill>
                </a:rPr>
                <a:t>64%</a:t>
              </a:r>
            </a:p>
          </p:txBody>
        </p:sp>
      </p:grpSp>
    </p:spTree>
    <p:extLst>
      <p:ext uri="{BB962C8B-B14F-4D97-AF65-F5344CB8AC3E}">
        <p14:creationId xmlns:p14="http://schemas.microsoft.com/office/powerpoint/2010/main" val="351233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0" name="Group 26"/>
          <p:cNvGrpSpPr>
            <a:grpSpLocks/>
          </p:cNvGrpSpPr>
          <p:nvPr/>
        </p:nvGrpSpPr>
        <p:grpSpPr bwMode="auto">
          <a:xfrm>
            <a:off x="694531" y="2060575"/>
            <a:ext cx="7781925" cy="2130425"/>
            <a:chOff x="447" y="1712"/>
            <a:chExt cx="4902" cy="1342"/>
          </a:xfrm>
        </p:grpSpPr>
        <p:sp>
          <p:nvSpPr>
            <p:cNvPr id="181251" name="Freeform 23"/>
            <p:cNvSpPr>
              <a:spLocks/>
            </p:cNvSpPr>
            <p:nvPr/>
          </p:nvSpPr>
          <p:spPr bwMode="auto">
            <a:xfrm>
              <a:off x="447" y="1716"/>
              <a:ext cx="4902" cy="1338"/>
            </a:xfrm>
            <a:custGeom>
              <a:avLst/>
              <a:gdLst>
                <a:gd name="T0" fmla="*/ 0 w 4902"/>
                <a:gd name="T1" fmla="*/ 0 h 1338"/>
                <a:gd name="T2" fmla="*/ 810 w 4902"/>
                <a:gd name="T3" fmla="*/ 0 h 1338"/>
                <a:gd name="T4" fmla="*/ 2334 w 4902"/>
                <a:gd name="T5" fmla="*/ 1038 h 1338"/>
                <a:gd name="T6" fmla="*/ 3096 w 4902"/>
                <a:gd name="T7" fmla="*/ 1038 h 1338"/>
                <a:gd name="T8" fmla="*/ 4656 w 4902"/>
                <a:gd name="T9" fmla="*/ 12 h 1338"/>
                <a:gd name="T10" fmla="*/ 4902 w 4902"/>
                <a:gd name="T11" fmla="*/ 12 h 1338"/>
                <a:gd name="T12" fmla="*/ 4902 w 4902"/>
                <a:gd name="T13" fmla="*/ 1338 h 1338"/>
                <a:gd name="T14" fmla="*/ 0 w 4902"/>
                <a:gd name="T15" fmla="*/ 1338 h 1338"/>
                <a:gd name="T16" fmla="*/ 0 w 4902"/>
                <a:gd name="T17" fmla="*/ 0 h 13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02"/>
                <a:gd name="T28" fmla="*/ 0 h 1338"/>
                <a:gd name="T29" fmla="*/ 4902 w 4902"/>
                <a:gd name="T30" fmla="*/ 1338 h 13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02" h="1338">
                  <a:moveTo>
                    <a:pt x="0" y="0"/>
                  </a:moveTo>
                  <a:lnTo>
                    <a:pt x="810" y="0"/>
                  </a:lnTo>
                  <a:lnTo>
                    <a:pt x="2334" y="1038"/>
                  </a:lnTo>
                  <a:lnTo>
                    <a:pt x="3096" y="1038"/>
                  </a:lnTo>
                  <a:lnTo>
                    <a:pt x="4656" y="12"/>
                  </a:lnTo>
                  <a:lnTo>
                    <a:pt x="4902" y="12"/>
                  </a:lnTo>
                  <a:lnTo>
                    <a:pt x="4902" y="1338"/>
                  </a:lnTo>
                  <a:lnTo>
                    <a:pt x="0" y="1338"/>
                  </a:lnTo>
                  <a:lnTo>
                    <a:pt x="0" y="0"/>
                  </a:lnTo>
                  <a:close/>
                </a:path>
              </a:pathLst>
            </a:custGeom>
            <a:gradFill rotWithShape="0">
              <a:gsLst>
                <a:gs pos="0">
                  <a:srgbClr val="FFCC99"/>
                </a:gs>
                <a:gs pos="100000">
                  <a:srgbClr val="996633"/>
                </a:gs>
              </a:gsLst>
              <a:lin ang="5400000" scaled="1"/>
            </a:gradFill>
            <a:ln w="9525">
              <a:solidFill>
                <a:schemeClr val="tx1"/>
              </a:solidFill>
              <a:round/>
              <a:headEnd/>
              <a:tailEnd/>
            </a:ln>
          </p:spPr>
          <p:txBody>
            <a:bodyPr/>
            <a:lstStyle/>
            <a:p>
              <a:endParaRPr lang="en-US"/>
            </a:p>
          </p:txBody>
        </p:sp>
        <p:sp>
          <p:nvSpPr>
            <p:cNvPr id="181256" name="Line 7"/>
            <p:cNvSpPr>
              <a:spLocks noChangeShapeType="1"/>
            </p:cNvSpPr>
            <p:nvPr/>
          </p:nvSpPr>
          <p:spPr bwMode="auto">
            <a:xfrm>
              <a:off x="455" y="1718"/>
              <a:ext cx="792" cy="0"/>
            </a:xfrm>
            <a:prstGeom prst="line">
              <a:avLst/>
            </a:prstGeom>
            <a:noFill/>
            <a:ln w="38100">
              <a:solidFill>
                <a:schemeClr val="bg1"/>
              </a:solidFill>
              <a:round/>
              <a:headEnd/>
              <a:tailEnd/>
            </a:ln>
          </p:spPr>
          <p:txBody>
            <a:bodyPr/>
            <a:lstStyle/>
            <a:p>
              <a:endParaRPr lang="en-US"/>
            </a:p>
          </p:txBody>
        </p:sp>
        <p:sp>
          <p:nvSpPr>
            <p:cNvPr id="181257" name="Line 8"/>
            <p:cNvSpPr>
              <a:spLocks noChangeShapeType="1"/>
            </p:cNvSpPr>
            <p:nvPr/>
          </p:nvSpPr>
          <p:spPr bwMode="auto">
            <a:xfrm>
              <a:off x="1241" y="1712"/>
              <a:ext cx="1544" cy="1048"/>
            </a:xfrm>
            <a:prstGeom prst="line">
              <a:avLst/>
            </a:prstGeom>
            <a:noFill/>
            <a:ln w="38100">
              <a:solidFill>
                <a:schemeClr val="bg1"/>
              </a:solidFill>
              <a:round/>
              <a:headEnd/>
              <a:tailEnd/>
            </a:ln>
          </p:spPr>
          <p:txBody>
            <a:bodyPr/>
            <a:lstStyle/>
            <a:p>
              <a:endParaRPr lang="en-US"/>
            </a:p>
          </p:txBody>
        </p:sp>
        <p:sp>
          <p:nvSpPr>
            <p:cNvPr id="181258" name="Line 9"/>
            <p:cNvSpPr>
              <a:spLocks noChangeShapeType="1"/>
            </p:cNvSpPr>
            <p:nvPr/>
          </p:nvSpPr>
          <p:spPr bwMode="auto">
            <a:xfrm>
              <a:off x="2785" y="2760"/>
              <a:ext cx="744" cy="0"/>
            </a:xfrm>
            <a:prstGeom prst="line">
              <a:avLst/>
            </a:prstGeom>
            <a:noFill/>
            <a:ln w="38100">
              <a:solidFill>
                <a:schemeClr val="bg1"/>
              </a:solidFill>
              <a:round/>
              <a:headEnd/>
              <a:tailEnd/>
            </a:ln>
          </p:spPr>
          <p:txBody>
            <a:bodyPr/>
            <a:lstStyle/>
            <a:p>
              <a:endParaRPr lang="en-US"/>
            </a:p>
          </p:txBody>
        </p:sp>
        <p:sp>
          <p:nvSpPr>
            <p:cNvPr id="181259" name="Line 10"/>
            <p:cNvSpPr>
              <a:spLocks noChangeShapeType="1"/>
            </p:cNvSpPr>
            <p:nvPr/>
          </p:nvSpPr>
          <p:spPr bwMode="auto">
            <a:xfrm flipV="1">
              <a:off x="3529" y="1736"/>
              <a:ext cx="1568" cy="1024"/>
            </a:xfrm>
            <a:prstGeom prst="line">
              <a:avLst/>
            </a:prstGeom>
            <a:noFill/>
            <a:ln w="38100">
              <a:solidFill>
                <a:schemeClr val="bg1"/>
              </a:solidFill>
              <a:round/>
              <a:headEnd/>
              <a:tailEnd/>
            </a:ln>
          </p:spPr>
          <p:txBody>
            <a:bodyPr/>
            <a:lstStyle/>
            <a:p>
              <a:endParaRPr lang="en-US"/>
            </a:p>
          </p:txBody>
        </p:sp>
        <p:sp>
          <p:nvSpPr>
            <p:cNvPr id="181260" name="Line 11"/>
            <p:cNvSpPr>
              <a:spLocks noChangeShapeType="1"/>
            </p:cNvSpPr>
            <p:nvPr/>
          </p:nvSpPr>
          <p:spPr bwMode="auto">
            <a:xfrm>
              <a:off x="5097" y="1736"/>
              <a:ext cx="250" cy="0"/>
            </a:xfrm>
            <a:prstGeom prst="line">
              <a:avLst/>
            </a:prstGeom>
            <a:noFill/>
            <a:ln w="38100">
              <a:solidFill>
                <a:schemeClr val="bg1"/>
              </a:solidFill>
              <a:round/>
              <a:headEnd/>
              <a:tailEnd/>
            </a:ln>
          </p:spPr>
          <p:txBody>
            <a:bodyPr/>
            <a:lstStyle/>
            <a:p>
              <a:endParaRPr lang="en-US"/>
            </a:p>
          </p:txBody>
        </p:sp>
        <p:sp>
          <p:nvSpPr>
            <p:cNvPr id="181261" name="Text Box 12"/>
            <p:cNvSpPr txBox="1">
              <a:spLocks noChangeArrowheads="1"/>
            </p:cNvSpPr>
            <p:nvPr/>
          </p:nvSpPr>
          <p:spPr bwMode="auto">
            <a:xfrm>
              <a:off x="721" y="2140"/>
              <a:ext cx="824" cy="250"/>
            </a:xfrm>
            <a:prstGeom prst="rect">
              <a:avLst/>
            </a:prstGeom>
            <a:noFill/>
            <a:ln w="9525">
              <a:noFill/>
              <a:miter lim="800000"/>
              <a:headEnd/>
              <a:tailEnd/>
            </a:ln>
          </p:spPr>
          <p:txBody>
            <a:bodyPr>
              <a:spAutoFit/>
            </a:bodyPr>
            <a:lstStyle/>
            <a:p>
              <a:pPr algn="ctr">
                <a:spcBef>
                  <a:spcPct val="50000"/>
                </a:spcBef>
              </a:pPr>
              <a:r>
                <a:rPr lang="en-US" sz="2000"/>
                <a:t>20’ max.</a:t>
              </a:r>
            </a:p>
          </p:txBody>
        </p:sp>
        <p:sp>
          <p:nvSpPr>
            <p:cNvPr id="181262" name="Text Box 14"/>
            <p:cNvSpPr txBox="1">
              <a:spLocks noChangeArrowheads="1"/>
            </p:cNvSpPr>
            <p:nvPr/>
          </p:nvSpPr>
          <p:spPr bwMode="auto">
            <a:xfrm>
              <a:off x="4979" y="2362"/>
              <a:ext cx="288" cy="250"/>
            </a:xfrm>
            <a:prstGeom prst="rect">
              <a:avLst/>
            </a:prstGeom>
            <a:noFill/>
            <a:ln w="9525">
              <a:noFill/>
              <a:miter lim="800000"/>
              <a:headEnd/>
              <a:tailEnd/>
            </a:ln>
          </p:spPr>
          <p:txBody>
            <a:bodyPr>
              <a:spAutoFit/>
            </a:bodyPr>
            <a:lstStyle/>
            <a:p>
              <a:pPr algn="ctr">
                <a:spcBef>
                  <a:spcPct val="50000"/>
                </a:spcBef>
              </a:pPr>
              <a:r>
                <a:rPr lang="en-US" sz="2000"/>
                <a:t>1</a:t>
              </a:r>
            </a:p>
          </p:txBody>
        </p:sp>
        <p:sp>
          <p:nvSpPr>
            <p:cNvPr id="181263" name="Text Box 15"/>
            <p:cNvSpPr txBox="1">
              <a:spLocks noChangeArrowheads="1"/>
            </p:cNvSpPr>
            <p:nvPr/>
          </p:nvSpPr>
          <p:spPr bwMode="auto">
            <a:xfrm>
              <a:off x="4363" y="2706"/>
              <a:ext cx="520" cy="250"/>
            </a:xfrm>
            <a:prstGeom prst="rect">
              <a:avLst/>
            </a:prstGeom>
            <a:noFill/>
            <a:ln w="9525">
              <a:noFill/>
              <a:miter lim="800000"/>
              <a:headEnd/>
              <a:tailEnd/>
            </a:ln>
          </p:spPr>
          <p:txBody>
            <a:bodyPr>
              <a:spAutoFit/>
            </a:bodyPr>
            <a:lstStyle/>
            <a:p>
              <a:pPr algn="ctr">
                <a:spcBef>
                  <a:spcPct val="50000"/>
                </a:spcBef>
              </a:pPr>
              <a:r>
                <a:rPr lang="en-US" sz="2000"/>
                <a:t>1½</a:t>
              </a:r>
            </a:p>
          </p:txBody>
        </p:sp>
        <p:sp>
          <p:nvSpPr>
            <p:cNvPr id="181264" name="AutoShape 16"/>
            <p:cNvSpPr>
              <a:spLocks noChangeArrowheads="1"/>
            </p:cNvSpPr>
            <p:nvPr/>
          </p:nvSpPr>
          <p:spPr bwMode="auto">
            <a:xfrm flipH="1">
              <a:off x="4315" y="2218"/>
              <a:ext cx="656" cy="440"/>
            </a:xfrm>
            <a:prstGeom prst="rtTriangle">
              <a:avLst/>
            </a:prstGeom>
            <a:noFill/>
            <a:ln w="28575">
              <a:solidFill>
                <a:schemeClr val="tx1"/>
              </a:solidFill>
              <a:miter lim="800000"/>
              <a:headEnd/>
              <a:tailEnd/>
            </a:ln>
          </p:spPr>
          <p:txBody>
            <a:bodyPr wrap="none" anchor="ctr"/>
            <a:lstStyle/>
            <a:p>
              <a:endParaRPr lang="en-US"/>
            </a:p>
          </p:txBody>
        </p:sp>
        <p:sp>
          <p:nvSpPr>
            <p:cNvPr id="181265" name="Line 17"/>
            <p:cNvSpPr>
              <a:spLocks noChangeShapeType="1"/>
            </p:cNvSpPr>
            <p:nvPr/>
          </p:nvSpPr>
          <p:spPr bwMode="auto">
            <a:xfrm flipH="1">
              <a:off x="953" y="2776"/>
              <a:ext cx="1704" cy="0"/>
            </a:xfrm>
            <a:prstGeom prst="line">
              <a:avLst/>
            </a:prstGeom>
            <a:noFill/>
            <a:ln w="22225">
              <a:solidFill>
                <a:srgbClr val="FFFF00"/>
              </a:solidFill>
              <a:round/>
              <a:headEnd/>
              <a:tailEnd/>
            </a:ln>
          </p:spPr>
          <p:txBody>
            <a:bodyPr/>
            <a:lstStyle/>
            <a:p>
              <a:endParaRPr lang="en-US"/>
            </a:p>
          </p:txBody>
        </p:sp>
        <p:sp>
          <p:nvSpPr>
            <p:cNvPr id="181266" name="Line 18"/>
            <p:cNvSpPr>
              <a:spLocks noChangeShapeType="1"/>
            </p:cNvSpPr>
            <p:nvPr/>
          </p:nvSpPr>
          <p:spPr bwMode="auto">
            <a:xfrm flipH="1" flipV="1">
              <a:off x="1073" y="1720"/>
              <a:ext cx="0" cy="444"/>
            </a:xfrm>
            <a:prstGeom prst="line">
              <a:avLst/>
            </a:prstGeom>
            <a:noFill/>
            <a:ln w="28575">
              <a:solidFill>
                <a:srgbClr val="FFFF00"/>
              </a:solidFill>
              <a:round/>
              <a:headEnd/>
              <a:tailEnd type="triangle" w="med" len="med"/>
            </a:ln>
          </p:spPr>
          <p:txBody>
            <a:bodyPr/>
            <a:lstStyle/>
            <a:p>
              <a:endParaRPr lang="en-US"/>
            </a:p>
          </p:txBody>
        </p:sp>
        <p:sp>
          <p:nvSpPr>
            <p:cNvPr id="181267" name="Line 19"/>
            <p:cNvSpPr>
              <a:spLocks noChangeShapeType="1"/>
            </p:cNvSpPr>
            <p:nvPr/>
          </p:nvSpPr>
          <p:spPr bwMode="auto">
            <a:xfrm>
              <a:off x="1073" y="2384"/>
              <a:ext cx="0" cy="376"/>
            </a:xfrm>
            <a:prstGeom prst="line">
              <a:avLst/>
            </a:prstGeom>
            <a:noFill/>
            <a:ln w="28575">
              <a:solidFill>
                <a:srgbClr val="FFFF00"/>
              </a:solidFill>
              <a:round/>
              <a:headEnd/>
              <a:tailEnd type="triangle" w="med" len="med"/>
            </a:ln>
          </p:spPr>
          <p:txBody>
            <a:bodyPr/>
            <a:lstStyle/>
            <a:p>
              <a:endParaRPr lang="en-US"/>
            </a:p>
          </p:txBody>
        </p:sp>
      </p:grpSp>
      <p:sp>
        <p:nvSpPr>
          <p:cNvPr id="20" name="Text Box 6"/>
          <p:cNvSpPr txBox="1">
            <a:spLocks noChangeArrowheads="1"/>
          </p:cNvSpPr>
          <p:nvPr/>
        </p:nvSpPr>
        <p:spPr bwMode="auto">
          <a:xfrm>
            <a:off x="2086372" y="4343400"/>
            <a:ext cx="4971256" cy="757130"/>
          </a:xfrm>
          <a:prstGeom prst="rect">
            <a:avLst/>
          </a:prstGeom>
          <a:noFill/>
          <a:ln w="9525">
            <a:noFill/>
            <a:miter lim="800000"/>
            <a:headEnd/>
            <a:tailEnd/>
          </a:ln>
        </p:spPr>
        <p:txBody>
          <a:bodyPr wrap="square">
            <a:spAutoFit/>
          </a:bodyPr>
          <a:lstStyle/>
          <a:p>
            <a:pPr algn="ctr">
              <a:lnSpc>
                <a:spcPct val="120000"/>
              </a:lnSpc>
              <a:spcBef>
                <a:spcPct val="50000"/>
              </a:spcBef>
            </a:pPr>
            <a:r>
              <a:rPr lang="en-US" sz="1800" dirty="0">
                <a:solidFill>
                  <a:srgbClr val="00447C"/>
                </a:solidFill>
              </a:rPr>
              <a:t>All simple-slope excavations 20 feet or less in depth shall have a maximum allowable slope of 1½:</a:t>
            </a:r>
            <a:r>
              <a:rPr lang="en-US" sz="1800" dirty="0" smtClean="0">
                <a:solidFill>
                  <a:srgbClr val="00447C"/>
                </a:solidFill>
              </a:rPr>
              <a:t>1.</a:t>
            </a:r>
          </a:p>
        </p:txBody>
      </p:sp>
      <p:sp>
        <p:nvSpPr>
          <p:cNvPr id="23" name="Text Box 4"/>
          <p:cNvSpPr txBox="1">
            <a:spLocks noChangeArrowheads="1"/>
          </p:cNvSpPr>
          <p:nvPr/>
        </p:nvSpPr>
        <p:spPr bwMode="auto">
          <a:xfrm>
            <a:off x="3200400" y="990600"/>
            <a:ext cx="2286000"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chemeClr val="accent1">
                    <a:lumMod val="50000"/>
                  </a:schemeClr>
                </a:solidFill>
              </a:rPr>
              <a:t>Simple Slope</a:t>
            </a:r>
          </a:p>
        </p:txBody>
      </p:sp>
      <p:sp>
        <p:nvSpPr>
          <p:cNvPr id="24" name="Text Box 5"/>
          <p:cNvSpPr txBox="1">
            <a:spLocks noChangeArrowheads="1"/>
          </p:cNvSpPr>
          <p:nvPr/>
        </p:nvSpPr>
        <p:spPr bwMode="auto">
          <a:xfrm>
            <a:off x="1828800" y="303212"/>
            <a:ext cx="5486400" cy="757130"/>
          </a:xfrm>
          <a:prstGeom prst="rect">
            <a:avLst/>
          </a:prstGeom>
          <a:noFill/>
          <a:ln w="9525">
            <a:noFill/>
            <a:miter lim="800000"/>
            <a:headEnd/>
            <a:tailEnd/>
          </a:ln>
        </p:spPr>
        <p:txBody>
          <a:bodyPr wrap="square">
            <a:spAutoFit/>
          </a:bodyPr>
          <a:lstStyle/>
          <a:p>
            <a:pPr algn="ctr">
              <a:lnSpc>
                <a:spcPct val="120000"/>
              </a:lnSpc>
              <a:spcBef>
                <a:spcPct val="50000"/>
              </a:spcBef>
            </a:pPr>
            <a:r>
              <a:rPr lang="en-US" sz="3600" b="1" dirty="0">
                <a:solidFill>
                  <a:schemeClr val="accent1">
                    <a:lumMod val="50000"/>
                  </a:schemeClr>
                </a:solidFill>
              </a:rPr>
              <a:t>Excavation in Type C Soil</a:t>
            </a:r>
          </a:p>
        </p:txBody>
      </p:sp>
    </p:spTree>
    <p:extLst>
      <p:ext uri="{BB962C8B-B14F-4D97-AF65-F5344CB8AC3E}">
        <p14:creationId xmlns:p14="http://schemas.microsoft.com/office/powerpoint/2010/main" val="1050543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6" name="Group 36"/>
          <p:cNvGrpSpPr>
            <a:grpSpLocks/>
          </p:cNvGrpSpPr>
          <p:nvPr/>
        </p:nvGrpSpPr>
        <p:grpSpPr bwMode="auto">
          <a:xfrm>
            <a:off x="2266950" y="685800"/>
            <a:ext cx="4606925" cy="3822700"/>
            <a:chOff x="1428" y="887"/>
            <a:chExt cx="2902" cy="2408"/>
          </a:xfrm>
        </p:grpSpPr>
        <p:graphicFrame>
          <p:nvGraphicFramePr>
            <p:cNvPr id="13314" name="Object 5"/>
            <p:cNvGraphicFramePr>
              <a:graphicFrameLocks noChangeAspect="1"/>
            </p:cNvGraphicFramePr>
            <p:nvPr/>
          </p:nvGraphicFramePr>
          <p:xfrm>
            <a:off x="1443" y="887"/>
            <a:ext cx="2887" cy="2361"/>
          </p:xfrm>
          <a:graphic>
            <a:graphicData uri="http://schemas.openxmlformats.org/presentationml/2006/ole">
              <mc:AlternateContent xmlns:mc="http://schemas.openxmlformats.org/markup-compatibility/2006">
                <mc:Choice xmlns:v="urn:schemas-microsoft-com:vml" Requires="v">
                  <p:oleObj spid="_x0000_s13346" name="Image" r:id="rId3" imgW="4583813" imgH="3748730" progId="Photoshop.Image.7">
                    <p:embed/>
                  </p:oleObj>
                </mc:Choice>
                <mc:Fallback>
                  <p:oleObj name="Image" r:id="rId3" imgW="4583813" imgH="374873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 y="887"/>
                          <a:ext cx="2887" cy="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8" name="Line 6"/>
            <p:cNvSpPr>
              <a:spLocks noChangeShapeType="1"/>
            </p:cNvSpPr>
            <p:nvPr/>
          </p:nvSpPr>
          <p:spPr bwMode="auto">
            <a:xfrm flipV="1">
              <a:off x="2459" y="1137"/>
              <a:ext cx="0" cy="2158"/>
            </a:xfrm>
            <a:prstGeom prst="line">
              <a:avLst/>
            </a:prstGeom>
            <a:noFill/>
            <a:ln w="19050">
              <a:solidFill>
                <a:srgbClr val="FFFF00"/>
              </a:solidFill>
              <a:prstDash val="dash"/>
              <a:round/>
              <a:headEnd/>
              <a:tailEnd/>
            </a:ln>
          </p:spPr>
          <p:txBody>
            <a:bodyPr/>
            <a:lstStyle/>
            <a:p>
              <a:endParaRPr lang="en-US"/>
            </a:p>
          </p:txBody>
        </p:sp>
        <p:sp>
          <p:nvSpPr>
            <p:cNvPr id="13319" name="Line 7"/>
            <p:cNvSpPr>
              <a:spLocks noChangeShapeType="1"/>
            </p:cNvSpPr>
            <p:nvPr/>
          </p:nvSpPr>
          <p:spPr bwMode="auto">
            <a:xfrm flipV="1">
              <a:off x="3213" y="1127"/>
              <a:ext cx="0" cy="2158"/>
            </a:xfrm>
            <a:prstGeom prst="line">
              <a:avLst/>
            </a:prstGeom>
            <a:noFill/>
            <a:ln w="19050">
              <a:solidFill>
                <a:srgbClr val="FFFF00"/>
              </a:solidFill>
              <a:prstDash val="dash"/>
              <a:round/>
              <a:headEnd/>
              <a:tailEnd/>
            </a:ln>
          </p:spPr>
          <p:txBody>
            <a:bodyPr/>
            <a:lstStyle/>
            <a:p>
              <a:endParaRPr lang="en-US"/>
            </a:p>
          </p:txBody>
        </p:sp>
        <p:sp>
          <p:nvSpPr>
            <p:cNvPr id="13320" name="Text Box 10"/>
            <p:cNvSpPr txBox="1">
              <a:spLocks noChangeArrowheads="1"/>
            </p:cNvSpPr>
            <p:nvPr/>
          </p:nvSpPr>
          <p:spPr bwMode="auto">
            <a:xfrm>
              <a:off x="1461" y="2472"/>
              <a:ext cx="832" cy="288"/>
            </a:xfrm>
            <a:prstGeom prst="rect">
              <a:avLst/>
            </a:prstGeom>
            <a:noFill/>
            <a:ln w="9525">
              <a:noFill/>
              <a:miter lim="800000"/>
              <a:headEnd/>
              <a:tailEnd/>
            </a:ln>
          </p:spPr>
          <p:txBody>
            <a:bodyPr>
              <a:spAutoFit/>
            </a:bodyPr>
            <a:lstStyle/>
            <a:p>
              <a:pPr>
                <a:spcBef>
                  <a:spcPct val="50000"/>
                </a:spcBef>
              </a:pPr>
              <a:r>
                <a:rPr lang="en-US">
                  <a:solidFill>
                    <a:schemeClr val="bg1"/>
                  </a:solidFill>
                </a:rPr>
                <a:t>Wrong</a:t>
              </a:r>
            </a:p>
          </p:txBody>
        </p:sp>
        <p:sp>
          <p:nvSpPr>
            <p:cNvPr id="13321" name="Text Box 11"/>
            <p:cNvSpPr txBox="1">
              <a:spLocks noChangeArrowheads="1"/>
            </p:cNvSpPr>
            <p:nvPr/>
          </p:nvSpPr>
          <p:spPr bwMode="auto">
            <a:xfrm>
              <a:off x="1428" y="1251"/>
              <a:ext cx="1014" cy="288"/>
            </a:xfrm>
            <a:prstGeom prst="rect">
              <a:avLst/>
            </a:prstGeom>
            <a:noFill/>
            <a:ln w="9525">
              <a:noFill/>
              <a:miter lim="800000"/>
              <a:headEnd/>
              <a:tailEnd/>
            </a:ln>
          </p:spPr>
          <p:txBody>
            <a:bodyPr>
              <a:spAutoFit/>
            </a:bodyPr>
            <a:lstStyle/>
            <a:p>
              <a:pPr>
                <a:spcBef>
                  <a:spcPct val="50000"/>
                </a:spcBef>
              </a:pPr>
              <a:r>
                <a:rPr lang="en-US">
                  <a:solidFill>
                    <a:schemeClr val="bg1"/>
                  </a:solidFill>
                </a:rPr>
                <a:t>Right</a:t>
              </a:r>
            </a:p>
          </p:txBody>
        </p:sp>
        <p:grpSp>
          <p:nvGrpSpPr>
            <p:cNvPr id="13322" name="Group 35"/>
            <p:cNvGrpSpPr>
              <a:grpSpLocks/>
            </p:cNvGrpSpPr>
            <p:nvPr/>
          </p:nvGrpSpPr>
          <p:grpSpPr bwMode="auto">
            <a:xfrm>
              <a:off x="3463" y="2235"/>
              <a:ext cx="728" cy="264"/>
              <a:chOff x="3255" y="2235"/>
              <a:chExt cx="728" cy="264"/>
            </a:xfrm>
          </p:grpSpPr>
          <p:sp>
            <p:nvSpPr>
              <p:cNvPr id="13328" name="Text Box 26"/>
              <p:cNvSpPr txBox="1">
                <a:spLocks noChangeArrowheads="1"/>
              </p:cNvSpPr>
              <p:nvPr/>
            </p:nvSpPr>
            <p:spPr bwMode="auto">
              <a:xfrm>
                <a:off x="3255" y="2287"/>
                <a:ext cx="728" cy="212"/>
              </a:xfrm>
              <a:prstGeom prst="rect">
                <a:avLst/>
              </a:prstGeom>
              <a:noFill/>
              <a:ln w="9525">
                <a:noFill/>
                <a:miter lim="800000"/>
                <a:headEnd/>
                <a:tailEnd/>
              </a:ln>
            </p:spPr>
            <p:txBody>
              <a:bodyPr>
                <a:spAutoFit/>
              </a:bodyPr>
              <a:lstStyle/>
              <a:p>
                <a:pPr>
                  <a:spcBef>
                    <a:spcPct val="50000"/>
                  </a:spcBef>
                </a:pPr>
                <a:r>
                  <a:rPr lang="en-US" sz="1600" b="1" dirty="0">
                    <a:solidFill>
                      <a:srgbClr val="FFFF00"/>
                    </a:solidFill>
                  </a:rPr>
                  <a:t>0 = 90</a:t>
                </a:r>
                <a:endParaRPr lang="en-US" b="1" dirty="0">
                  <a:solidFill>
                    <a:srgbClr val="FFFF00"/>
                  </a:solidFill>
                </a:endParaRPr>
              </a:p>
            </p:txBody>
          </p:sp>
          <p:sp>
            <p:nvSpPr>
              <p:cNvPr id="13329" name="Text Box 27"/>
              <p:cNvSpPr txBox="1">
                <a:spLocks noChangeArrowheads="1"/>
              </p:cNvSpPr>
              <p:nvPr/>
            </p:nvSpPr>
            <p:spPr bwMode="auto">
              <a:xfrm>
                <a:off x="3584" y="2235"/>
                <a:ext cx="256" cy="174"/>
              </a:xfrm>
              <a:prstGeom prst="rect">
                <a:avLst/>
              </a:prstGeom>
              <a:noFill/>
              <a:ln w="9525">
                <a:noFill/>
                <a:miter lim="800000"/>
                <a:headEnd/>
                <a:tailEnd/>
              </a:ln>
            </p:spPr>
            <p:txBody>
              <a:bodyPr>
                <a:spAutoFit/>
              </a:bodyPr>
              <a:lstStyle/>
              <a:p>
                <a:pPr>
                  <a:spcBef>
                    <a:spcPct val="50000"/>
                  </a:spcBef>
                </a:pPr>
                <a:r>
                  <a:rPr lang="en-US" sz="1200" dirty="0">
                    <a:solidFill>
                      <a:srgbClr val="FFFF00"/>
                    </a:solidFill>
                  </a:rPr>
                  <a:t>o</a:t>
                </a:r>
                <a:endParaRPr lang="en-US" sz="1200" b="1" dirty="0">
                  <a:solidFill>
                    <a:srgbClr val="FFFF00"/>
                  </a:solidFill>
                </a:endParaRPr>
              </a:p>
            </p:txBody>
          </p:sp>
          <p:sp>
            <p:nvSpPr>
              <p:cNvPr id="13330" name="Line 28"/>
              <p:cNvSpPr>
                <a:spLocks noChangeShapeType="1"/>
              </p:cNvSpPr>
              <p:nvPr/>
            </p:nvSpPr>
            <p:spPr bwMode="auto">
              <a:xfrm flipV="1">
                <a:off x="3275" y="2353"/>
                <a:ext cx="156" cy="72"/>
              </a:xfrm>
              <a:prstGeom prst="line">
                <a:avLst/>
              </a:prstGeom>
              <a:noFill/>
              <a:ln w="25400">
                <a:solidFill>
                  <a:srgbClr val="FFFF00"/>
                </a:solidFill>
                <a:round/>
                <a:headEnd/>
                <a:tailEnd/>
              </a:ln>
            </p:spPr>
            <p:txBody>
              <a:bodyPr/>
              <a:lstStyle/>
              <a:p>
                <a:endParaRPr lang="en-US"/>
              </a:p>
            </p:txBody>
          </p:sp>
        </p:grpSp>
        <p:grpSp>
          <p:nvGrpSpPr>
            <p:cNvPr id="13323" name="Group 34"/>
            <p:cNvGrpSpPr>
              <a:grpSpLocks/>
            </p:cNvGrpSpPr>
            <p:nvPr/>
          </p:nvGrpSpPr>
          <p:grpSpPr bwMode="auto">
            <a:xfrm>
              <a:off x="3486" y="1236"/>
              <a:ext cx="728" cy="213"/>
              <a:chOff x="3406" y="1140"/>
              <a:chExt cx="728" cy="213"/>
            </a:xfrm>
          </p:grpSpPr>
          <p:sp>
            <p:nvSpPr>
              <p:cNvPr id="13324" name="Text Box 19"/>
              <p:cNvSpPr txBox="1">
                <a:spLocks noChangeArrowheads="1"/>
              </p:cNvSpPr>
              <p:nvPr/>
            </p:nvSpPr>
            <p:spPr bwMode="auto">
              <a:xfrm>
                <a:off x="3406" y="1140"/>
                <a:ext cx="728" cy="213"/>
              </a:xfrm>
              <a:prstGeom prst="rect">
                <a:avLst/>
              </a:prstGeom>
              <a:noFill/>
              <a:ln w="9525">
                <a:noFill/>
                <a:miter lim="800000"/>
                <a:headEnd/>
                <a:tailEnd/>
              </a:ln>
            </p:spPr>
            <p:txBody>
              <a:bodyPr>
                <a:spAutoFit/>
              </a:bodyPr>
              <a:lstStyle/>
              <a:p>
                <a:pPr>
                  <a:spcBef>
                    <a:spcPct val="50000"/>
                  </a:spcBef>
                </a:pPr>
                <a:r>
                  <a:rPr lang="en-US" sz="1600" b="1" dirty="0">
                    <a:solidFill>
                      <a:srgbClr val="FFFF00"/>
                    </a:solidFill>
                  </a:rPr>
                  <a:t>0 = </a:t>
                </a:r>
                <a:r>
                  <a:rPr lang="en-US" sz="1600" b="1" dirty="0" smtClean="0">
                    <a:solidFill>
                      <a:srgbClr val="FFFF00"/>
                    </a:solidFill>
                  </a:rPr>
                  <a:t>34</a:t>
                </a:r>
                <a:endParaRPr lang="en-US" sz="1100" b="1" dirty="0">
                  <a:solidFill>
                    <a:srgbClr val="FFFF00"/>
                  </a:solidFill>
                </a:endParaRPr>
              </a:p>
            </p:txBody>
          </p:sp>
          <p:sp>
            <p:nvSpPr>
              <p:cNvPr id="13326" name="Line 22"/>
              <p:cNvSpPr>
                <a:spLocks noChangeShapeType="1"/>
              </p:cNvSpPr>
              <p:nvPr/>
            </p:nvSpPr>
            <p:spPr bwMode="auto">
              <a:xfrm flipV="1">
                <a:off x="3426" y="1206"/>
                <a:ext cx="156" cy="72"/>
              </a:xfrm>
              <a:prstGeom prst="line">
                <a:avLst/>
              </a:prstGeom>
              <a:noFill/>
              <a:ln w="25400">
                <a:noFill/>
                <a:round/>
                <a:headEnd/>
                <a:tailEnd/>
              </a:ln>
            </p:spPr>
            <p:txBody>
              <a:bodyPr/>
              <a:lstStyle/>
              <a:p>
                <a:endParaRPr lang="en-US"/>
              </a:p>
            </p:txBody>
          </p:sp>
          <p:sp>
            <p:nvSpPr>
              <p:cNvPr id="13327" name="Line 31"/>
              <p:cNvSpPr>
                <a:spLocks noChangeShapeType="1"/>
              </p:cNvSpPr>
              <p:nvPr/>
            </p:nvSpPr>
            <p:spPr bwMode="auto">
              <a:xfrm flipV="1">
                <a:off x="3427" y="1209"/>
                <a:ext cx="156" cy="72"/>
              </a:xfrm>
              <a:prstGeom prst="line">
                <a:avLst/>
              </a:prstGeom>
              <a:noFill/>
              <a:ln w="25400">
                <a:solidFill>
                  <a:srgbClr val="FFFF00"/>
                </a:solidFill>
                <a:round/>
                <a:headEnd/>
                <a:tailEnd/>
              </a:ln>
            </p:spPr>
            <p:txBody>
              <a:bodyPr/>
              <a:lstStyle/>
              <a:p>
                <a:endParaRPr lang="en-US"/>
              </a:p>
            </p:txBody>
          </p:sp>
        </p:grpSp>
      </p:grpSp>
      <p:sp>
        <p:nvSpPr>
          <p:cNvPr id="19" name="Text Box 27"/>
          <p:cNvSpPr txBox="1">
            <a:spLocks noChangeArrowheads="1"/>
          </p:cNvSpPr>
          <p:nvPr/>
        </p:nvSpPr>
        <p:spPr bwMode="auto">
          <a:xfrm>
            <a:off x="6070600" y="1143000"/>
            <a:ext cx="406400" cy="276225"/>
          </a:xfrm>
          <a:prstGeom prst="rect">
            <a:avLst/>
          </a:prstGeom>
          <a:noFill/>
          <a:ln w="9525">
            <a:noFill/>
            <a:miter lim="800000"/>
            <a:headEnd/>
            <a:tailEnd/>
          </a:ln>
        </p:spPr>
        <p:txBody>
          <a:bodyPr>
            <a:spAutoFit/>
          </a:bodyPr>
          <a:lstStyle/>
          <a:p>
            <a:pPr>
              <a:spcBef>
                <a:spcPct val="50000"/>
              </a:spcBef>
            </a:pPr>
            <a:r>
              <a:rPr lang="en-US" sz="1200" dirty="0">
                <a:solidFill>
                  <a:srgbClr val="FFFF00"/>
                </a:solidFill>
              </a:rPr>
              <a:t>o</a:t>
            </a:r>
            <a:endParaRPr lang="en-US" sz="1200" b="1" dirty="0">
              <a:solidFill>
                <a:srgbClr val="FFFF00"/>
              </a:solidFill>
            </a:endParaRPr>
          </a:p>
        </p:txBody>
      </p:sp>
      <p:sp>
        <p:nvSpPr>
          <p:cNvPr id="20" name="Text Box 33"/>
          <p:cNvSpPr txBox="1">
            <a:spLocks noChangeArrowheads="1"/>
          </p:cNvSpPr>
          <p:nvPr/>
        </p:nvSpPr>
        <p:spPr bwMode="auto">
          <a:xfrm>
            <a:off x="1828800" y="4572000"/>
            <a:ext cx="5486400" cy="424732"/>
          </a:xfrm>
          <a:prstGeom prst="rect">
            <a:avLst/>
          </a:prstGeom>
          <a:noFill/>
          <a:ln w="9525">
            <a:noFill/>
            <a:miter lim="800000"/>
            <a:headEnd/>
            <a:tailEnd/>
          </a:ln>
        </p:spPr>
        <p:txBody>
          <a:bodyPr wrap="square">
            <a:spAutoFit/>
          </a:bodyPr>
          <a:lstStyle/>
          <a:p>
            <a:pPr algn="ctr">
              <a:lnSpc>
                <a:spcPct val="120000"/>
              </a:lnSpc>
              <a:spcBef>
                <a:spcPct val="50000"/>
              </a:spcBef>
            </a:pPr>
            <a:r>
              <a:rPr lang="en-US" b="1" dirty="0"/>
              <a:t>Benching is not allowed in Type C Soil.</a:t>
            </a:r>
          </a:p>
        </p:txBody>
      </p:sp>
    </p:spTree>
    <p:extLst>
      <p:ext uri="{BB962C8B-B14F-4D97-AF65-F5344CB8AC3E}">
        <p14:creationId xmlns:p14="http://schemas.microsoft.com/office/powerpoint/2010/main" val="318998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Rectangle 5"/>
          <p:cNvSpPr>
            <a:spLocks noChangeArrowheads="1"/>
          </p:cNvSpPr>
          <p:nvPr/>
        </p:nvSpPr>
        <p:spPr bwMode="auto">
          <a:xfrm>
            <a:off x="2057400" y="265113"/>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Simple Sloping</a:t>
            </a:r>
            <a:endParaRPr lang="en-US" sz="1800" i="1" dirty="0">
              <a:solidFill>
                <a:schemeClr val="accent1">
                  <a:lumMod val="50000"/>
                </a:schemeClr>
              </a:solidFill>
            </a:endParaRPr>
          </a:p>
        </p:txBody>
      </p:sp>
      <p:pic>
        <p:nvPicPr>
          <p:cNvPr id="6" name="Picture 3" descr="machine in ditch"/>
          <p:cNvPicPr>
            <a:picLocks noChangeAspect="1" noChangeArrowheads="1"/>
          </p:cNvPicPr>
          <p:nvPr/>
        </p:nvPicPr>
        <p:blipFill>
          <a:blip r:embed="rId2" cstate="print">
            <a:lum bright="-18000" contrast="6000"/>
          </a:blip>
          <a:srcRect/>
          <a:stretch>
            <a:fillRect/>
          </a:stretch>
        </p:blipFill>
        <p:spPr bwMode="auto">
          <a:xfrm>
            <a:off x="1269374" y="1127760"/>
            <a:ext cx="6605253" cy="420624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4229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6" name="Rectangle 6"/>
          <p:cNvSpPr>
            <a:spLocks noChangeArrowheads="1"/>
          </p:cNvSpPr>
          <p:nvPr/>
        </p:nvSpPr>
        <p:spPr bwMode="auto">
          <a:xfrm>
            <a:off x="1666876" y="457200"/>
            <a:ext cx="581025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Sloping and Benching</a:t>
            </a:r>
            <a:endParaRPr lang="en-US" sz="1800" i="1" dirty="0">
              <a:solidFill>
                <a:schemeClr val="accent1">
                  <a:lumMod val="50000"/>
                </a:schemeClr>
              </a:solidFill>
            </a:endParaRPr>
          </a:p>
        </p:txBody>
      </p:sp>
      <p:pic>
        <p:nvPicPr>
          <p:cNvPr id="6" name="Picture 7" descr="Benching"/>
          <p:cNvPicPr>
            <a:picLocks noChangeAspect="1" noChangeArrowheads="1"/>
          </p:cNvPicPr>
          <p:nvPr/>
        </p:nvPicPr>
        <p:blipFill>
          <a:blip r:embed="rId2" cstate="print">
            <a:lum bright="-12000" contrast="6000"/>
          </a:blip>
          <a:srcRect/>
          <a:stretch>
            <a:fillRect/>
          </a:stretch>
        </p:blipFill>
        <p:spPr bwMode="auto">
          <a:xfrm>
            <a:off x="869950" y="1295400"/>
            <a:ext cx="7404100" cy="38354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29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2743200" y="252412"/>
            <a:ext cx="3657600" cy="585788"/>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Benching</a:t>
            </a:r>
            <a:endParaRPr lang="en-US" sz="1800" i="1" dirty="0">
              <a:solidFill>
                <a:schemeClr val="accent1">
                  <a:lumMod val="50000"/>
                </a:schemeClr>
              </a:solidFill>
            </a:endParaRPr>
          </a:p>
        </p:txBody>
      </p:sp>
      <p:pic>
        <p:nvPicPr>
          <p:cNvPr id="6" name="Picture 5" descr="Benching2 copy"/>
          <p:cNvPicPr>
            <a:picLocks noChangeAspect="1" noChangeArrowheads="1"/>
          </p:cNvPicPr>
          <p:nvPr/>
        </p:nvPicPr>
        <p:blipFill>
          <a:blip r:embed="rId2" cstate="print">
            <a:lum bright="-12000" contrast="6000"/>
          </a:blip>
          <a:srcRect/>
          <a:stretch>
            <a:fillRect/>
          </a:stretch>
        </p:blipFill>
        <p:spPr bwMode="auto">
          <a:xfrm>
            <a:off x="381000" y="1036320"/>
            <a:ext cx="5321974" cy="356616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9" descr="Benching-people"/>
          <p:cNvPicPr>
            <a:picLocks noChangeAspect="1" noChangeArrowheads="1"/>
          </p:cNvPicPr>
          <p:nvPr/>
        </p:nvPicPr>
        <p:blipFill>
          <a:blip r:embed="rId3" cstate="print">
            <a:lum bright="-12000"/>
          </a:blip>
          <a:srcRect/>
          <a:stretch>
            <a:fillRect/>
          </a:stretch>
        </p:blipFill>
        <p:spPr bwMode="auto">
          <a:xfrm>
            <a:off x="4495800" y="1859280"/>
            <a:ext cx="4195889" cy="3474720"/>
          </a:xfrm>
          <a:prstGeom prst="rect">
            <a:avLst/>
          </a:prstGeom>
          <a:noFill/>
          <a:ln w="9525">
            <a:noFill/>
            <a:miter lim="800000"/>
            <a:headEnd/>
            <a:tailEnd/>
          </a:ln>
        </p:spPr>
      </p:pic>
      <p:sp>
        <p:nvSpPr>
          <p:cNvPr id="8" name="Text Box 11"/>
          <p:cNvSpPr txBox="1">
            <a:spLocks noChangeArrowheads="1"/>
          </p:cNvSpPr>
          <p:nvPr/>
        </p:nvSpPr>
        <p:spPr bwMode="auto">
          <a:xfrm>
            <a:off x="6019800" y="1896070"/>
            <a:ext cx="2667000" cy="923330"/>
          </a:xfrm>
          <a:prstGeom prst="rect">
            <a:avLst/>
          </a:prstGeom>
          <a:noFill/>
          <a:ln w="9525">
            <a:noFill/>
            <a:miter lim="800000"/>
            <a:headEnd/>
            <a:tailEnd/>
          </a:ln>
        </p:spPr>
        <p:txBody>
          <a:bodyPr wrap="square">
            <a:spAutoFit/>
          </a:bodyPr>
          <a:lstStyle/>
          <a:p>
            <a:pPr algn="r">
              <a:spcBef>
                <a:spcPct val="50000"/>
              </a:spcBef>
            </a:pPr>
            <a:r>
              <a:rPr lang="en-US" b="1" dirty="0"/>
              <a:t>Do not put people or materials on steps above working level.</a:t>
            </a:r>
          </a:p>
        </p:txBody>
      </p:sp>
    </p:spTree>
    <p:extLst>
      <p:ext uri="{BB962C8B-B14F-4D97-AF65-F5344CB8AC3E}">
        <p14:creationId xmlns:p14="http://schemas.microsoft.com/office/powerpoint/2010/main" val="18364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VS-3_c"/>
          <p:cNvPicPr>
            <a:picLocks noChangeAspect="1" noChangeArrowheads="1"/>
          </p:cNvPicPr>
          <p:nvPr/>
        </p:nvPicPr>
        <p:blipFill>
          <a:blip r:embed="rId2" cstate="print">
            <a:lum bright="6000"/>
          </a:blip>
          <a:srcRect/>
          <a:stretch>
            <a:fillRect/>
          </a:stretch>
        </p:blipFill>
        <p:spPr bwMode="auto">
          <a:xfrm>
            <a:off x="609600" y="990600"/>
            <a:ext cx="3771900" cy="3890963"/>
          </a:xfrm>
          <a:prstGeom prst="rect">
            <a:avLst/>
          </a:prstGeom>
          <a:noFill/>
          <a:ln w="19050">
            <a:solidFill>
              <a:schemeClr val="bg2"/>
            </a:solidFill>
            <a:miter lim="800000"/>
            <a:headEnd/>
            <a:tailEnd/>
          </a:ln>
        </p:spPr>
      </p:pic>
      <p:sp>
        <p:nvSpPr>
          <p:cNvPr id="8" name="Rectangle 2"/>
          <p:cNvSpPr>
            <a:spLocks noChangeArrowheads="1"/>
          </p:cNvSpPr>
          <p:nvPr/>
        </p:nvSpPr>
        <p:spPr bwMode="auto">
          <a:xfrm>
            <a:off x="609600" y="328612"/>
            <a:ext cx="3771900" cy="585788"/>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Shoring</a:t>
            </a:r>
            <a:endParaRPr lang="en-US" sz="1800" i="1" dirty="0">
              <a:solidFill>
                <a:schemeClr val="accent1">
                  <a:lumMod val="50000"/>
                </a:schemeClr>
              </a:solidFill>
            </a:endParaRPr>
          </a:p>
        </p:txBody>
      </p:sp>
      <p:sp>
        <p:nvSpPr>
          <p:cNvPr id="10" name="Text Box 3"/>
          <p:cNvSpPr txBox="1">
            <a:spLocks noChangeArrowheads="1"/>
          </p:cNvSpPr>
          <p:nvPr/>
        </p:nvSpPr>
        <p:spPr bwMode="auto">
          <a:xfrm>
            <a:off x="4724400" y="1549400"/>
            <a:ext cx="3962400" cy="3108543"/>
          </a:xfrm>
          <a:prstGeom prst="rect">
            <a:avLst/>
          </a:prstGeom>
          <a:noFill/>
          <a:ln w="9525">
            <a:noFill/>
            <a:miter lim="800000"/>
            <a:headEnd/>
            <a:tailEnd/>
          </a:ln>
        </p:spPr>
        <p:txBody>
          <a:bodyPr wrap="square">
            <a:spAutoFit/>
          </a:bodyPr>
          <a:lstStyle/>
          <a:p>
            <a:pPr>
              <a:lnSpc>
                <a:spcPct val="110000"/>
              </a:lnSpc>
              <a:spcBef>
                <a:spcPct val="50000"/>
              </a:spcBef>
            </a:pPr>
            <a:r>
              <a:rPr lang="en-US" dirty="0">
                <a:solidFill>
                  <a:schemeClr val="accent1">
                    <a:lumMod val="50000"/>
                  </a:schemeClr>
                </a:solidFill>
              </a:rPr>
              <a:t>Use the timber or aluminum hydraulic shoring charts from the OSHA </a:t>
            </a:r>
            <a:r>
              <a:rPr lang="en-US" dirty="0" smtClean="0">
                <a:solidFill>
                  <a:schemeClr val="accent1">
                    <a:lumMod val="50000"/>
                  </a:schemeClr>
                </a:solidFill>
              </a:rPr>
              <a:t>standard </a:t>
            </a:r>
            <a:endParaRPr lang="en-US" dirty="0">
              <a:solidFill>
                <a:schemeClr val="accent1">
                  <a:lumMod val="50000"/>
                </a:schemeClr>
              </a:solidFill>
            </a:endParaRPr>
          </a:p>
          <a:p>
            <a:pPr>
              <a:lnSpc>
                <a:spcPct val="110000"/>
              </a:lnSpc>
              <a:spcBef>
                <a:spcPct val="50000"/>
              </a:spcBef>
            </a:pPr>
            <a:r>
              <a:rPr lang="en-US" dirty="0">
                <a:solidFill>
                  <a:schemeClr val="accent1">
                    <a:lumMod val="50000"/>
                  </a:schemeClr>
                </a:solidFill>
              </a:rPr>
              <a:t>                       - - or - - </a:t>
            </a:r>
          </a:p>
          <a:p>
            <a:pPr>
              <a:lnSpc>
                <a:spcPct val="110000"/>
              </a:lnSpc>
              <a:spcBef>
                <a:spcPct val="50000"/>
              </a:spcBef>
            </a:pPr>
            <a:r>
              <a:rPr lang="en-US" dirty="0">
                <a:solidFill>
                  <a:schemeClr val="accent1">
                    <a:lumMod val="50000"/>
                  </a:schemeClr>
                </a:solidFill>
              </a:rPr>
              <a:t>h</a:t>
            </a:r>
            <a:r>
              <a:rPr lang="en-US" dirty="0" smtClean="0">
                <a:solidFill>
                  <a:schemeClr val="accent1">
                    <a:lumMod val="50000"/>
                  </a:schemeClr>
                </a:solidFill>
              </a:rPr>
              <a:t>ave </a:t>
            </a:r>
            <a:r>
              <a:rPr lang="en-US" dirty="0">
                <a:solidFill>
                  <a:schemeClr val="accent1">
                    <a:lumMod val="50000"/>
                  </a:schemeClr>
                </a:solidFill>
              </a:rPr>
              <a:t>a registered professional engineer provide:</a:t>
            </a:r>
          </a:p>
          <a:p>
            <a:pPr marL="365760" lvl="2" indent="-365760">
              <a:spcBef>
                <a:spcPts val="600"/>
              </a:spcBef>
              <a:spcAft>
                <a:spcPts val="600"/>
              </a:spcAft>
              <a:buFont typeface="Wingdings" panose="05000000000000000000" pitchFamily="2" charset="2"/>
              <a:buChar char="§"/>
            </a:pPr>
            <a:r>
              <a:rPr lang="en-US" dirty="0" smtClean="0">
                <a:solidFill>
                  <a:schemeClr val="accent1">
                    <a:lumMod val="50000"/>
                  </a:schemeClr>
                </a:solidFill>
              </a:rPr>
              <a:t>Tabulated </a:t>
            </a:r>
            <a:r>
              <a:rPr lang="en-US" dirty="0">
                <a:solidFill>
                  <a:schemeClr val="accent1">
                    <a:lumMod val="50000"/>
                  </a:schemeClr>
                </a:solidFill>
              </a:rPr>
              <a:t>data</a:t>
            </a:r>
          </a:p>
          <a:p>
            <a:pPr marL="365760" lvl="2" indent="-365760">
              <a:spcBef>
                <a:spcPts val="600"/>
              </a:spcBef>
              <a:spcAft>
                <a:spcPts val="600"/>
              </a:spcAft>
              <a:buFont typeface="Wingdings" panose="05000000000000000000" pitchFamily="2" charset="2"/>
              <a:buChar char="§"/>
            </a:pPr>
            <a:r>
              <a:rPr lang="en-US" dirty="0" smtClean="0">
                <a:solidFill>
                  <a:schemeClr val="accent1">
                    <a:lumMod val="50000"/>
                  </a:schemeClr>
                </a:solidFill>
              </a:rPr>
              <a:t>Manufacturer’s </a:t>
            </a:r>
            <a:r>
              <a:rPr lang="en-US" dirty="0">
                <a:solidFill>
                  <a:schemeClr val="accent1">
                    <a:lumMod val="50000"/>
                  </a:schemeClr>
                </a:solidFill>
              </a:rPr>
              <a:t>tabulated data</a:t>
            </a:r>
          </a:p>
          <a:p>
            <a:pPr marL="365760" lvl="2" indent="-365760">
              <a:spcBef>
                <a:spcPts val="600"/>
              </a:spcBef>
              <a:spcAft>
                <a:spcPts val="600"/>
              </a:spcAft>
              <a:buFont typeface="Wingdings" panose="05000000000000000000" pitchFamily="2" charset="2"/>
              <a:buChar char="§"/>
            </a:pPr>
            <a:r>
              <a:rPr lang="en-US" dirty="0" smtClean="0">
                <a:solidFill>
                  <a:schemeClr val="accent1">
                    <a:lumMod val="50000"/>
                  </a:schemeClr>
                </a:solidFill>
              </a:rPr>
              <a:t>Site-specific </a:t>
            </a:r>
            <a:r>
              <a:rPr lang="en-US" dirty="0">
                <a:solidFill>
                  <a:schemeClr val="accent1">
                    <a:lumMod val="50000"/>
                  </a:schemeClr>
                </a:solidFill>
              </a:rPr>
              <a:t>design</a:t>
            </a:r>
          </a:p>
        </p:txBody>
      </p:sp>
      <p:sp>
        <p:nvSpPr>
          <p:cNvPr id="186374" name="Text Box 8"/>
          <p:cNvSpPr txBox="1">
            <a:spLocks noChangeArrowheads="1"/>
          </p:cNvSpPr>
          <p:nvPr/>
        </p:nvSpPr>
        <p:spPr bwMode="auto">
          <a:xfrm>
            <a:off x="1066800" y="4876800"/>
            <a:ext cx="3048000" cy="584775"/>
          </a:xfrm>
          <a:prstGeom prst="rect">
            <a:avLst/>
          </a:prstGeom>
          <a:noFill/>
          <a:ln w="9525">
            <a:noFill/>
            <a:miter lim="800000"/>
            <a:headEnd/>
            <a:tailEnd/>
          </a:ln>
        </p:spPr>
        <p:txBody>
          <a:bodyPr wrap="square">
            <a:spAutoFit/>
          </a:bodyPr>
          <a:lstStyle/>
          <a:p>
            <a:pPr algn="ctr">
              <a:spcBef>
                <a:spcPct val="50000"/>
              </a:spcBef>
            </a:pPr>
            <a:r>
              <a:rPr lang="en-US" sz="1600" dirty="0">
                <a:solidFill>
                  <a:srgbClr val="00447C"/>
                </a:solidFill>
              </a:rPr>
              <a:t>Shoring braces the unstable wedges so that they cannot fail.</a:t>
            </a:r>
          </a:p>
        </p:txBody>
      </p:sp>
      <p:sp>
        <p:nvSpPr>
          <p:cNvPr id="12" name="Rectangle 8"/>
          <p:cNvSpPr>
            <a:spLocks noChangeArrowheads="1"/>
          </p:cNvSpPr>
          <p:nvPr/>
        </p:nvSpPr>
        <p:spPr bwMode="auto">
          <a:xfrm>
            <a:off x="5028976" y="328612"/>
            <a:ext cx="3581623" cy="585788"/>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Shoring Options</a:t>
            </a:r>
            <a:endParaRPr lang="en-US" sz="1800" i="1" dirty="0">
              <a:solidFill>
                <a:schemeClr val="accent1">
                  <a:lumMod val="50000"/>
                </a:schemeClr>
              </a:solidFill>
            </a:endParaRPr>
          </a:p>
        </p:txBody>
      </p:sp>
    </p:spTree>
    <p:extLst>
      <p:ext uri="{BB962C8B-B14F-4D97-AF65-F5344CB8AC3E}">
        <p14:creationId xmlns:p14="http://schemas.microsoft.com/office/powerpoint/2010/main" val="686016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 Box 2"/>
          <p:cNvSpPr txBox="1">
            <a:spLocks noChangeArrowheads="1"/>
          </p:cNvSpPr>
          <p:nvPr/>
        </p:nvSpPr>
        <p:spPr bwMode="auto">
          <a:xfrm>
            <a:off x="2514600" y="5029200"/>
            <a:ext cx="4114800" cy="369332"/>
          </a:xfrm>
          <a:prstGeom prst="rect">
            <a:avLst/>
          </a:prstGeom>
          <a:noFill/>
          <a:ln w="9525">
            <a:noFill/>
            <a:miter lim="800000"/>
            <a:headEnd/>
            <a:tailEnd/>
          </a:ln>
        </p:spPr>
        <p:txBody>
          <a:bodyPr wrap="square">
            <a:spAutoFit/>
          </a:bodyPr>
          <a:lstStyle/>
          <a:p>
            <a:pPr algn="ctr">
              <a:spcBef>
                <a:spcPct val="50000"/>
              </a:spcBef>
            </a:pPr>
            <a:r>
              <a:rPr lang="en-US" dirty="0">
                <a:solidFill>
                  <a:srgbClr val="00447C"/>
                </a:solidFill>
              </a:rPr>
              <a:t>Do not exceed allowable surcharge loads.</a:t>
            </a:r>
          </a:p>
        </p:txBody>
      </p:sp>
      <p:graphicFrame>
        <p:nvGraphicFramePr>
          <p:cNvPr id="14338" name="Object 3"/>
          <p:cNvGraphicFramePr>
            <a:graphicFrameLocks noChangeAspect="1"/>
          </p:cNvGraphicFramePr>
          <p:nvPr>
            <p:extLst>
              <p:ext uri="{D42A27DB-BD31-4B8C-83A1-F6EECF244321}">
                <p14:modId xmlns:p14="http://schemas.microsoft.com/office/powerpoint/2010/main" val="1308247566"/>
              </p:ext>
            </p:extLst>
          </p:nvPr>
        </p:nvGraphicFramePr>
        <p:xfrm>
          <a:off x="1433513" y="838200"/>
          <a:ext cx="6278562" cy="4076700"/>
        </p:xfrm>
        <a:graphic>
          <a:graphicData uri="http://schemas.openxmlformats.org/presentationml/2006/ole">
            <mc:AlternateContent xmlns:mc="http://schemas.openxmlformats.org/markup-compatibility/2006">
              <mc:Choice xmlns:v="urn:schemas-microsoft-com:vml" Requires="v">
                <p:oleObj spid="_x0000_s14434" name="Image" r:id="rId4" imgW="6278361" imgH="4102269" progId="Photoshop.Image.7">
                  <p:embed/>
                </p:oleObj>
              </mc:Choice>
              <mc:Fallback>
                <p:oleObj name="Image" r:id="rId4" imgW="6278361" imgH="4102269"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620"/>
                      <a:stretch>
                        <a:fillRect/>
                      </a:stretch>
                    </p:blipFill>
                    <p:spPr bwMode="auto">
                      <a:xfrm>
                        <a:off x="1433513" y="838200"/>
                        <a:ext cx="6278562"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0340" name="Object 4"/>
          <p:cNvGraphicFramePr>
            <a:graphicFrameLocks noChangeAspect="1"/>
          </p:cNvGraphicFramePr>
          <p:nvPr>
            <p:extLst>
              <p:ext uri="{D42A27DB-BD31-4B8C-83A1-F6EECF244321}">
                <p14:modId xmlns:p14="http://schemas.microsoft.com/office/powerpoint/2010/main" val="305650956"/>
              </p:ext>
            </p:extLst>
          </p:nvPr>
        </p:nvGraphicFramePr>
        <p:xfrm>
          <a:off x="1433513" y="838200"/>
          <a:ext cx="6278562" cy="4052888"/>
        </p:xfrm>
        <a:graphic>
          <a:graphicData uri="http://schemas.openxmlformats.org/presentationml/2006/ole">
            <mc:AlternateContent xmlns:mc="http://schemas.openxmlformats.org/markup-compatibility/2006">
              <mc:Choice xmlns:v="urn:schemas-microsoft-com:vml" Requires="v">
                <p:oleObj spid="_x0000_s14435" name="Image" r:id="rId6" imgW="6278361" imgH="4077887" progId="Photoshop.Image.7">
                  <p:embed/>
                </p:oleObj>
              </mc:Choice>
              <mc:Fallback>
                <p:oleObj name="Image" r:id="rId6" imgW="6278361" imgH="4077887"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623"/>
                      <a:stretch>
                        <a:fillRect/>
                      </a:stretch>
                    </p:blipFill>
                    <p:spPr bwMode="auto">
                      <a:xfrm>
                        <a:off x="1433513" y="838200"/>
                        <a:ext cx="6278562" cy="405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0341" name="Object 5"/>
          <p:cNvGraphicFramePr>
            <a:graphicFrameLocks noChangeAspect="1"/>
          </p:cNvGraphicFramePr>
          <p:nvPr>
            <p:extLst>
              <p:ext uri="{D42A27DB-BD31-4B8C-83A1-F6EECF244321}">
                <p14:modId xmlns:p14="http://schemas.microsoft.com/office/powerpoint/2010/main" val="546219496"/>
              </p:ext>
            </p:extLst>
          </p:nvPr>
        </p:nvGraphicFramePr>
        <p:xfrm>
          <a:off x="1439863" y="838200"/>
          <a:ext cx="6265862" cy="4065588"/>
        </p:xfrm>
        <a:graphic>
          <a:graphicData uri="http://schemas.openxmlformats.org/presentationml/2006/ole">
            <mc:AlternateContent xmlns:mc="http://schemas.openxmlformats.org/markup-compatibility/2006">
              <mc:Choice xmlns:v="urn:schemas-microsoft-com:vml" Requires="v">
                <p:oleObj spid="_x0000_s14436" name="Image" r:id="rId8" imgW="6266170" imgH="4065696" progId="Photoshop.Image.7">
                  <p:embed/>
                </p:oleObj>
              </mc:Choice>
              <mc:Fallback>
                <p:oleObj name="Image" r:id="rId8" imgW="6266170" imgH="4065696"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9863" y="838200"/>
                        <a:ext cx="6265862" cy="40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0342" name="Rectangle 6"/>
          <p:cNvSpPr>
            <a:spLocks noChangeArrowheads="1"/>
          </p:cNvSpPr>
          <p:nvPr/>
        </p:nvSpPr>
        <p:spPr bwMode="auto">
          <a:xfrm>
            <a:off x="2044700" y="152400"/>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Overloading</a:t>
            </a:r>
            <a:endParaRPr lang="en-US" sz="1800" i="1" dirty="0">
              <a:solidFill>
                <a:schemeClr val="accent1">
                  <a:lumMod val="50000"/>
                </a:schemeClr>
              </a:solidFill>
            </a:endParaRPr>
          </a:p>
        </p:txBody>
      </p:sp>
    </p:spTree>
    <p:extLst>
      <p:ext uri="{BB962C8B-B14F-4D97-AF65-F5344CB8AC3E}">
        <p14:creationId xmlns:p14="http://schemas.microsoft.com/office/powerpoint/2010/main" val="3767894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270341"/>
                                        </p:tgtEl>
                                        <p:attrNameLst>
                                          <p:attrName>style.visibility</p:attrName>
                                        </p:attrNameLst>
                                      </p:cBhvr>
                                      <p:to>
                                        <p:strVal val="visible"/>
                                      </p:to>
                                    </p:set>
                                    <p:animEffect transition="in" filter="dissolve">
                                      <p:cBhvr>
                                        <p:cTn id="11" dur="500"/>
                                        <p:tgtEl>
                                          <p:spTgt spid="270341"/>
                                        </p:tgtEl>
                                      </p:cBhvr>
                                    </p:animEffect>
                                  </p:childTnLst>
                                  <p:subTnLst>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3" name="Group 26"/>
          <p:cNvGrpSpPr>
            <a:grpSpLocks/>
          </p:cNvGrpSpPr>
          <p:nvPr/>
        </p:nvGrpSpPr>
        <p:grpSpPr bwMode="auto">
          <a:xfrm>
            <a:off x="1042988" y="152400"/>
            <a:ext cx="7058025" cy="5238750"/>
            <a:chOff x="690" y="342"/>
            <a:chExt cx="4446" cy="3300"/>
          </a:xfrm>
          <a:effectLst>
            <a:outerShdw blurRad="50800" dist="38100" dir="2700000" algn="tl" rotWithShape="0">
              <a:prstClr val="black">
                <a:alpha val="40000"/>
              </a:prstClr>
            </a:outerShdw>
          </a:effectLst>
        </p:grpSpPr>
        <p:graphicFrame>
          <p:nvGraphicFramePr>
            <p:cNvPr id="15362" name="Object 15"/>
            <p:cNvGraphicFramePr>
              <a:graphicFrameLocks noChangeAspect="1"/>
            </p:cNvGraphicFramePr>
            <p:nvPr>
              <p:extLst>
                <p:ext uri="{D42A27DB-BD31-4B8C-83A1-F6EECF244321}">
                  <p14:modId xmlns:p14="http://schemas.microsoft.com/office/powerpoint/2010/main" val="766621173"/>
                </p:ext>
              </p:extLst>
            </p:nvPr>
          </p:nvGraphicFramePr>
          <p:xfrm>
            <a:off x="690" y="342"/>
            <a:ext cx="4446" cy="3300"/>
          </p:xfrm>
          <a:graphic>
            <a:graphicData uri="http://schemas.openxmlformats.org/presentationml/2006/ole">
              <mc:AlternateContent xmlns:mc="http://schemas.openxmlformats.org/markup-compatibility/2006">
                <mc:Choice xmlns:v="urn:schemas-microsoft-com:vml" Requires="v">
                  <p:oleObj spid="_x0000_s15396" name="Image" r:id="rId3" imgW="6266170" imgH="4650864" progId="Photoshop.Image.7">
                    <p:embed/>
                  </p:oleObj>
                </mc:Choice>
                <mc:Fallback>
                  <p:oleObj name="Image" r:id="rId3" imgW="6266170" imgH="465086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 y="342"/>
                          <a:ext cx="4446" cy="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3"/>
            <p:cNvSpPr txBox="1">
              <a:spLocks noChangeArrowheads="1"/>
            </p:cNvSpPr>
            <p:nvPr/>
          </p:nvSpPr>
          <p:spPr bwMode="auto">
            <a:xfrm>
              <a:off x="739" y="2790"/>
              <a:ext cx="1580" cy="686"/>
            </a:xfrm>
            <a:prstGeom prst="rect">
              <a:avLst/>
            </a:prstGeom>
            <a:noFill/>
            <a:ln w="9525">
              <a:noFill/>
              <a:miter lim="800000"/>
              <a:headEnd/>
              <a:tailEnd/>
            </a:ln>
          </p:spPr>
          <p:txBody>
            <a:bodyPr wrap="square">
              <a:spAutoFit/>
            </a:bodyPr>
            <a:lstStyle/>
            <a:p>
              <a:pPr>
                <a:lnSpc>
                  <a:spcPct val="120000"/>
                </a:lnSpc>
                <a:spcBef>
                  <a:spcPct val="50000"/>
                </a:spcBef>
              </a:pPr>
              <a:r>
                <a:rPr lang="en-US" sz="1800" b="1" dirty="0">
                  <a:solidFill>
                    <a:schemeClr val="bg1"/>
                  </a:solidFill>
                </a:rPr>
                <a:t>Spoil pile height, </a:t>
              </a:r>
              <a:r>
                <a:rPr lang="en-US" sz="1800" b="1" dirty="0" smtClean="0">
                  <a:solidFill>
                    <a:schemeClr val="bg1"/>
                  </a:solidFill>
                </a:rPr>
                <a:t/>
              </a:r>
              <a:br>
                <a:rPr lang="en-US" sz="1800" b="1" dirty="0" smtClean="0">
                  <a:solidFill>
                    <a:schemeClr val="bg1"/>
                  </a:solidFill>
                </a:rPr>
              </a:br>
              <a:r>
                <a:rPr lang="en-US" sz="1800" b="1" dirty="0" smtClean="0">
                  <a:solidFill>
                    <a:schemeClr val="bg1"/>
                  </a:solidFill>
                </a:rPr>
                <a:t>2 </a:t>
              </a:r>
              <a:r>
                <a:rPr lang="en-US" sz="1800" b="1" dirty="0">
                  <a:solidFill>
                    <a:schemeClr val="bg1"/>
                  </a:solidFill>
                </a:rPr>
                <a:t>ft. </a:t>
              </a:r>
              <a:r>
                <a:rPr lang="en-US" sz="1800" b="1" dirty="0" smtClean="0">
                  <a:solidFill>
                    <a:schemeClr val="bg1"/>
                  </a:solidFill>
                </a:rPr>
                <a:t>max -- </a:t>
              </a:r>
              <a:r>
                <a:rPr lang="en-US" sz="1800" b="1" dirty="0">
                  <a:solidFill>
                    <a:schemeClr val="bg1"/>
                  </a:solidFill>
                </a:rPr>
                <a:t>if OSHA’s Timber charts are </a:t>
              </a:r>
              <a:r>
                <a:rPr lang="en-US" sz="1800" b="1" dirty="0" smtClean="0">
                  <a:solidFill>
                    <a:schemeClr val="bg1"/>
                  </a:solidFill>
                </a:rPr>
                <a:t>used</a:t>
              </a:r>
              <a:r>
                <a:rPr lang="en-US" sz="1800" b="1" dirty="0">
                  <a:solidFill>
                    <a:schemeClr val="bg1"/>
                  </a:solidFill>
                </a:rPr>
                <a:t>.</a:t>
              </a:r>
            </a:p>
          </p:txBody>
        </p:sp>
        <p:sp>
          <p:nvSpPr>
            <p:cNvPr id="15366" name="Text Box 4"/>
            <p:cNvSpPr txBox="1">
              <a:spLocks noChangeArrowheads="1"/>
            </p:cNvSpPr>
            <p:nvPr/>
          </p:nvSpPr>
          <p:spPr bwMode="auto">
            <a:xfrm>
              <a:off x="3816" y="2676"/>
              <a:ext cx="1224" cy="834"/>
            </a:xfrm>
            <a:prstGeom prst="rect">
              <a:avLst/>
            </a:prstGeom>
            <a:noFill/>
            <a:ln w="9525">
              <a:noFill/>
              <a:miter lim="800000"/>
              <a:headEnd/>
              <a:tailEnd/>
            </a:ln>
          </p:spPr>
          <p:txBody>
            <a:bodyPr wrap="square">
              <a:spAutoFit/>
            </a:bodyPr>
            <a:lstStyle/>
            <a:p>
              <a:pPr algn="r">
                <a:spcBef>
                  <a:spcPts val="600"/>
                </a:spcBef>
                <a:spcAft>
                  <a:spcPts val="600"/>
                </a:spcAft>
              </a:pPr>
              <a:r>
                <a:rPr lang="en-US" sz="1600" b="1" dirty="0">
                  <a:solidFill>
                    <a:schemeClr val="bg1"/>
                  </a:solidFill>
                </a:rPr>
                <a:t>   </a:t>
              </a:r>
              <a:r>
                <a:rPr lang="en-US" sz="1600" b="1" dirty="0" smtClean="0">
                  <a:solidFill>
                    <a:schemeClr val="bg1"/>
                  </a:solidFill>
                </a:rPr>
                <a:t> </a:t>
              </a:r>
              <a:r>
                <a:rPr lang="en-US" sz="1600" b="1" dirty="0">
                  <a:solidFill>
                    <a:schemeClr val="bg1"/>
                  </a:solidFill>
                </a:rPr>
                <a:t>20,000 lbs</a:t>
              </a:r>
              <a:r>
                <a:rPr lang="en-US" sz="1600" b="1" dirty="0" smtClean="0">
                  <a:solidFill>
                    <a:schemeClr val="bg1"/>
                  </a:solidFill>
                </a:rPr>
                <a:t>. of equipment -- if </a:t>
              </a:r>
              <a:r>
                <a:rPr lang="en-US" sz="1600" b="1" dirty="0">
                  <a:solidFill>
                    <a:schemeClr val="bg1"/>
                  </a:solidFill>
                </a:rPr>
                <a:t>OSHA’s </a:t>
              </a:r>
              <a:r>
                <a:rPr lang="en-US" sz="1600" b="1" dirty="0" smtClean="0">
                  <a:solidFill>
                    <a:schemeClr val="bg1"/>
                  </a:solidFill>
                </a:rPr>
                <a:t>Timber or Hydraulic Shoring charts are </a:t>
              </a:r>
              <a:r>
                <a:rPr lang="en-US" sz="1600" b="1" dirty="0">
                  <a:solidFill>
                    <a:schemeClr val="bg1"/>
                  </a:solidFill>
                </a:rPr>
                <a:t>used.</a:t>
              </a:r>
            </a:p>
          </p:txBody>
        </p:sp>
        <p:sp>
          <p:nvSpPr>
            <p:cNvPr id="15367" name="Line 7"/>
            <p:cNvSpPr>
              <a:spLocks noChangeShapeType="1"/>
            </p:cNvSpPr>
            <p:nvPr/>
          </p:nvSpPr>
          <p:spPr bwMode="auto">
            <a:xfrm flipH="1" flipV="1">
              <a:off x="952" y="1691"/>
              <a:ext cx="1367" cy="1352"/>
            </a:xfrm>
            <a:prstGeom prst="line">
              <a:avLst/>
            </a:prstGeom>
            <a:noFill/>
            <a:ln w="44450">
              <a:solidFill>
                <a:srgbClr val="FFFF00"/>
              </a:solidFill>
              <a:prstDash val="dash"/>
              <a:round/>
              <a:headEnd/>
              <a:tailEnd/>
            </a:ln>
          </p:spPr>
          <p:txBody>
            <a:bodyPr/>
            <a:lstStyle/>
            <a:p>
              <a:endParaRPr lang="en-US"/>
            </a:p>
          </p:txBody>
        </p:sp>
        <p:sp>
          <p:nvSpPr>
            <p:cNvPr id="15368" name="Line 8"/>
            <p:cNvSpPr>
              <a:spLocks noChangeShapeType="1"/>
            </p:cNvSpPr>
            <p:nvPr/>
          </p:nvSpPr>
          <p:spPr bwMode="auto">
            <a:xfrm rot="-5371168" flipH="1" flipV="1">
              <a:off x="3449" y="1737"/>
              <a:ext cx="1367" cy="1352"/>
            </a:xfrm>
            <a:prstGeom prst="line">
              <a:avLst/>
            </a:prstGeom>
            <a:noFill/>
            <a:ln w="44450">
              <a:solidFill>
                <a:srgbClr val="FFFF00"/>
              </a:solidFill>
              <a:prstDash val="dash"/>
              <a:round/>
              <a:headEnd/>
              <a:tailEnd/>
            </a:ln>
          </p:spPr>
          <p:txBody>
            <a:bodyPr/>
            <a:lstStyle/>
            <a:p>
              <a:endParaRPr lang="en-US"/>
            </a:p>
          </p:txBody>
        </p:sp>
        <p:sp>
          <p:nvSpPr>
            <p:cNvPr id="15369" name="AutoShape 9"/>
            <p:cNvSpPr>
              <a:spLocks noChangeArrowheads="1"/>
            </p:cNvSpPr>
            <p:nvPr/>
          </p:nvSpPr>
          <p:spPr bwMode="auto">
            <a:xfrm rot="10800000">
              <a:off x="1632" y="1992"/>
              <a:ext cx="412" cy="412"/>
            </a:xfrm>
            <a:prstGeom prst="rtTriangle">
              <a:avLst/>
            </a:prstGeom>
            <a:noFill/>
            <a:ln w="38100">
              <a:solidFill>
                <a:schemeClr val="bg1"/>
              </a:solidFill>
              <a:miter lim="800000"/>
              <a:headEnd/>
              <a:tailEnd/>
            </a:ln>
          </p:spPr>
          <p:txBody>
            <a:bodyPr wrap="none" anchor="ctr"/>
            <a:lstStyle/>
            <a:p>
              <a:endParaRPr lang="en-US"/>
            </a:p>
          </p:txBody>
        </p:sp>
        <p:sp>
          <p:nvSpPr>
            <p:cNvPr id="15370" name="AutoShape 10"/>
            <p:cNvSpPr>
              <a:spLocks noChangeArrowheads="1"/>
            </p:cNvSpPr>
            <p:nvPr/>
          </p:nvSpPr>
          <p:spPr bwMode="auto">
            <a:xfrm rot="5400000">
              <a:off x="3816" y="1996"/>
              <a:ext cx="413" cy="413"/>
            </a:xfrm>
            <a:prstGeom prst="rtTriangle">
              <a:avLst/>
            </a:prstGeom>
            <a:noFill/>
            <a:ln w="38100">
              <a:solidFill>
                <a:schemeClr val="bg1"/>
              </a:solidFill>
              <a:miter lim="800000"/>
              <a:headEnd/>
              <a:tailEnd/>
            </a:ln>
          </p:spPr>
          <p:txBody>
            <a:bodyPr wrap="none" anchor="ctr"/>
            <a:lstStyle/>
            <a:p>
              <a:endParaRPr lang="en-US"/>
            </a:p>
          </p:txBody>
        </p:sp>
        <p:sp>
          <p:nvSpPr>
            <p:cNvPr id="15371" name="Text Box 11"/>
            <p:cNvSpPr txBox="1">
              <a:spLocks noChangeArrowheads="1"/>
            </p:cNvSpPr>
            <p:nvPr/>
          </p:nvSpPr>
          <p:spPr bwMode="auto">
            <a:xfrm>
              <a:off x="3610" y="2096"/>
              <a:ext cx="244" cy="231"/>
            </a:xfrm>
            <a:prstGeom prst="rect">
              <a:avLst/>
            </a:prstGeom>
            <a:noFill/>
            <a:ln w="9525">
              <a:noFill/>
              <a:miter lim="800000"/>
              <a:headEnd/>
              <a:tailEnd/>
            </a:ln>
          </p:spPr>
          <p:txBody>
            <a:bodyPr>
              <a:spAutoFit/>
            </a:bodyPr>
            <a:lstStyle/>
            <a:p>
              <a:pPr>
                <a:spcBef>
                  <a:spcPct val="50000"/>
                </a:spcBef>
              </a:pPr>
              <a:r>
                <a:rPr lang="en-US" sz="1800" b="1">
                  <a:solidFill>
                    <a:schemeClr val="bg1"/>
                  </a:solidFill>
                </a:rPr>
                <a:t>1</a:t>
              </a:r>
            </a:p>
          </p:txBody>
        </p:sp>
        <p:sp>
          <p:nvSpPr>
            <p:cNvPr id="15372" name="Text Box 12"/>
            <p:cNvSpPr txBox="1">
              <a:spLocks noChangeArrowheads="1"/>
            </p:cNvSpPr>
            <p:nvPr/>
          </p:nvSpPr>
          <p:spPr bwMode="auto">
            <a:xfrm>
              <a:off x="3870" y="1779"/>
              <a:ext cx="244" cy="231"/>
            </a:xfrm>
            <a:prstGeom prst="rect">
              <a:avLst/>
            </a:prstGeom>
            <a:noFill/>
            <a:ln w="9525">
              <a:noFill/>
              <a:miter lim="800000"/>
              <a:headEnd/>
              <a:tailEnd/>
            </a:ln>
          </p:spPr>
          <p:txBody>
            <a:bodyPr>
              <a:spAutoFit/>
            </a:bodyPr>
            <a:lstStyle/>
            <a:p>
              <a:pPr>
                <a:spcBef>
                  <a:spcPct val="50000"/>
                </a:spcBef>
              </a:pPr>
              <a:r>
                <a:rPr lang="en-US" sz="1800" b="1">
                  <a:solidFill>
                    <a:schemeClr val="bg1"/>
                  </a:solidFill>
                </a:rPr>
                <a:t>1</a:t>
              </a:r>
            </a:p>
          </p:txBody>
        </p:sp>
        <p:sp>
          <p:nvSpPr>
            <p:cNvPr id="15373" name="Text Box 13"/>
            <p:cNvSpPr txBox="1">
              <a:spLocks noChangeArrowheads="1"/>
            </p:cNvSpPr>
            <p:nvPr/>
          </p:nvSpPr>
          <p:spPr bwMode="auto">
            <a:xfrm>
              <a:off x="2037" y="2096"/>
              <a:ext cx="244" cy="231"/>
            </a:xfrm>
            <a:prstGeom prst="rect">
              <a:avLst/>
            </a:prstGeom>
            <a:noFill/>
            <a:ln w="9525">
              <a:noFill/>
              <a:miter lim="800000"/>
              <a:headEnd/>
              <a:tailEnd/>
            </a:ln>
          </p:spPr>
          <p:txBody>
            <a:bodyPr>
              <a:spAutoFit/>
            </a:bodyPr>
            <a:lstStyle/>
            <a:p>
              <a:pPr>
                <a:spcBef>
                  <a:spcPct val="50000"/>
                </a:spcBef>
              </a:pPr>
              <a:r>
                <a:rPr lang="en-US" sz="1800" b="1">
                  <a:solidFill>
                    <a:schemeClr val="bg1"/>
                  </a:solidFill>
                </a:rPr>
                <a:t>1</a:t>
              </a:r>
            </a:p>
          </p:txBody>
        </p:sp>
        <p:sp>
          <p:nvSpPr>
            <p:cNvPr id="15374" name="Text Box 14"/>
            <p:cNvSpPr txBox="1">
              <a:spLocks noChangeArrowheads="1"/>
            </p:cNvSpPr>
            <p:nvPr/>
          </p:nvSpPr>
          <p:spPr bwMode="auto">
            <a:xfrm>
              <a:off x="1708" y="1771"/>
              <a:ext cx="245" cy="231"/>
            </a:xfrm>
            <a:prstGeom prst="rect">
              <a:avLst/>
            </a:prstGeom>
            <a:noFill/>
            <a:ln w="9525">
              <a:noFill/>
              <a:miter lim="800000"/>
              <a:headEnd/>
              <a:tailEnd/>
            </a:ln>
          </p:spPr>
          <p:txBody>
            <a:bodyPr>
              <a:spAutoFit/>
            </a:bodyPr>
            <a:lstStyle/>
            <a:p>
              <a:pPr>
                <a:spcBef>
                  <a:spcPct val="50000"/>
                </a:spcBef>
              </a:pPr>
              <a:r>
                <a:rPr lang="en-US" sz="1800" b="1">
                  <a:solidFill>
                    <a:schemeClr val="bg1"/>
                  </a:solidFill>
                </a:rPr>
                <a:t>1</a:t>
              </a:r>
            </a:p>
          </p:txBody>
        </p:sp>
        <p:pic>
          <p:nvPicPr>
            <p:cNvPr id="15375" name="Picture 24" descr="shield"/>
            <p:cNvPicPr>
              <a:picLocks noChangeAspect="1" noChangeArrowheads="1"/>
            </p:cNvPicPr>
            <p:nvPr/>
          </p:nvPicPr>
          <p:blipFill>
            <a:blip r:embed="rId5" cstate="print"/>
            <a:srcRect l="37259" t="32941" r="42862" b="24007"/>
            <a:stretch>
              <a:fillRect/>
            </a:stretch>
          </p:blipFill>
          <p:spPr bwMode="auto">
            <a:xfrm>
              <a:off x="2350" y="1685"/>
              <a:ext cx="1100" cy="1375"/>
            </a:xfrm>
            <a:prstGeom prst="rect">
              <a:avLst/>
            </a:prstGeom>
            <a:noFill/>
            <a:ln w="9525">
              <a:noFill/>
              <a:miter lim="800000"/>
              <a:headEnd/>
              <a:tailEnd/>
            </a:ln>
          </p:spPr>
        </p:pic>
      </p:grpSp>
      <p:sp>
        <p:nvSpPr>
          <p:cNvPr id="16" name="Rectangle 2"/>
          <p:cNvSpPr>
            <a:spLocks noChangeArrowheads="1"/>
          </p:cNvSpPr>
          <p:nvPr/>
        </p:nvSpPr>
        <p:spPr bwMode="auto">
          <a:xfrm>
            <a:off x="1042989" y="400050"/>
            <a:ext cx="7058024" cy="590550"/>
          </a:xfrm>
          <a:prstGeom prst="rect">
            <a:avLst/>
          </a:prstGeom>
          <a:noFill/>
          <a:ln w="9525">
            <a:noFill/>
            <a:miter lim="800000"/>
            <a:headEnd/>
            <a:tailEnd/>
          </a:ln>
          <a:effectLst>
            <a:outerShdw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bg1"/>
                </a:solidFill>
              </a:rPr>
              <a:t>OSHA: Surcharge Load Limit</a:t>
            </a:r>
            <a:endParaRPr lang="en-US" sz="1800" i="1" dirty="0">
              <a:solidFill>
                <a:schemeClr val="bg1"/>
              </a:solidFill>
            </a:endParaRPr>
          </a:p>
        </p:txBody>
      </p:sp>
    </p:spTree>
    <p:extLst>
      <p:ext uri="{BB962C8B-B14F-4D97-AF65-F5344CB8AC3E}">
        <p14:creationId xmlns:p14="http://schemas.microsoft.com/office/powerpoint/2010/main" val="332702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9" name="Group 25"/>
          <p:cNvGrpSpPr>
            <a:grpSpLocks/>
          </p:cNvGrpSpPr>
          <p:nvPr/>
        </p:nvGrpSpPr>
        <p:grpSpPr bwMode="auto">
          <a:xfrm>
            <a:off x="915346" y="347663"/>
            <a:ext cx="7238054" cy="4530673"/>
            <a:chOff x="344" y="295"/>
            <a:chExt cx="4712" cy="2949"/>
          </a:xfrm>
        </p:grpSpPr>
        <p:graphicFrame>
          <p:nvGraphicFramePr>
            <p:cNvPr id="16386" name="Object 20"/>
            <p:cNvGraphicFramePr>
              <a:graphicFrameLocks noChangeAspect="1"/>
            </p:cNvGraphicFramePr>
            <p:nvPr/>
          </p:nvGraphicFramePr>
          <p:xfrm>
            <a:off x="344" y="295"/>
            <a:ext cx="4712" cy="2849"/>
          </p:xfrm>
          <a:graphic>
            <a:graphicData uri="http://schemas.openxmlformats.org/presentationml/2006/ole">
              <mc:AlternateContent xmlns:mc="http://schemas.openxmlformats.org/markup-compatibility/2006">
                <mc:Choice xmlns:v="urn:schemas-microsoft-com:vml" Requires="v">
                  <p:oleObj spid="_x0000_s16418" name="Image" r:id="rId3" imgW="8905520" imgH="5674907" progId="Photoshop.Image.7">
                    <p:embed/>
                  </p:oleObj>
                </mc:Choice>
                <mc:Fallback>
                  <p:oleObj name="Image" r:id="rId3" imgW="8905520" imgH="5674907"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872" t="2213" r="19601" b="26132"/>
                        <a:stretch>
                          <a:fillRect/>
                        </a:stretch>
                      </p:blipFill>
                      <p:spPr bwMode="auto">
                        <a:xfrm>
                          <a:off x="344" y="295"/>
                          <a:ext cx="4712" cy="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0" name="Text Box 6"/>
            <p:cNvSpPr txBox="1">
              <a:spLocks noChangeArrowheads="1"/>
            </p:cNvSpPr>
            <p:nvPr/>
          </p:nvSpPr>
          <p:spPr bwMode="auto">
            <a:xfrm>
              <a:off x="2248" y="536"/>
              <a:ext cx="928" cy="297"/>
            </a:xfrm>
            <a:prstGeom prst="rect">
              <a:avLst/>
            </a:prstGeom>
            <a:noFill/>
            <a:ln w="9525">
              <a:noFill/>
              <a:miter lim="800000"/>
              <a:headEnd/>
              <a:tailEnd/>
            </a:ln>
          </p:spPr>
          <p:txBody>
            <a:bodyPr>
              <a:spAutoFit/>
            </a:bodyPr>
            <a:lstStyle/>
            <a:p>
              <a:pPr algn="ctr">
                <a:spcBef>
                  <a:spcPct val="50000"/>
                </a:spcBef>
              </a:pPr>
              <a:r>
                <a:rPr lang="en-US">
                  <a:solidFill>
                    <a:schemeClr val="bg1"/>
                  </a:solidFill>
                </a:rPr>
                <a:t>Upright</a:t>
              </a:r>
            </a:p>
          </p:txBody>
        </p:sp>
        <p:sp>
          <p:nvSpPr>
            <p:cNvPr id="16391" name="Text Box 7"/>
            <p:cNvSpPr txBox="1">
              <a:spLocks noChangeArrowheads="1"/>
            </p:cNvSpPr>
            <p:nvPr/>
          </p:nvSpPr>
          <p:spPr bwMode="auto">
            <a:xfrm>
              <a:off x="648" y="1303"/>
              <a:ext cx="928" cy="298"/>
            </a:xfrm>
            <a:prstGeom prst="rect">
              <a:avLst/>
            </a:prstGeom>
            <a:noFill/>
            <a:ln w="9525">
              <a:noFill/>
              <a:miter lim="800000"/>
              <a:headEnd/>
              <a:tailEnd/>
            </a:ln>
          </p:spPr>
          <p:txBody>
            <a:bodyPr>
              <a:spAutoFit/>
            </a:bodyPr>
            <a:lstStyle/>
            <a:p>
              <a:pPr algn="ctr">
                <a:spcBef>
                  <a:spcPct val="50000"/>
                </a:spcBef>
              </a:pPr>
              <a:r>
                <a:rPr lang="en-US">
                  <a:solidFill>
                    <a:schemeClr val="bg1"/>
                  </a:solidFill>
                </a:rPr>
                <a:t>Cleat</a:t>
              </a:r>
            </a:p>
          </p:txBody>
        </p:sp>
        <p:sp>
          <p:nvSpPr>
            <p:cNvPr id="16392" name="Text Box 8"/>
            <p:cNvSpPr txBox="1">
              <a:spLocks noChangeArrowheads="1"/>
            </p:cNvSpPr>
            <p:nvPr/>
          </p:nvSpPr>
          <p:spPr bwMode="auto">
            <a:xfrm>
              <a:off x="4352" y="2400"/>
              <a:ext cx="683" cy="421"/>
            </a:xfrm>
            <a:prstGeom prst="rect">
              <a:avLst/>
            </a:prstGeom>
            <a:noFill/>
            <a:ln w="9525">
              <a:noFill/>
              <a:miter lim="800000"/>
              <a:headEnd/>
              <a:tailEnd/>
            </a:ln>
          </p:spPr>
          <p:txBody>
            <a:bodyPr wrap="square">
              <a:spAutoFit/>
            </a:bodyPr>
            <a:lstStyle/>
            <a:p>
              <a:pPr algn="ctr">
                <a:spcBef>
                  <a:spcPct val="50000"/>
                </a:spcBef>
              </a:pPr>
              <a:r>
                <a:rPr lang="en-US" dirty="0">
                  <a:solidFill>
                    <a:schemeClr val="bg1"/>
                  </a:solidFill>
                </a:rPr>
                <a:t>Cross Brace</a:t>
              </a:r>
            </a:p>
          </p:txBody>
        </p:sp>
        <p:sp>
          <p:nvSpPr>
            <p:cNvPr id="16393" name="Text Box 9"/>
            <p:cNvSpPr txBox="1">
              <a:spLocks noChangeArrowheads="1"/>
            </p:cNvSpPr>
            <p:nvPr/>
          </p:nvSpPr>
          <p:spPr bwMode="auto">
            <a:xfrm>
              <a:off x="432" y="2171"/>
              <a:ext cx="928" cy="299"/>
            </a:xfrm>
            <a:prstGeom prst="rect">
              <a:avLst/>
            </a:prstGeom>
            <a:noFill/>
            <a:ln w="9525">
              <a:noFill/>
              <a:miter lim="800000"/>
              <a:headEnd/>
              <a:tailEnd/>
            </a:ln>
          </p:spPr>
          <p:txBody>
            <a:bodyPr>
              <a:spAutoFit/>
            </a:bodyPr>
            <a:lstStyle/>
            <a:p>
              <a:pPr algn="ctr">
                <a:spcBef>
                  <a:spcPct val="50000"/>
                </a:spcBef>
              </a:pPr>
              <a:r>
                <a:rPr lang="en-US">
                  <a:solidFill>
                    <a:schemeClr val="bg1"/>
                  </a:solidFill>
                </a:rPr>
                <a:t>Mud Sill</a:t>
              </a:r>
            </a:p>
          </p:txBody>
        </p:sp>
        <p:sp>
          <p:nvSpPr>
            <p:cNvPr id="16394" name="Text Box 10"/>
            <p:cNvSpPr txBox="1">
              <a:spLocks noChangeArrowheads="1"/>
            </p:cNvSpPr>
            <p:nvPr/>
          </p:nvSpPr>
          <p:spPr bwMode="auto">
            <a:xfrm>
              <a:off x="358" y="2945"/>
              <a:ext cx="928" cy="299"/>
            </a:xfrm>
            <a:prstGeom prst="rect">
              <a:avLst/>
            </a:prstGeom>
            <a:noFill/>
            <a:ln w="9525">
              <a:noFill/>
              <a:miter lim="800000"/>
              <a:headEnd/>
              <a:tailEnd/>
            </a:ln>
          </p:spPr>
          <p:txBody>
            <a:bodyPr>
              <a:spAutoFit/>
            </a:bodyPr>
            <a:lstStyle/>
            <a:p>
              <a:pPr algn="ctr">
                <a:spcBef>
                  <a:spcPct val="50000"/>
                </a:spcBef>
              </a:pPr>
              <a:r>
                <a:rPr lang="en-US" dirty="0">
                  <a:solidFill>
                    <a:schemeClr val="bg1"/>
                  </a:solidFill>
                </a:rPr>
                <a:t>Soil</a:t>
              </a:r>
            </a:p>
          </p:txBody>
        </p:sp>
        <p:sp>
          <p:nvSpPr>
            <p:cNvPr id="16395" name="Text Box 11"/>
            <p:cNvSpPr txBox="1">
              <a:spLocks noChangeArrowheads="1"/>
            </p:cNvSpPr>
            <p:nvPr/>
          </p:nvSpPr>
          <p:spPr bwMode="auto">
            <a:xfrm>
              <a:off x="3928" y="1163"/>
              <a:ext cx="928" cy="298"/>
            </a:xfrm>
            <a:prstGeom prst="rect">
              <a:avLst/>
            </a:prstGeom>
            <a:noFill/>
            <a:ln w="9525">
              <a:noFill/>
              <a:miter lim="800000"/>
              <a:headEnd/>
              <a:tailEnd/>
            </a:ln>
          </p:spPr>
          <p:txBody>
            <a:bodyPr>
              <a:spAutoFit/>
            </a:bodyPr>
            <a:lstStyle/>
            <a:p>
              <a:pPr algn="ctr">
                <a:spcBef>
                  <a:spcPct val="50000"/>
                </a:spcBef>
              </a:pPr>
              <a:r>
                <a:rPr lang="en-US">
                  <a:solidFill>
                    <a:schemeClr val="bg1"/>
                  </a:solidFill>
                </a:rPr>
                <a:t>Wale</a:t>
              </a:r>
            </a:p>
          </p:txBody>
        </p:sp>
        <p:sp>
          <p:nvSpPr>
            <p:cNvPr id="16396" name="Line 12"/>
            <p:cNvSpPr>
              <a:spLocks noChangeShapeType="1"/>
            </p:cNvSpPr>
            <p:nvPr/>
          </p:nvSpPr>
          <p:spPr bwMode="auto">
            <a:xfrm>
              <a:off x="1040" y="3104"/>
              <a:ext cx="632" cy="8"/>
            </a:xfrm>
            <a:prstGeom prst="line">
              <a:avLst/>
            </a:prstGeom>
            <a:noFill/>
            <a:ln w="28575">
              <a:solidFill>
                <a:schemeClr val="bg1"/>
              </a:solidFill>
              <a:round/>
              <a:headEnd/>
              <a:tailEnd type="triangle" w="med" len="med"/>
            </a:ln>
          </p:spPr>
          <p:txBody>
            <a:bodyPr/>
            <a:lstStyle/>
            <a:p>
              <a:endParaRPr lang="en-US"/>
            </a:p>
          </p:txBody>
        </p:sp>
        <p:sp>
          <p:nvSpPr>
            <p:cNvPr id="16397" name="Line 13"/>
            <p:cNvSpPr>
              <a:spLocks noChangeShapeType="1"/>
            </p:cNvSpPr>
            <p:nvPr/>
          </p:nvSpPr>
          <p:spPr bwMode="auto">
            <a:xfrm flipH="1">
              <a:off x="3760" y="1384"/>
              <a:ext cx="400" cy="184"/>
            </a:xfrm>
            <a:prstGeom prst="line">
              <a:avLst/>
            </a:prstGeom>
            <a:noFill/>
            <a:ln w="28575">
              <a:solidFill>
                <a:schemeClr val="bg1"/>
              </a:solidFill>
              <a:round/>
              <a:headEnd/>
              <a:tailEnd type="triangle" w="med" len="med"/>
            </a:ln>
          </p:spPr>
          <p:txBody>
            <a:bodyPr/>
            <a:lstStyle/>
            <a:p>
              <a:endParaRPr lang="en-US"/>
            </a:p>
          </p:txBody>
        </p:sp>
        <p:sp>
          <p:nvSpPr>
            <p:cNvPr id="16398" name="Line 14"/>
            <p:cNvSpPr>
              <a:spLocks noChangeShapeType="1"/>
            </p:cNvSpPr>
            <p:nvPr/>
          </p:nvSpPr>
          <p:spPr bwMode="auto">
            <a:xfrm flipH="1">
              <a:off x="3720" y="1424"/>
              <a:ext cx="456" cy="675"/>
            </a:xfrm>
            <a:prstGeom prst="line">
              <a:avLst/>
            </a:prstGeom>
            <a:noFill/>
            <a:ln w="28575">
              <a:solidFill>
                <a:schemeClr val="bg1"/>
              </a:solidFill>
              <a:round/>
              <a:headEnd/>
              <a:tailEnd type="triangle" w="med" len="med"/>
            </a:ln>
          </p:spPr>
          <p:txBody>
            <a:bodyPr/>
            <a:lstStyle/>
            <a:p>
              <a:endParaRPr lang="en-US"/>
            </a:p>
          </p:txBody>
        </p:sp>
        <p:sp>
          <p:nvSpPr>
            <p:cNvPr id="16399" name="Line 15"/>
            <p:cNvSpPr>
              <a:spLocks noChangeShapeType="1"/>
            </p:cNvSpPr>
            <p:nvPr/>
          </p:nvSpPr>
          <p:spPr bwMode="auto">
            <a:xfrm flipH="1" flipV="1">
              <a:off x="3752" y="2288"/>
              <a:ext cx="696" cy="248"/>
            </a:xfrm>
            <a:prstGeom prst="line">
              <a:avLst/>
            </a:prstGeom>
            <a:noFill/>
            <a:ln w="28575">
              <a:solidFill>
                <a:schemeClr val="bg1"/>
              </a:solidFill>
              <a:round/>
              <a:headEnd/>
              <a:tailEnd type="triangle" w="med" len="med"/>
            </a:ln>
          </p:spPr>
          <p:txBody>
            <a:bodyPr/>
            <a:lstStyle/>
            <a:p>
              <a:endParaRPr lang="en-US"/>
            </a:p>
          </p:txBody>
        </p:sp>
        <p:sp>
          <p:nvSpPr>
            <p:cNvPr id="16400" name="Line 16"/>
            <p:cNvSpPr>
              <a:spLocks noChangeShapeType="1"/>
            </p:cNvSpPr>
            <p:nvPr/>
          </p:nvSpPr>
          <p:spPr bwMode="auto">
            <a:xfrm flipH="1" flipV="1">
              <a:off x="2440" y="2272"/>
              <a:ext cx="2008" cy="304"/>
            </a:xfrm>
            <a:prstGeom prst="line">
              <a:avLst/>
            </a:prstGeom>
            <a:noFill/>
            <a:ln w="28575">
              <a:solidFill>
                <a:schemeClr val="bg1"/>
              </a:solidFill>
              <a:round/>
              <a:headEnd/>
              <a:tailEnd type="triangle" w="med" len="med"/>
            </a:ln>
          </p:spPr>
          <p:txBody>
            <a:bodyPr/>
            <a:lstStyle/>
            <a:p>
              <a:endParaRPr lang="en-US"/>
            </a:p>
          </p:txBody>
        </p:sp>
        <p:sp>
          <p:nvSpPr>
            <p:cNvPr id="16401" name="Line 17"/>
            <p:cNvSpPr>
              <a:spLocks noChangeShapeType="1"/>
            </p:cNvSpPr>
            <p:nvPr/>
          </p:nvSpPr>
          <p:spPr bwMode="auto">
            <a:xfrm flipH="1">
              <a:off x="2096" y="808"/>
              <a:ext cx="336" cy="256"/>
            </a:xfrm>
            <a:prstGeom prst="line">
              <a:avLst/>
            </a:prstGeom>
            <a:noFill/>
            <a:ln w="28575">
              <a:solidFill>
                <a:schemeClr val="bg1"/>
              </a:solidFill>
              <a:round/>
              <a:headEnd/>
              <a:tailEnd type="triangle" w="med" len="med"/>
            </a:ln>
          </p:spPr>
          <p:txBody>
            <a:bodyPr/>
            <a:lstStyle/>
            <a:p>
              <a:endParaRPr lang="en-US"/>
            </a:p>
          </p:txBody>
        </p:sp>
        <p:sp>
          <p:nvSpPr>
            <p:cNvPr id="16402" name="Line 18"/>
            <p:cNvSpPr>
              <a:spLocks noChangeShapeType="1"/>
            </p:cNvSpPr>
            <p:nvPr/>
          </p:nvSpPr>
          <p:spPr bwMode="auto">
            <a:xfrm>
              <a:off x="2976" y="800"/>
              <a:ext cx="424" cy="448"/>
            </a:xfrm>
            <a:prstGeom prst="line">
              <a:avLst/>
            </a:prstGeom>
            <a:noFill/>
            <a:ln w="28575">
              <a:solidFill>
                <a:schemeClr val="bg1"/>
              </a:solidFill>
              <a:round/>
              <a:headEnd/>
              <a:tailEnd type="triangle" w="med" len="med"/>
            </a:ln>
          </p:spPr>
          <p:txBody>
            <a:bodyPr/>
            <a:lstStyle/>
            <a:p>
              <a:endParaRPr lang="en-US"/>
            </a:p>
          </p:txBody>
        </p:sp>
        <p:sp>
          <p:nvSpPr>
            <p:cNvPr id="16403" name="Line 21"/>
            <p:cNvSpPr>
              <a:spLocks noChangeShapeType="1"/>
            </p:cNvSpPr>
            <p:nvPr/>
          </p:nvSpPr>
          <p:spPr bwMode="auto">
            <a:xfrm>
              <a:off x="1416" y="1456"/>
              <a:ext cx="672" cy="128"/>
            </a:xfrm>
            <a:prstGeom prst="line">
              <a:avLst/>
            </a:prstGeom>
            <a:noFill/>
            <a:ln w="28575">
              <a:solidFill>
                <a:schemeClr val="bg1"/>
              </a:solidFill>
              <a:round/>
              <a:headEnd/>
              <a:tailEnd type="triangle" w="med" len="med"/>
            </a:ln>
          </p:spPr>
          <p:txBody>
            <a:bodyPr/>
            <a:lstStyle/>
            <a:p>
              <a:endParaRPr lang="en-US"/>
            </a:p>
          </p:txBody>
        </p:sp>
        <p:sp>
          <p:nvSpPr>
            <p:cNvPr id="16404" name="Line 22"/>
            <p:cNvSpPr>
              <a:spLocks noChangeShapeType="1"/>
            </p:cNvSpPr>
            <p:nvPr/>
          </p:nvSpPr>
          <p:spPr bwMode="auto">
            <a:xfrm>
              <a:off x="1400" y="1488"/>
              <a:ext cx="720" cy="640"/>
            </a:xfrm>
            <a:prstGeom prst="line">
              <a:avLst/>
            </a:prstGeom>
            <a:noFill/>
            <a:ln w="28575">
              <a:solidFill>
                <a:schemeClr val="bg1"/>
              </a:solidFill>
              <a:round/>
              <a:headEnd/>
              <a:tailEnd type="triangle" w="med" len="med"/>
            </a:ln>
          </p:spPr>
          <p:txBody>
            <a:bodyPr/>
            <a:lstStyle/>
            <a:p>
              <a:endParaRPr lang="en-US"/>
            </a:p>
          </p:txBody>
        </p:sp>
        <p:sp>
          <p:nvSpPr>
            <p:cNvPr id="16405" name="Line 23"/>
            <p:cNvSpPr>
              <a:spLocks noChangeShapeType="1"/>
            </p:cNvSpPr>
            <p:nvPr/>
          </p:nvSpPr>
          <p:spPr bwMode="auto">
            <a:xfrm flipH="1" flipV="1">
              <a:off x="1312" y="2336"/>
              <a:ext cx="584" cy="360"/>
            </a:xfrm>
            <a:prstGeom prst="line">
              <a:avLst/>
            </a:prstGeom>
            <a:noFill/>
            <a:ln w="28575">
              <a:solidFill>
                <a:schemeClr val="bg1"/>
              </a:solidFill>
              <a:round/>
              <a:headEnd type="triangle" w="med" len="med"/>
              <a:tailEnd/>
            </a:ln>
          </p:spPr>
          <p:txBody>
            <a:bodyPr/>
            <a:lstStyle/>
            <a:p>
              <a:endParaRPr lang="en-US"/>
            </a:p>
          </p:txBody>
        </p:sp>
      </p:grpSp>
      <p:sp>
        <p:nvSpPr>
          <p:cNvPr id="22" name="Rectangle 5"/>
          <p:cNvSpPr>
            <a:spLocks noChangeArrowheads="1"/>
          </p:cNvSpPr>
          <p:nvPr/>
        </p:nvSpPr>
        <p:spPr bwMode="auto">
          <a:xfrm>
            <a:off x="2743200" y="4876800"/>
            <a:ext cx="3677491" cy="58578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Timber Shoring</a:t>
            </a:r>
            <a:endParaRPr lang="en-US" sz="1800" i="1" dirty="0">
              <a:solidFill>
                <a:schemeClr val="accent1">
                  <a:lumMod val="50000"/>
                </a:schemeClr>
              </a:solidFill>
            </a:endParaRPr>
          </a:p>
        </p:txBody>
      </p:sp>
    </p:spTree>
    <p:extLst>
      <p:ext uri="{BB962C8B-B14F-4D97-AF65-F5344CB8AC3E}">
        <p14:creationId xmlns:p14="http://schemas.microsoft.com/office/powerpoint/2010/main" val="134866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3" name="Text Box 5"/>
          <p:cNvSpPr txBox="1">
            <a:spLocks noChangeArrowheads="1"/>
          </p:cNvSpPr>
          <p:nvPr/>
        </p:nvSpPr>
        <p:spPr bwMode="auto">
          <a:xfrm>
            <a:off x="492125" y="4495800"/>
            <a:ext cx="2933700" cy="923330"/>
          </a:xfrm>
          <a:prstGeom prst="rect">
            <a:avLst/>
          </a:prstGeom>
          <a:noFill/>
          <a:ln w="9525">
            <a:noFill/>
            <a:miter lim="800000"/>
            <a:headEnd/>
            <a:tailEnd/>
          </a:ln>
        </p:spPr>
        <p:txBody>
          <a:bodyPr wrap="square">
            <a:spAutoFit/>
          </a:bodyPr>
          <a:lstStyle/>
          <a:p>
            <a:pPr algn="ctr"/>
            <a:r>
              <a:rPr lang="en-US" dirty="0">
                <a:solidFill>
                  <a:schemeClr val="accent1">
                    <a:lumMod val="50000"/>
                  </a:schemeClr>
                </a:solidFill>
              </a:rPr>
              <a:t>Inadequate shoring </a:t>
            </a:r>
            <a:r>
              <a:rPr lang="en-US" dirty="0" smtClean="0">
                <a:solidFill>
                  <a:schemeClr val="accent1">
                    <a:lumMod val="50000"/>
                  </a:schemeClr>
                </a:solidFill>
              </a:rPr>
              <a:t>constructed </a:t>
            </a:r>
            <a:r>
              <a:rPr lang="en-US" dirty="0">
                <a:solidFill>
                  <a:schemeClr val="accent1">
                    <a:lumMod val="50000"/>
                  </a:schemeClr>
                </a:solidFill>
              </a:rPr>
              <a:t>from </a:t>
            </a:r>
            <a:r>
              <a:rPr lang="en-US" dirty="0" smtClean="0">
                <a:solidFill>
                  <a:schemeClr val="accent1">
                    <a:lumMod val="50000"/>
                  </a:schemeClr>
                </a:solidFill>
              </a:rPr>
              <a:t>2</a:t>
            </a:r>
            <a:r>
              <a:rPr lang="en-US" dirty="0">
                <a:solidFill>
                  <a:schemeClr val="accent1">
                    <a:lumMod val="50000"/>
                  </a:schemeClr>
                </a:solidFill>
              </a:rPr>
              <a:t>” x 6” pine from the </a:t>
            </a:r>
            <a:r>
              <a:rPr lang="en-US" dirty="0" smtClean="0">
                <a:solidFill>
                  <a:schemeClr val="accent1">
                    <a:lumMod val="50000"/>
                  </a:schemeClr>
                </a:solidFill>
              </a:rPr>
              <a:t>local lumber </a:t>
            </a:r>
            <a:r>
              <a:rPr lang="en-US" dirty="0">
                <a:solidFill>
                  <a:schemeClr val="accent1">
                    <a:lumMod val="50000"/>
                  </a:schemeClr>
                </a:solidFill>
              </a:rPr>
              <a:t>yard.</a:t>
            </a:r>
          </a:p>
        </p:txBody>
      </p:sp>
      <p:pic>
        <p:nvPicPr>
          <p:cNvPr id="6" name="Picture 2" descr="man on 2x4s"/>
          <p:cNvPicPr>
            <a:picLocks noChangeAspect="1" noChangeArrowheads="1"/>
          </p:cNvPicPr>
          <p:nvPr/>
        </p:nvPicPr>
        <p:blipFill>
          <a:blip r:embed="rId2" cstate="print">
            <a:lum bright="-12000" contrast="24000"/>
          </a:blip>
          <a:srcRect/>
          <a:stretch>
            <a:fillRect/>
          </a:stretch>
        </p:blipFill>
        <p:spPr bwMode="auto">
          <a:xfrm>
            <a:off x="457200" y="317500"/>
            <a:ext cx="2933700" cy="41021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838200"/>
            <a:ext cx="4889416" cy="32921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428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914400" y="302669"/>
            <a:ext cx="7315200" cy="5355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200" b="1" dirty="0">
                <a:solidFill>
                  <a:schemeClr val="accent1">
                    <a:lumMod val="50000"/>
                  </a:schemeClr>
                </a:solidFill>
              </a:rPr>
              <a:t>OSHA Standard 29 CFR </a:t>
            </a:r>
            <a:r>
              <a:rPr lang="en-US" sz="3200" b="1" dirty="0" smtClean="0">
                <a:solidFill>
                  <a:schemeClr val="accent1">
                    <a:lumMod val="50000"/>
                  </a:schemeClr>
                </a:solidFill>
              </a:rPr>
              <a:t>1926.650-652</a:t>
            </a:r>
            <a:endParaRPr lang="en-US" sz="3200" b="1" dirty="0">
              <a:solidFill>
                <a:schemeClr val="accent1">
                  <a:lumMod val="50000"/>
                </a:schemeClr>
              </a:solidFill>
            </a:endParaRPr>
          </a:p>
        </p:txBody>
      </p:sp>
      <p:sp>
        <p:nvSpPr>
          <p:cNvPr id="4" name="Text Box 5"/>
          <p:cNvSpPr txBox="1">
            <a:spLocks noChangeArrowheads="1"/>
          </p:cNvSpPr>
          <p:nvPr/>
        </p:nvSpPr>
        <p:spPr bwMode="auto">
          <a:xfrm>
            <a:off x="228600" y="1371600"/>
            <a:ext cx="8686800" cy="3465564"/>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2400" b="1" u="sng" dirty="0">
                <a:solidFill>
                  <a:schemeClr val="accent1">
                    <a:lumMod val="50000"/>
                  </a:schemeClr>
                </a:solidFill>
              </a:rPr>
              <a:t>S</a:t>
            </a:r>
            <a:r>
              <a:rPr lang="en-US" sz="2400" b="1" i="1" u="sng" dirty="0" smtClean="0">
                <a:solidFill>
                  <a:schemeClr val="accent1">
                    <a:lumMod val="50000"/>
                  </a:schemeClr>
                </a:solidFill>
              </a:rPr>
              <a:t>ubpart P</a:t>
            </a:r>
          </a:p>
          <a:p>
            <a:pPr algn="ctr">
              <a:lnSpc>
                <a:spcPct val="90000"/>
              </a:lnSpc>
              <a:spcBef>
                <a:spcPct val="50000"/>
              </a:spcBef>
              <a:defRPr/>
            </a:pPr>
            <a:r>
              <a:rPr lang="en-US" sz="2000" dirty="0" smtClean="0">
                <a:solidFill>
                  <a:schemeClr val="accent1">
                    <a:lumMod val="50000"/>
                  </a:schemeClr>
                </a:solidFill>
              </a:rPr>
              <a:t>OSHA </a:t>
            </a:r>
            <a:r>
              <a:rPr lang="en-US" sz="2000" dirty="0">
                <a:solidFill>
                  <a:schemeClr val="accent1">
                    <a:lumMod val="50000"/>
                  </a:schemeClr>
                </a:solidFill>
              </a:rPr>
              <a:t>is the Occupational Safety and Health Administration, which is an agency within the Federal Department of Labor. They are charged with promulgating and enforcing workplace safety regulations, which are found in Title 29 of the Code of Federal Regulations, which is the Labor title. Part 1926 contains the regulations for the Construction Industry. Sections 650-652 contain the Excavation regulations, which are also known as Subpart P</a:t>
            </a:r>
            <a:r>
              <a:rPr lang="en-US" sz="2000" dirty="0" smtClean="0">
                <a:solidFill>
                  <a:schemeClr val="accent1">
                    <a:lumMod val="50000"/>
                  </a:schemeClr>
                </a:solidFill>
              </a:rPr>
              <a:t>.</a:t>
            </a:r>
          </a:p>
          <a:p>
            <a:pPr algn="ctr">
              <a:lnSpc>
                <a:spcPct val="90000"/>
              </a:lnSpc>
              <a:spcBef>
                <a:spcPct val="50000"/>
              </a:spcBef>
              <a:defRPr/>
            </a:pPr>
            <a:r>
              <a:rPr lang="en-US" sz="2400" b="1" i="1" u="sng" dirty="0">
                <a:solidFill>
                  <a:schemeClr val="accent1">
                    <a:lumMod val="50000"/>
                  </a:schemeClr>
                </a:solidFill>
              </a:rPr>
              <a:t>Scope and </a:t>
            </a:r>
            <a:r>
              <a:rPr lang="en-US" sz="2400" b="1" i="1" u="sng" dirty="0" smtClean="0">
                <a:solidFill>
                  <a:schemeClr val="accent1">
                    <a:lumMod val="50000"/>
                  </a:schemeClr>
                </a:solidFill>
              </a:rPr>
              <a:t>Application</a:t>
            </a:r>
            <a:endParaRPr lang="en-US" sz="2400" dirty="0">
              <a:solidFill>
                <a:schemeClr val="accent1">
                  <a:lumMod val="50000"/>
                </a:schemeClr>
              </a:solidFill>
            </a:endParaRPr>
          </a:p>
          <a:p>
            <a:pPr algn="ctr">
              <a:lnSpc>
                <a:spcPct val="90000"/>
              </a:lnSpc>
              <a:spcBef>
                <a:spcPct val="50000"/>
              </a:spcBef>
              <a:defRPr/>
            </a:pPr>
            <a:r>
              <a:rPr lang="en-US" sz="2000" dirty="0">
                <a:solidFill>
                  <a:schemeClr val="accent1">
                    <a:lumMod val="50000"/>
                  </a:schemeClr>
                </a:solidFill>
              </a:rPr>
              <a:t>This standard applies to all open excavations made in the earth’s surface. Excavations are defined to include trenches</a:t>
            </a:r>
            <a:r>
              <a:rPr lang="en-US" sz="2000" dirty="0" smtClean="0">
                <a:solidFill>
                  <a:schemeClr val="accent1">
                    <a:lumMod val="50000"/>
                  </a:schemeClr>
                </a:solidFill>
              </a:rPr>
              <a:t>.</a:t>
            </a:r>
            <a:endParaRPr lang="en-US" sz="2000" dirty="0">
              <a:solidFill>
                <a:schemeClr val="accent1">
                  <a:lumMod val="50000"/>
                </a:schemeClr>
              </a:solidFill>
            </a:endParaRPr>
          </a:p>
        </p:txBody>
      </p:sp>
    </p:spTree>
    <p:extLst>
      <p:ext uri="{BB962C8B-B14F-4D97-AF65-F5344CB8AC3E}">
        <p14:creationId xmlns:p14="http://schemas.microsoft.com/office/powerpoint/2010/main" val="183331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 descr="SEC photo retouched1"/>
          <p:cNvPicPr>
            <a:picLocks noChangeAspect="1" noChangeArrowheads="1"/>
          </p:cNvPicPr>
          <p:nvPr/>
        </p:nvPicPr>
        <p:blipFill>
          <a:blip r:embed="rId2" cstate="print">
            <a:lum bright="-18000"/>
          </a:blip>
          <a:srcRect/>
          <a:stretch>
            <a:fillRect/>
          </a:stretch>
        </p:blipFill>
        <p:spPr bwMode="auto">
          <a:xfrm>
            <a:off x="1364457" y="381000"/>
            <a:ext cx="6415088" cy="45085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 Box 7"/>
          <p:cNvSpPr txBox="1">
            <a:spLocks noChangeArrowheads="1"/>
          </p:cNvSpPr>
          <p:nvPr/>
        </p:nvSpPr>
        <p:spPr bwMode="auto">
          <a:xfrm>
            <a:off x="1364457" y="5029200"/>
            <a:ext cx="6415088" cy="430887"/>
          </a:xfrm>
          <a:prstGeom prst="rect">
            <a:avLst/>
          </a:prstGeom>
          <a:noFill/>
          <a:ln w="9525">
            <a:noFill/>
            <a:miter lim="800000"/>
            <a:headEnd/>
            <a:tailEnd/>
          </a:ln>
        </p:spPr>
        <p:txBody>
          <a:bodyPr wrap="square">
            <a:spAutoFit/>
          </a:bodyPr>
          <a:lstStyle/>
          <a:p>
            <a:pPr algn="ctr">
              <a:lnSpc>
                <a:spcPct val="110000"/>
              </a:lnSpc>
              <a:spcBef>
                <a:spcPct val="50000"/>
              </a:spcBef>
            </a:pPr>
            <a:r>
              <a:rPr lang="en-US" sz="2000" dirty="0">
                <a:solidFill>
                  <a:schemeClr val="accent1">
                    <a:lumMod val="50000"/>
                  </a:schemeClr>
                </a:solidFill>
              </a:rPr>
              <a:t>Steel sheet piling in “tight sheeting” application</a:t>
            </a:r>
            <a:r>
              <a:rPr lang="en-US" dirty="0">
                <a:solidFill>
                  <a:schemeClr val="accent1">
                    <a:lumMod val="50000"/>
                  </a:schemeClr>
                </a:solidFill>
              </a:rPr>
              <a:t>.</a:t>
            </a:r>
          </a:p>
        </p:txBody>
      </p:sp>
    </p:spTree>
    <p:extLst>
      <p:ext uri="{BB962C8B-B14F-4D97-AF65-F5344CB8AC3E}">
        <p14:creationId xmlns:p14="http://schemas.microsoft.com/office/powerpoint/2010/main" val="16624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53" name="Rectangle 9"/>
          <p:cNvSpPr>
            <a:spLocks noChangeArrowheads="1"/>
          </p:cNvSpPr>
          <p:nvPr/>
        </p:nvSpPr>
        <p:spPr bwMode="auto">
          <a:xfrm>
            <a:off x="2057400" y="252412"/>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Soldier Piling</a:t>
            </a:r>
            <a:endParaRPr lang="en-US" sz="1800" i="1" dirty="0">
              <a:solidFill>
                <a:schemeClr val="accent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413" y="990600"/>
            <a:ext cx="2147587" cy="411480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990600"/>
            <a:ext cx="2860243" cy="4206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290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3" name="Rectangle 5"/>
          <p:cNvSpPr>
            <a:spLocks noChangeArrowheads="1"/>
          </p:cNvSpPr>
          <p:nvPr/>
        </p:nvSpPr>
        <p:spPr bwMode="auto">
          <a:xfrm>
            <a:off x="2051050" y="228600"/>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Tieback System</a:t>
            </a:r>
            <a:endParaRPr lang="en-US" sz="1800" i="1" dirty="0">
              <a:solidFill>
                <a:schemeClr val="accent1">
                  <a:lumMod val="50000"/>
                </a:schemeClr>
              </a:solidFill>
            </a:endParaRPr>
          </a:p>
        </p:txBody>
      </p:sp>
      <p:sp>
        <p:nvSpPr>
          <p:cNvPr id="9" name="Text Box 4"/>
          <p:cNvSpPr txBox="1">
            <a:spLocks noChangeArrowheads="1"/>
          </p:cNvSpPr>
          <p:nvPr/>
        </p:nvSpPr>
        <p:spPr bwMode="auto">
          <a:xfrm>
            <a:off x="914400" y="5117068"/>
            <a:ext cx="7315200" cy="369332"/>
          </a:xfrm>
          <a:prstGeom prst="rect">
            <a:avLst/>
          </a:prstGeom>
          <a:noFill/>
          <a:ln w="9525">
            <a:noFill/>
            <a:miter lim="800000"/>
            <a:headEnd/>
            <a:tailEnd/>
          </a:ln>
        </p:spPr>
        <p:txBody>
          <a:bodyPr wrap="square">
            <a:spAutoFit/>
          </a:bodyPr>
          <a:lstStyle/>
          <a:p>
            <a:pPr algn="ctr">
              <a:spcBef>
                <a:spcPct val="50000"/>
              </a:spcBef>
            </a:pPr>
            <a:r>
              <a:rPr lang="en-US" dirty="0">
                <a:solidFill>
                  <a:schemeClr val="accent1">
                    <a:lumMod val="50000"/>
                  </a:schemeClr>
                </a:solidFill>
              </a:rPr>
              <a:t>A Tieback System is often used with Soldier Piling or Plate &amp; Beam Systems.</a:t>
            </a:r>
          </a:p>
        </p:txBody>
      </p:sp>
      <p:sp>
        <p:nvSpPr>
          <p:cNvPr id="12" name="Text Box 7"/>
          <p:cNvSpPr txBox="1">
            <a:spLocks noChangeArrowheads="1"/>
          </p:cNvSpPr>
          <p:nvPr/>
        </p:nvSpPr>
        <p:spPr bwMode="auto">
          <a:xfrm>
            <a:off x="5498487" y="1126342"/>
            <a:ext cx="2983526" cy="369713"/>
          </a:xfrm>
          <a:prstGeom prst="rect">
            <a:avLst/>
          </a:prstGeom>
          <a:noFill/>
          <a:ln w="9525">
            <a:noFill/>
            <a:miter lim="800000"/>
            <a:headEnd/>
            <a:tailEnd/>
          </a:ln>
        </p:spPr>
        <p:txBody>
          <a:bodyPr>
            <a:spAutoFit/>
          </a:bodyPr>
          <a:lstStyle/>
          <a:p>
            <a:pPr>
              <a:spcBef>
                <a:spcPct val="50000"/>
              </a:spcBef>
            </a:pPr>
            <a:r>
              <a:rPr lang="en-US" dirty="0">
                <a:solidFill>
                  <a:schemeClr val="bg1"/>
                </a:solidFill>
              </a:rPr>
              <a:t>Buried Pipe</a:t>
            </a:r>
          </a:p>
        </p:txBody>
      </p:sp>
      <p:sp>
        <p:nvSpPr>
          <p:cNvPr id="13" name="Line 8"/>
          <p:cNvSpPr>
            <a:spLocks noChangeShapeType="1"/>
          </p:cNvSpPr>
          <p:nvPr/>
        </p:nvSpPr>
        <p:spPr bwMode="auto">
          <a:xfrm flipH="1">
            <a:off x="3476996" y="1369775"/>
            <a:ext cx="2045846" cy="377321"/>
          </a:xfrm>
          <a:prstGeom prst="line">
            <a:avLst/>
          </a:prstGeom>
          <a:noFill/>
          <a:ln w="28575">
            <a:solidFill>
              <a:schemeClr val="bg1"/>
            </a:solidFill>
            <a:round/>
            <a:headEnd/>
            <a:tailEnd type="triangle" w="med" len="med"/>
          </a:ln>
        </p:spPr>
        <p:txBody>
          <a:bodyPr/>
          <a:lstStyle/>
          <a:p>
            <a:endParaRPr lang="en-US">
              <a:solidFill>
                <a:schemeClr val="accent1">
                  <a:lumMod val="50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1501" y="929291"/>
            <a:ext cx="5620999" cy="40237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105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3"/>
          <p:cNvSpPr txBox="1">
            <a:spLocks noChangeArrowheads="1"/>
          </p:cNvSpPr>
          <p:nvPr/>
        </p:nvSpPr>
        <p:spPr bwMode="auto">
          <a:xfrm>
            <a:off x="5562600" y="76200"/>
            <a:ext cx="2990475" cy="1354217"/>
          </a:xfrm>
          <a:prstGeom prst="rect">
            <a:avLst/>
          </a:prstGeom>
          <a:noFill/>
          <a:ln w="9525">
            <a:noFill/>
            <a:miter lim="800000"/>
            <a:headEnd/>
            <a:tailEnd/>
          </a:ln>
        </p:spPr>
        <p:txBody>
          <a:bodyPr wrap="square">
            <a:spAutoFit/>
          </a:bodyPr>
          <a:lstStyle/>
          <a:p>
            <a:pPr algn="ctr">
              <a:spcBef>
                <a:spcPct val="50000"/>
              </a:spcBef>
            </a:pPr>
            <a:r>
              <a:rPr lang="en-US" sz="3200" b="1" dirty="0">
                <a:solidFill>
                  <a:schemeClr val="accent1">
                    <a:lumMod val="50000"/>
                  </a:schemeClr>
                </a:solidFill>
              </a:rPr>
              <a:t>“Joe Pickup” Tieback </a:t>
            </a:r>
            <a:r>
              <a:rPr lang="en-US" sz="3200" b="1" dirty="0" smtClean="0">
                <a:solidFill>
                  <a:schemeClr val="accent1">
                    <a:lumMod val="50000"/>
                  </a:schemeClr>
                </a:solidFill>
              </a:rPr>
              <a:t>System</a:t>
            </a:r>
            <a:br>
              <a:rPr lang="en-US" sz="3200" b="1" dirty="0" smtClean="0">
                <a:solidFill>
                  <a:schemeClr val="accent1">
                    <a:lumMod val="50000"/>
                  </a:schemeClr>
                </a:solidFill>
              </a:rPr>
            </a:br>
            <a:r>
              <a:rPr lang="en-US" dirty="0" smtClean="0">
                <a:solidFill>
                  <a:schemeClr val="accent1">
                    <a:lumMod val="50000"/>
                  </a:schemeClr>
                </a:solidFill>
              </a:rPr>
              <a:t>AKA</a:t>
            </a:r>
            <a:r>
              <a:rPr lang="en-US" dirty="0">
                <a:solidFill>
                  <a:schemeClr val="accent1">
                    <a:lumMod val="50000"/>
                  </a:schemeClr>
                </a:solidFill>
              </a:rPr>
              <a:t>, the fly swatter.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143000"/>
            <a:ext cx="2990475" cy="4114800"/>
          </a:xfrm>
          <a:prstGeom prst="rect">
            <a:avLst/>
          </a:prstGeom>
          <a:effectLst>
            <a:outerShdw blurRad="50800" dist="38100" dir="2700000" algn="tl" rotWithShape="0">
              <a:prstClr val="black">
                <a:alpha val="40000"/>
              </a:prstClr>
            </a:outerShdw>
          </a:effectLst>
        </p:spPr>
      </p:pic>
      <p:sp>
        <p:nvSpPr>
          <p:cNvPr id="10" name="Rectangle 4"/>
          <p:cNvSpPr>
            <a:spLocks noChangeArrowheads="1"/>
          </p:cNvSpPr>
          <p:nvPr/>
        </p:nvSpPr>
        <p:spPr bwMode="auto">
          <a:xfrm>
            <a:off x="609600" y="4343400"/>
            <a:ext cx="4267200" cy="5355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200" b="1" dirty="0">
                <a:solidFill>
                  <a:schemeClr val="accent1">
                    <a:lumMod val="50000"/>
                  </a:schemeClr>
                </a:solidFill>
              </a:rPr>
              <a:t>Plate &amp; Beam System</a:t>
            </a:r>
            <a:endParaRPr lang="en-US" sz="1600" i="1" dirty="0">
              <a:solidFill>
                <a:schemeClr val="accent1">
                  <a:lumMod val="50000"/>
                </a:schemeClr>
              </a:solidFill>
            </a:endParaRPr>
          </a:p>
        </p:txBody>
      </p:sp>
      <p:pic>
        <p:nvPicPr>
          <p:cNvPr id="11" name="Picture 2" descr="shore-bucket"/>
          <p:cNvPicPr>
            <a:picLocks noChangeAspect="1" noChangeArrowheads="1"/>
          </p:cNvPicPr>
          <p:nvPr/>
        </p:nvPicPr>
        <p:blipFill>
          <a:blip r:embed="rId3" cstate="print">
            <a:lum bright="-6000"/>
          </a:blip>
          <a:srcRect/>
          <a:stretch>
            <a:fillRect/>
          </a:stretch>
        </p:blipFill>
        <p:spPr bwMode="auto">
          <a:xfrm>
            <a:off x="609600" y="990600"/>
            <a:ext cx="4267200" cy="32004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988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5" name="Rectangle 3"/>
          <p:cNvSpPr>
            <a:spLocks noChangeArrowheads="1"/>
          </p:cNvSpPr>
          <p:nvPr/>
        </p:nvSpPr>
        <p:spPr bwMode="auto">
          <a:xfrm>
            <a:off x="1409701" y="304800"/>
            <a:ext cx="631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Soldier Piers</a:t>
            </a:r>
            <a:endParaRPr lang="en-US" sz="1800" i="1" dirty="0">
              <a:solidFill>
                <a:schemeClr val="accent1">
                  <a:lumMod val="50000"/>
                </a:schemeClr>
              </a:solidFill>
            </a:endParaRPr>
          </a:p>
        </p:txBody>
      </p:sp>
      <p:pic>
        <p:nvPicPr>
          <p:cNvPr id="6" name="Picture 5" descr="soldier pier 1a"/>
          <p:cNvPicPr>
            <a:picLocks noChangeAspect="1" noChangeArrowheads="1"/>
          </p:cNvPicPr>
          <p:nvPr/>
        </p:nvPicPr>
        <p:blipFill>
          <a:blip r:embed="rId2" cstate="print">
            <a:lum bright="-24000"/>
          </a:blip>
          <a:srcRect/>
          <a:stretch>
            <a:fillRect/>
          </a:stretch>
        </p:blipFill>
        <p:spPr bwMode="auto">
          <a:xfrm>
            <a:off x="947738" y="990600"/>
            <a:ext cx="7235825" cy="392906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1674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Rectangle 3"/>
          <p:cNvSpPr>
            <a:spLocks noChangeArrowheads="1"/>
          </p:cNvSpPr>
          <p:nvPr/>
        </p:nvSpPr>
        <p:spPr bwMode="auto">
          <a:xfrm>
            <a:off x="1422400" y="304800"/>
            <a:ext cx="631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Soil Nailing</a:t>
            </a:r>
            <a:endParaRPr lang="en-US" sz="1800" i="1" dirty="0">
              <a:solidFill>
                <a:schemeClr val="accent1">
                  <a:lumMod val="50000"/>
                </a:schemeClr>
              </a:solidFill>
            </a:endParaRPr>
          </a:p>
        </p:txBody>
      </p:sp>
      <p:pic>
        <p:nvPicPr>
          <p:cNvPr id="6" name="Picture 4" descr="soil nailing 3a"/>
          <p:cNvPicPr>
            <a:picLocks noChangeAspect="1" noChangeArrowheads="1"/>
          </p:cNvPicPr>
          <p:nvPr/>
        </p:nvPicPr>
        <p:blipFill>
          <a:blip r:embed="rId2" cstate="print">
            <a:lum bright="-12000"/>
          </a:blip>
          <a:srcRect/>
          <a:stretch>
            <a:fillRect/>
          </a:stretch>
        </p:blipFill>
        <p:spPr bwMode="auto">
          <a:xfrm>
            <a:off x="1447801" y="990600"/>
            <a:ext cx="6209957" cy="41148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4367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2" descr="large pipe-shore"/>
          <p:cNvPicPr>
            <a:picLocks noChangeAspect="1" noChangeArrowheads="1"/>
          </p:cNvPicPr>
          <p:nvPr/>
        </p:nvPicPr>
        <p:blipFill>
          <a:blip r:embed="rId2" cstate="print">
            <a:lum bright="-6000"/>
          </a:blip>
          <a:srcRect/>
          <a:stretch>
            <a:fillRect/>
          </a:stretch>
        </p:blipFill>
        <p:spPr bwMode="auto">
          <a:xfrm>
            <a:off x="235487" y="990600"/>
            <a:ext cx="4336513" cy="310896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18468" name="Rectangle 4"/>
          <p:cNvSpPr>
            <a:spLocks noChangeArrowheads="1"/>
          </p:cNvSpPr>
          <p:nvPr/>
        </p:nvSpPr>
        <p:spPr bwMode="auto">
          <a:xfrm>
            <a:off x="1828800" y="228600"/>
            <a:ext cx="5486400" cy="585788"/>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Slide Rail System</a:t>
            </a:r>
            <a:endParaRPr lang="en-US" sz="1800" i="1" dirty="0">
              <a:solidFill>
                <a:schemeClr val="accent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316" y="2057400"/>
            <a:ext cx="5121084" cy="32921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79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4" name="Rectangle 6"/>
          <p:cNvSpPr>
            <a:spLocks noChangeArrowheads="1"/>
          </p:cNvSpPr>
          <p:nvPr/>
        </p:nvSpPr>
        <p:spPr bwMode="auto">
          <a:xfrm>
            <a:off x="1422400" y="457200"/>
            <a:ext cx="6311900" cy="585787"/>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Slide Rail &amp; Steel Plate</a:t>
            </a:r>
            <a:endParaRPr lang="en-US" sz="1800" i="1" dirty="0">
              <a:solidFill>
                <a:schemeClr val="accent1">
                  <a:lumMod val="50000"/>
                </a:schemeClr>
              </a:solidFill>
            </a:endParaRPr>
          </a:p>
        </p:txBody>
      </p:sp>
      <p:pic>
        <p:nvPicPr>
          <p:cNvPr id="5" name="Picture 2" descr="group1"/>
          <p:cNvPicPr>
            <a:picLocks noChangeAspect="1" noChangeArrowheads="1"/>
          </p:cNvPicPr>
          <p:nvPr/>
        </p:nvPicPr>
        <p:blipFill>
          <a:blip r:embed="rId2" cstate="print">
            <a:lum bright="-6000"/>
          </a:blip>
          <a:srcRect l="3725" t="14948" r="5397" b="14221"/>
          <a:stretch>
            <a:fillRect/>
          </a:stretch>
        </p:blipFill>
        <p:spPr bwMode="auto">
          <a:xfrm>
            <a:off x="606425" y="1295400"/>
            <a:ext cx="7943850" cy="3797297"/>
          </a:xfrm>
          <a:prstGeom prst="rect">
            <a:avLst/>
          </a:prstGeom>
          <a:solidFill>
            <a:schemeClr val="hlink"/>
          </a:solid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275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an-pump"/>
          <p:cNvPicPr>
            <a:picLocks noChangeAspect="1" noChangeArrowheads="1"/>
          </p:cNvPicPr>
          <p:nvPr/>
        </p:nvPicPr>
        <p:blipFill>
          <a:blip r:embed="rId2" cstate="print">
            <a:lum bright="-24000"/>
          </a:blip>
          <a:srcRect/>
          <a:stretch>
            <a:fillRect/>
          </a:stretch>
        </p:blipFill>
        <p:spPr bwMode="auto">
          <a:xfrm>
            <a:off x="838200" y="1066800"/>
            <a:ext cx="3733800" cy="41036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5"/>
          <p:cNvSpPr>
            <a:spLocks noChangeArrowheads="1"/>
          </p:cNvSpPr>
          <p:nvPr/>
        </p:nvSpPr>
        <p:spPr bwMode="auto">
          <a:xfrm>
            <a:off x="457200" y="368300"/>
            <a:ext cx="4542196" cy="480131"/>
          </a:xfrm>
          <a:prstGeom prst="rect">
            <a:avLst/>
          </a:prstGeom>
          <a:noFill/>
          <a:ln w="9525">
            <a:noFill/>
            <a:miter lim="800000"/>
            <a:headEnd/>
            <a:tailEnd/>
          </a:ln>
          <a:effectLst>
            <a:outerShdw dir="2700000" algn="ctr" rotWithShape="0">
              <a:schemeClr val="bg2"/>
            </a:outerShdw>
          </a:effectLst>
        </p:spPr>
        <p:txBody>
          <a:bodyPr wrap="square">
            <a:spAutoFit/>
          </a:bodyPr>
          <a:lstStyle/>
          <a:p>
            <a:pPr algn="ctr">
              <a:lnSpc>
                <a:spcPct val="90000"/>
              </a:lnSpc>
              <a:spcBef>
                <a:spcPct val="50000"/>
              </a:spcBef>
              <a:defRPr/>
            </a:pPr>
            <a:r>
              <a:rPr lang="en-US" sz="2800" b="1" dirty="0">
                <a:solidFill>
                  <a:schemeClr val="accent1">
                    <a:lumMod val="50000"/>
                  </a:schemeClr>
                </a:solidFill>
              </a:rPr>
              <a:t>Aluminum Hydraulic Shoring</a:t>
            </a:r>
            <a:endParaRPr lang="en-US" sz="1400" i="1" dirty="0">
              <a:solidFill>
                <a:schemeClr val="accent1">
                  <a:lumMod val="50000"/>
                </a:schemeClr>
              </a:solidFill>
            </a:endParaRPr>
          </a:p>
        </p:txBody>
      </p:sp>
      <p:sp>
        <p:nvSpPr>
          <p:cNvPr id="197637" name="Text Box 4"/>
          <p:cNvSpPr txBox="1">
            <a:spLocks noChangeArrowheads="1"/>
          </p:cNvSpPr>
          <p:nvPr/>
        </p:nvSpPr>
        <p:spPr bwMode="auto">
          <a:xfrm>
            <a:off x="533400" y="4800600"/>
            <a:ext cx="3733800" cy="369332"/>
          </a:xfrm>
          <a:prstGeom prst="rect">
            <a:avLst/>
          </a:prstGeom>
          <a:noFill/>
          <a:ln w="9525">
            <a:noFill/>
            <a:miter lim="800000"/>
            <a:headEnd/>
            <a:tailEnd/>
          </a:ln>
        </p:spPr>
        <p:txBody>
          <a:bodyPr wrap="square">
            <a:spAutoFit/>
          </a:bodyPr>
          <a:lstStyle/>
          <a:p>
            <a:pPr algn="ctr">
              <a:spcBef>
                <a:spcPct val="50000"/>
              </a:spcBef>
            </a:pPr>
            <a:r>
              <a:rPr lang="en-US" b="1" dirty="0">
                <a:solidFill>
                  <a:schemeClr val="bg1"/>
                </a:solidFill>
              </a:rPr>
              <a:t>Vertical Shores</a:t>
            </a:r>
          </a:p>
        </p:txBody>
      </p:sp>
      <p:sp>
        <p:nvSpPr>
          <p:cNvPr id="9" name="Rectangle 10"/>
          <p:cNvSpPr>
            <a:spLocks noChangeArrowheads="1"/>
          </p:cNvSpPr>
          <p:nvPr/>
        </p:nvSpPr>
        <p:spPr bwMode="auto">
          <a:xfrm>
            <a:off x="5192336" y="4723656"/>
            <a:ext cx="3418264" cy="52322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defRPr/>
            </a:pPr>
            <a:r>
              <a:rPr lang="en-US" sz="2800" b="1" dirty="0" err="1">
                <a:solidFill>
                  <a:schemeClr val="accent1">
                    <a:lumMod val="50000"/>
                  </a:schemeClr>
                </a:solidFill>
              </a:rPr>
              <a:t>Waler</a:t>
            </a:r>
            <a:r>
              <a:rPr lang="en-US" sz="2800" b="1" dirty="0">
                <a:solidFill>
                  <a:schemeClr val="accent1">
                    <a:lumMod val="50000"/>
                  </a:schemeClr>
                </a:solidFill>
              </a:rPr>
              <a:t> Systems</a:t>
            </a:r>
          </a:p>
        </p:txBody>
      </p:sp>
      <p:pic>
        <p:nvPicPr>
          <p:cNvPr id="10" name="Picture 9" descr="man lowering pipe"/>
          <p:cNvPicPr>
            <a:picLocks noChangeAspect="1" noChangeArrowheads="1"/>
          </p:cNvPicPr>
          <p:nvPr/>
        </p:nvPicPr>
        <p:blipFill>
          <a:blip r:embed="rId3" cstate="print">
            <a:lum bright="-24000"/>
          </a:blip>
          <a:srcRect/>
          <a:stretch>
            <a:fillRect/>
          </a:stretch>
        </p:blipFill>
        <p:spPr bwMode="auto">
          <a:xfrm>
            <a:off x="5192336" y="609600"/>
            <a:ext cx="3418264" cy="393192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00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9" descr="single shore"/>
          <p:cNvPicPr>
            <a:picLocks noChangeAspect="1" noChangeArrowheads="1"/>
          </p:cNvPicPr>
          <p:nvPr/>
        </p:nvPicPr>
        <p:blipFill>
          <a:blip r:embed="rId2" cstate="print">
            <a:lum bright="-12000" contrast="6000"/>
          </a:blip>
          <a:srcRect/>
          <a:stretch>
            <a:fillRect/>
          </a:stretch>
        </p:blipFill>
        <p:spPr bwMode="auto">
          <a:xfrm>
            <a:off x="1873250" y="1143000"/>
            <a:ext cx="5410200" cy="42719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Rectangle 1027"/>
          <p:cNvSpPr>
            <a:spLocks noChangeArrowheads="1"/>
          </p:cNvSpPr>
          <p:nvPr/>
        </p:nvSpPr>
        <p:spPr bwMode="auto">
          <a:xfrm>
            <a:off x="1422400" y="309563"/>
            <a:ext cx="631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Single Shore</a:t>
            </a:r>
            <a:endParaRPr lang="en-US" sz="1800" i="1" dirty="0">
              <a:solidFill>
                <a:schemeClr val="accent1">
                  <a:lumMod val="50000"/>
                </a:schemeClr>
              </a:solidFill>
            </a:endParaRPr>
          </a:p>
        </p:txBody>
      </p:sp>
    </p:spTree>
    <p:extLst>
      <p:ext uri="{BB962C8B-B14F-4D97-AF65-F5344CB8AC3E}">
        <p14:creationId xmlns:p14="http://schemas.microsoft.com/office/powerpoint/2010/main" val="218621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descr="excavation picture"/>
          <p:cNvPicPr>
            <a:picLocks noChangeAspect="1" noChangeArrowheads="1"/>
          </p:cNvPicPr>
          <p:nvPr/>
        </p:nvPicPr>
        <p:blipFill>
          <a:blip r:embed="rId2" cstate="print"/>
          <a:srcRect/>
          <a:stretch>
            <a:fillRect/>
          </a:stretch>
        </p:blipFill>
        <p:spPr bwMode="auto">
          <a:xfrm>
            <a:off x="762000" y="1219200"/>
            <a:ext cx="2990850" cy="38512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Text Box 3"/>
          <p:cNvSpPr txBox="1">
            <a:spLocks noChangeArrowheads="1"/>
          </p:cNvSpPr>
          <p:nvPr/>
        </p:nvSpPr>
        <p:spPr bwMode="auto">
          <a:xfrm>
            <a:off x="914399" y="253425"/>
            <a:ext cx="7304091" cy="584775"/>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50000"/>
              </a:spcBef>
              <a:defRPr/>
            </a:pPr>
            <a:r>
              <a:rPr lang="en-US" sz="3200" b="1" dirty="0">
                <a:solidFill>
                  <a:schemeClr val="accent1">
                    <a:lumMod val="50000"/>
                  </a:schemeClr>
                </a:solidFill>
              </a:rPr>
              <a:t>Excavation</a:t>
            </a:r>
          </a:p>
        </p:txBody>
      </p:sp>
      <p:sp>
        <p:nvSpPr>
          <p:cNvPr id="8" name="Text Box 4"/>
          <p:cNvSpPr txBox="1">
            <a:spLocks noChangeArrowheads="1"/>
          </p:cNvSpPr>
          <p:nvPr/>
        </p:nvSpPr>
        <p:spPr bwMode="auto">
          <a:xfrm>
            <a:off x="4125909" y="1219200"/>
            <a:ext cx="4103691" cy="1015663"/>
          </a:xfrm>
          <a:prstGeom prst="rect">
            <a:avLst/>
          </a:prstGeom>
          <a:noFill/>
          <a:ln w="9525">
            <a:noFill/>
            <a:miter lim="800000"/>
            <a:headEnd/>
            <a:tailEnd/>
          </a:ln>
        </p:spPr>
        <p:txBody>
          <a:bodyPr wrap="square">
            <a:spAutoFit/>
          </a:bodyPr>
          <a:lstStyle/>
          <a:p>
            <a:r>
              <a:rPr lang="en-US" sz="2000" dirty="0">
                <a:solidFill>
                  <a:schemeClr val="accent1">
                    <a:lumMod val="50000"/>
                  </a:schemeClr>
                </a:solidFill>
              </a:rPr>
              <a:t>Any </a:t>
            </a:r>
            <a:r>
              <a:rPr lang="en-US" sz="2000" dirty="0" smtClean="0">
                <a:solidFill>
                  <a:schemeClr val="accent1">
                    <a:lumMod val="50000"/>
                  </a:schemeClr>
                </a:solidFill>
              </a:rPr>
              <a:t>man-made </a:t>
            </a:r>
            <a:r>
              <a:rPr lang="en-US" sz="2000" dirty="0">
                <a:solidFill>
                  <a:schemeClr val="accent1">
                    <a:lumMod val="50000"/>
                  </a:schemeClr>
                </a:solidFill>
              </a:rPr>
              <a:t>cut cavity, trench, or depression in an earth surface, formed by earth removal.</a:t>
            </a:r>
          </a:p>
        </p:txBody>
      </p:sp>
      <p:sp>
        <p:nvSpPr>
          <p:cNvPr id="11" name="Text Box 3"/>
          <p:cNvSpPr txBox="1">
            <a:spLocks noChangeArrowheads="1"/>
          </p:cNvSpPr>
          <p:nvPr/>
        </p:nvSpPr>
        <p:spPr bwMode="auto">
          <a:xfrm>
            <a:off x="4199248" y="3124200"/>
            <a:ext cx="4607898" cy="1631216"/>
          </a:xfrm>
          <a:prstGeom prst="rect">
            <a:avLst/>
          </a:prstGeom>
          <a:noFill/>
          <a:ln w="9525">
            <a:noFill/>
            <a:miter lim="800000"/>
            <a:headEnd/>
            <a:tailEnd/>
          </a:ln>
        </p:spPr>
        <p:txBody>
          <a:bodyPr wrap="square">
            <a:spAutoFit/>
          </a:bodyPr>
          <a:lstStyle/>
          <a:p>
            <a:r>
              <a:rPr lang="en-US" sz="2000" dirty="0">
                <a:solidFill>
                  <a:schemeClr val="accent1">
                    <a:lumMod val="50000"/>
                  </a:schemeClr>
                </a:solidFill>
              </a:rPr>
              <a:t>N</a:t>
            </a:r>
            <a:r>
              <a:rPr lang="en-US" sz="2000" dirty="0" smtClean="0">
                <a:solidFill>
                  <a:schemeClr val="accent1">
                    <a:lumMod val="50000"/>
                  </a:schemeClr>
                </a:solidFill>
              </a:rPr>
              <a:t>arrow </a:t>
            </a:r>
            <a:r>
              <a:rPr lang="en-US" sz="2000" dirty="0">
                <a:solidFill>
                  <a:schemeClr val="accent1">
                    <a:lumMod val="50000"/>
                  </a:schemeClr>
                </a:solidFill>
              </a:rPr>
              <a:t>excavation </a:t>
            </a:r>
            <a:r>
              <a:rPr lang="en-US" sz="2000" i="1" dirty="0">
                <a:solidFill>
                  <a:schemeClr val="accent1">
                    <a:lumMod val="50000"/>
                  </a:schemeClr>
                </a:solidFill>
              </a:rPr>
              <a:t>(in relation to its length</a:t>
            </a:r>
            <a:r>
              <a:rPr lang="en-US" sz="2000" i="1" dirty="0" smtClean="0">
                <a:solidFill>
                  <a:schemeClr val="accent1">
                    <a:lumMod val="50000"/>
                  </a:schemeClr>
                </a:solidFill>
              </a:rPr>
              <a:t>):</a:t>
            </a:r>
            <a:r>
              <a:rPr lang="en-US" sz="2000" dirty="0" smtClean="0">
                <a:solidFill>
                  <a:schemeClr val="accent1">
                    <a:lumMod val="50000"/>
                  </a:schemeClr>
                </a:solidFill>
              </a:rPr>
              <a:t> </a:t>
            </a:r>
            <a:r>
              <a:rPr lang="en-US" sz="2000" dirty="0">
                <a:solidFill>
                  <a:schemeClr val="accent1">
                    <a:lumMod val="50000"/>
                  </a:schemeClr>
                </a:solidFill>
              </a:rPr>
              <a:t>In </a:t>
            </a:r>
            <a:r>
              <a:rPr lang="en-US" sz="2000" dirty="0" smtClean="0">
                <a:solidFill>
                  <a:schemeClr val="accent1">
                    <a:lumMod val="50000"/>
                  </a:schemeClr>
                </a:solidFill>
              </a:rPr>
              <a:t>general, </a:t>
            </a:r>
            <a:r>
              <a:rPr lang="en-US" sz="2000" dirty="0">
                <a:solidFill>
                  <a:schemeClr val="accent1">
                    <a:lumMod val="50000"/>
                  </a:schemeClr>
                </a:solidFill>
              </a:rPr>
              <a:t>the depth is greater than the width, but the width of a trench (measured at its bottom) is not greater than 15 feet.</a:t>
            </a:r>
          </a:p>
        </p:txBody>
      </p:sp>
      <p:sp>
        <p:nvSpPr>
          <p:cNvPr id="12" name="Text Box 2"/>
          <p:cNvSpPr txBox="1">
            <a:spLocks noChangeArrowheads="1"/>
          </p:cNvSpPr>
          <p:nvPr/>
        </p:nvSpPr>
        <p:spPr bwMode="auto">
          <a:xfrm>
            <a:off x="4125908" y="2647950"/>
            <a:ext cx="4637092" cy="40005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50000"/>
              </a:spcBef>
              <a:defRPr/>
            </a:pPr>
            <a:r>
              <a:rPr lang="en-US" sz="2000" b="1" dirty="0">
                <a:solidFill>
                  <a:schemeClr val="accent1">
                    <a:lumMod val="50000"/>
                  </a:schemeClr>
                </a:solidFill>
              </a:rPr>
              <a:t>Trench Excavation</a:t>
            </a:r>
          </a:p>
        </p:txBody>
      </p:sp>
    </p:spTree>
    <p:extLst>
      <p:ext uri="{BB962C8B-B14F-4D97-AF65-F5344CB8AC3E}">
        <p14:creationId xmlns:p14="http://schemas.microsoft.com/office/powerpoint/2010/main" val="1021779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6" name="Picture 4" descr="shore-series1"/>
          <p:cNvPicPr>
            <a:picLocks noChangeAspect="1" noChangeArrowheads="1"/>
          </p:cNvPicPr>
          <p:nvPr/>
        </p:nvPicPr>
        <p:blipFill>
          <a:blip r:embed="rId4" cstate="print">
            <a:lum bright="6000"/>
          </a:blip>
          <a:srcRect r="5295" b="18466"/>
          <a:stretch>
            <a:fillRect/>
          </a:stretch>
        </p:blipFill>
        <p:spPr bwMode="auto">
          <a:xfrm>
            <a:off x="215900" y="1336675"/>
            <a:ext cx="2498725" cy="173831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5638" name="Picture 6" descr="shore-series3"/>
          <p:cNvPicPr>
            <a:picLocks noChangeAspect="1" noChangeArrowheads="1"/>
          </p:cNvPicPr>
          <p:nvPr/>
        </p:nvPicPr>
        <p:blipFill>
          <a:blip r:embed="rId5" cstate="print">
            <a:lum bright="6000"/>
          </a:blip>
          <a:srcRect r="8684" b="5119"/>
          <a:stretch>
            <a:fillRect/>
          </a:stretch>
        </p:blipFill>
        <p:spPr bwMode="auto">
          <a:xfrm>
            <a:off x="2803525" y="1309688"/>
            <a:ext cx="2103438" cy="1765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5639" name="Picture 7" descr="shore-series4"/>
          <p:cNvPicPr>
            <a:picLocks noChangeAspect="1" noChangeArrowheads="1"/>
          </p:cNvPicPr>
          <p:nvPr/>
        </p:nvPicPr>
        <p:blipFill>
          <a:blip r:embed="rId6" cstate="print">
            <a:lum bright="6000" contrast="6000"/>
          </a:blip>
          <a:srcRect/>
          <a:stretch>
            <a:fillRect/>
          </a:stretch>
        </p:blipFill>
        <p:spPr bwMode="auto">
          <a:xfrm>
            <a:off x="4991100" y="1327150"/>
            <a:ext cx="2162175" cy="174783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5640" name="Picture 8" descr="shore-series5"/>
          <p:cNvPicPr>
            <a:picLocks noChangeAspect="1" noChangeArrowheads="1"/>
          </p:cNvPicPr>
          <p:nvPr/>
        </p:nvPicPr>
        <p:blipFill>
          <a:blip r:embed="rId7" cstate="print">
            <a:lum bright="6000"/>
          </a:blip>
          <a:srcRect l="18900"/>
          <a:stretch>
            <a:fillRect/>
          </a:stretch>
        </p:blipFill>
        <p:spPr bwMode="auto">
          <a:xfrm>
            <a:off x="7242175" y="1350963"/>
            <a:ext cx="1730375" cy="17240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5643" name="Picture 11" descr="shore-series8"/>
          <p:cNvPicPr>
            <a:picLocks noChangeAspect="1" noChangeArrowheads="1"/>
          </p:cNvPicPr>
          <p:nvPr/>
        </p:nvPicPr>
        <p:blipFill>
          <a:blip r:embed="rId8" cstate="print"/>
          <a:srcRect/>
          <a:stretch>
            <a:fillRect/>
          </a:stretch>
        </p:blipFill>
        <p:spPr bwMode="auto">
          <a:xfrm>
            <a:off x="533400" y="3278188"/>
            <a:ext cx="2162175" cy="17462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25650" name="Rectangle 18"/>
          <p:cNvSpPr>
            <a:spLocks noChangeArrowheads="1"/>
          </p:cNvSpPr>
          <p:nvPr/>
        </p:nvSpPr>
        <p:spPr bwMode="auto">
          <a:xfrm>
            <a:off x="673100" y="428625"/>
            <a:ext cx="7829550" cy="50507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70000"/>
              </a:lnSpc>
              <a:spcBef>
                <a:spcPct val="50000"/>
              </a:spcBef>
              <a:defRPr/>
            </a:pPr>
            <a:r>
              <a:rPr lang="en-US" sz="3600" b="1" dirty="0">
                <a:solidFill>
                  <a:schemeClr val="accent1">
                    <a:lumMod val="50000"/>
                  </a:schemeClr>
                </a:solidFill>
              </a:rPr>
              <a:t>Installation of </a:t>
            </a:r>
            <a:r>
              <a:rPr lang="en-US" sz="3600" b="1" dirty="0" smtClean="0">
                <a:solidFill>
                  <a:schemeClr val="accent1">
                    <a:lumMod val="50000"/>
                  </a:schemeClr>
                </a:solidFill>
              </a:rPr>
              <a:t>a Vertical </a:t>
            </a:r>
            <a:r>
              <a:rPr lang="en-US" sz="3600" b="1" dirty="0">
                <a:solidFill>
                  <a:schemeClr val="accent1">
                    <a:lumMod val="50000"/>
                  </a:schemeClr>
                </a:solidFill>
              </a:rPr>
              <a:t>Shore</a:t>
            </a:r>
            <a:endParaRPr lang="en-US" sz="1800" i="1" dirty="0">
              <a:solidFill>
                <a:schemeClr val="accent1">
                  <a:lumMod val="50000"/>
                </a:schemeClr>
              </a:solidFill>
            </a:endParaRPr>
          </a:p>
        </p:txBody>
      </p:sp>
      <p:pic>
        <p:nvPicPr>
          <p:cNvPr id="325652" name="Picture 20" descr="shore-series12"/>
          <p:cNvPicPr>
            <a:picLocks noChangeAspect="1" noChangeArrowheads="1"/>
          </p:cNvPicPr>
          <p:nvPr/>
        </p:nvPicPr>
        <p:blipFill>
          <a:blip r:embed="rId9" cstate="print">
            <a:lum bright="6000"/>
          </a:blip>
          <a:srcRect l="15208" r="8958" b="6703"/>
          <a:stretch>
            <a:fillRect/>
          </a:stretch>
        </p:blipFill>
        <p:spPr bwMode="auto">
          <a:xfrm>
            <a:off x="6896100" y="3273425"/>
            <a:ext cx="1739900" cy="1755775"/>
          </a:xfrm>
          <a:prstGeom prst="rect">
            <a:avLst/>
          </a:prstGeom>
          <a:noFill/>
          <a:ln w="9525">
            <a:noFill/>
            <a:miter lim="800000"/>
            <a:headEnd/>
            <a:tailEnd/>
          </a:ln>
          <a:effectLst>
            <a:outerShdw blurRad="50800" dist="38100" dir="2700000" algn="tl" rotWithShape="0">
              <a:prstClr val="black">
                <a:alpha val="40000"/>
              </a:prstClr>
            </a:outerShdw>
          </a:effectLst>
        </p:spPr>
      </p:pic>
      <p:graphicFrame>
        <p:nvGraphicFramePr>
          <p:cNvPr id="550912" name="Object 0">
            <a:hlinkClick r:id="" action="ppaction://noaction">
              <a:snd r:embed="rId3" name="projctor.wav"/>
            </a:hlinkClick>
            <a:hlinkHover r:id="" action="ppaction://noaction">
              <a:snd r:embed="rId3" name="projctor.wav"/>
            </a:hlinkHover>
          </p:cNvPr>
          <p:cNvGraphicFramePr>
            <a:graphicFrameLocks noChangeAspect="1"/>
          </p:cNvGraphicFramePr>
          <p:nvPr>
            <p:extLst>
              <p:ext uri="{D42A27DB-BD31-4B8C-83A1-F6EECF244321}">
                <p14:modId xmlns:p14="http://schemas.microsoft.com/office/powerpoint/2010/main" val="2776482479"/>
              </p:ext>
            </p:extLst>
          </p:nvPr>
        </p:nvGraphicFramePr>
        <p:xfrm>
          <a:off x="4610100" y="3270250"/>
          <a:ext cx="2179638" cy="1757363"/>
        </p:xfrm>
        <a:graphic>
          <a:graphicData uri="http://schemas.openxmlformats.org/presentationml/2006/ole">
            <mc:AlternateContent xmlns:mc="http://schemas.openxmlformats.org/markup-compatibility/2006">
              <mc:Choice xmlns:v="urn:schemas-microsoft-com:vml" Requires="v">
                <p:oleObj spid="_x0000_s27682" name="Image" r:id="rId10" imgW="6095496" imgH="4925161" progId="Photoshop.Image.7">
                  <p:embed/>
                </p:oleObj>
              </mc:Choice>
              <mc:Fallback>
                <p:oleObj name="Image" r:id="rId10" imgW="6095496" imgH="4925161"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l="-145"/>
                      <a:stretch>
                        <a:fillRect/>
                      </a:stretch>
                    </p:blipFill>
                    <p:spPr bwMode="auto">
                      <a:xfrm>
                        <a:off x="4610100" y="3270250"/>
                        <a:ext cx="2179638" cy="175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5657" name="Picture 25" descr="PumpingCan">
            <a:hlinkClick r:id="" action="ppaction://noaction">
              <a:snd r:embed="rId3" name="projctor.wav"/>
            </a:hlinkClick>
            <a:hlinkHover r:id="" action="ppaction://noaction">
              <a:snd r:embed="rId3" name="projctor.wav"/>
            </a:hlinkHover>
          </p:cNvPr>
          <p:cNvPicPr>
            <a:picLocks noChangeAspect="1" noChangeArrowheads="1"/>
          </p:cNvPicPr>
          <p:nvPr/>
        </p:nvPicPr>
        <p:blipFill>
          <a:blip r:embed="rId12" cstate="print"/>
          <a:srcRect/>
          <a:stretch>
            <a:fillRect/>
          </a:stretch>
        </p:blipFill>
        <p:spPr bwMode="auto">
          <a:xfrm>
            <a:off x="2774950" y="3276600"/>
            <a:ext cx="1733550" cy="17526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55523703"/>
      </p:ext>
    </p:extLst>
  </p:cSld>
  <p:clrMapOvr>
    <a:masterClrMapping/>
  </p:clrMapOvr>
  <p:transition>
    <p:sndAc>
      <p:stSnd loop="1">
        <p:snd r:embed="rId3" name="projcto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additive="base">
                                        <p:cTn id="7" dur="1000" fill="hold"/>
                                        <p:tgtEl>
                                          <p:spTgt spid="325636"/>
                                        </p:tgtEl>
                                        <p:attrNameLst>
                                          <p:attrName>ppt_x</p:attrName>
                                        </p:attrNameLst>
                                      </p:cBhvr>
                                      <p:tavLst>
                                        <p:tav tm="0">
                                          <p:val>
                                            <p:strVal val="0-#ppt_w/2"/>
                                          </p:val>
                                        </p:tav>
                                        <p:tav tm="100000">
                                          <p:val>
                                            <p:strVal val="#ppt_x"/>
                                          </p:val>
                                        </p:tav>
                                      </p:tavLst>
                                    </p:anim>
                                    <p:anim calcmode="lin" valueType="num">
                                      <p:cBhvr additive="base">
                                        <p:cTn id="8" dur="1000" fill="hold"/>
                                        <p:tgtEl>
                                          <p:spTgt spid="3256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rojctor.wav"/>
                                        </p:tgtEl>
                                      </p:cMediaNode>
                                    </p:audio>
                                  </p:sub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325638"/>
                                        </p:tgtEl>
                                        <p:attrNameLst>
                                          <p:attrName>style.visibility</p:attrName>
                                        </p:attrNameLst>
                                      </p:cBhvr>
                                      <p:to>
                                        <p:strVal val="visible"/>
                                      </p:to>
                                    </p:set>
                                    <p:anim calcmode="lin" valueType="num">
                                      <p:cBhvr additive="base">
                                        <p:cTn id="12" dur="1000" fill="hold"/>
                                        <p:tgtEl>
                                          <p:spTgt spid="325638"/>
                                        </p:tgtEl>
                                        <p:attrNameLst>
                                          <p:attrName>ppt_x</p:attrName>
                                        </p:attrNameLst>
                                      </p:cBhvr>
                                      <p:tavLst>
                                        <p:tav tm="0">
                                          <p:val>
                                            <p:strVal val="0-#ppt_w/2"/>
                                          </p:val>
                                        </p:tav>
                                        <p:tav tm="100000">
                                          <p:val>
                                            <p:strVal val="#ppt_x"/>
                                          </p:val>
                                        </p:tav>
                                      </p:tavLst>
                                    </p:anim>
                                    <p:anim calcmode="lin" valueType="num">
                                      <p:cBhvr additive="base">
                                        <p:cTn id="13" dur="1000" fill="hold"/>
                                        <p:tgtEl>
                                          <p:spTgt spid="3256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projctor.wav"/>
                                        </p:tgtEl>
                                      </p:cMediaNode>
                                    </p:audio>
                                  </p:subTnLst>
                                </p:cTn>
                              </p:par>
                            </p:childTnLst>
                          </p:cTn>
                        </p:par>
                        <p:par>
                          <p:cTn id="14" fill="hold">
                            <p:stCondLst>
                              <p:cond delay="4000"/>
                            </p:stCondLst>
                            <p:childTnLst>
                              <p:par>
                                <p:cTn id="15" presetID="2" presetClass="entr" presetSubtype="8" fill="hold" nodeType="afterEffect">
                                  <p:stCondLst>
                                    <p:cond delay="2000"/>
                                  </p:stCondLst>
                                  <p:childTnLst>
                                    <p:set>
                                      <p:cBhvr>
                                        <p:cTn id="16" dur="1" fill="hold">
                                          <p:stCondLst>
                                            <p:cond delay="0"/>
                                          </p:stCondLst>
                                        </p:cTn>
                                        <p:tgtEl>
                                          <p:spTgt spid="325639"/>
                                        </p:tgtEl>
                                        <p:attrNameLst>
                                          <p:attrName>style.visibility</p:attrName>
                                        </p:attrNameLst>
                                      </p:cBhvr>
                                      <p:to>
                                        <p:strVal val="visible"/>
                                      </p:to>
                                    </p:set>
                                    <p:anim calcmode="lin" valueType="num">
                                      <p:cBhvr additive="base">
                                        <p:cTn id="17" dur="1000" fill="hold"/>
                                        <p:tgtEl>
                                          <p:spTgt spid="325639"/>
                                        </p:tgtEl>
                                        <p:attrNameLst>
                                          <p:attrName>ppt_x</p:attrName>
                                        </p:attrNameLst>
                                      </p:cBhvr>
                                      <p:tavLst>
                                        <p:tav tm="0">
                                          <p:val>
                                            <p:strVal val="0-#ppt_w/2"/>
                                          </p:val>
                                        </p:tav>
                                        <p:tav tm="100000">
                                          <p:val>
                                            <p:strVal val="#ppt_x"/>
                                          </p:val>
                                        </p:tav>
                                      </p:tavLst>
                                    </p:anim>
                                    <p:anim calcmode="lin" valueType="num">
                                      <p:cBhvr additive="base">
                                        <p:cTn id="18" dur="1000" fill="hold"/>
                                        <p:tgtEl>
                                          <p:spTgt spid="3256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projctor.wav"/>
                                        </p:tgtEl>
                                      </p:cMediaNode>
                                    </p:audio>
                                  </p:subTnLst>
                                </p:cTn>
                              </p:par>
                            </p:childTnLst>
                          </p:cTn>
                        </p:par>
                        <p:par>
                          <p:cTn id="19" fill="hold">
                            <p:stCondLst>
                              <p:cond delay="7000"/>
                            </p:stCondLst>
                            <p:childTnLst>
                              <p:par>
                                <p:cTn id="20" presetID="2" presetClass="entr" presetSubtype="8" fill="hold" nodeType="afterEffect">
                                  <p:stCondLst>
                                    <p:cond delay="2000"/>
                                  </p:stCondLst>
                                  <p:childTnLst>
                                    <p:set>
                                      <p:cBhvr>
                                        <p:cTn id="21" dur="1" fill="hold">
                                          <p:stCondLst>
                                            <p:cond delay="0"/>
                                          </p:stCondLst>
                                        </p:cTn>
                                        <p:tgtEl>
                                          <p:spTgt spid="325640"/>
                                        </p:tgtEl>
                                        <p:attrNameLst>
                                          <p:attrName>style.visibility</p:attrName>
                                        </p:attrNameLst>
                                      </p:cBhvr>
                                      <p:to>
                                        <p:strVal val="visible"/>
                                      </p:to>
                                    </p:set>
                                    <p:anim calcmode="lin" valueType="num">
                                      <p:cBhvr additive="base">
                                        <p:cTn id="22" dur="1000" fill="hold"/>
                                        <p:tgtEl>
                                          <p:spTgt spid="325640"/>
                                        </p:tgtEl>
                                        <p:attrNameLst>
                                          <p:attrName>ppt_x</p:attrName>
                                        </p:attrNameLst>
                                      </p:cBhvr>
                                      <p:tavLst>
                                        <p:tav tm="0">
                                          <p:val>
                                            <p:strVal val="0-#ppt_w/2"/>
                                          </p:val>
                                        </p:tav>
                                        <p:tav tm="100000">
                                          <p:val>
                                            <p:strVal val="#ppt_x"/>
                                          </p:val>
                                        </p:tav>
                                      </p:tavLst>
                                    </p:anim>
                                    <p:anim calcmode="lin" valueType="num">
                                      <p:cBhvr additive="base">
                                        <p:cTn id="23" dur="1000" fill="hold"/>
                                        <p:tgtEl>
                                          <p:spTgt spid="3256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projctor.wav"/>
                                        </p:tgtEl>
                                      </p:cMediaNode>
                                    </p:audio>
                                  </p:subTnLst>
                                </p:cTn>
                              </p:par>
                            </p:childTnLst>
                          </p:cTn>
                        </p:par>
                        <p:par>
                          <p:cTn id="24" fill="hold">
                            <p:stCondLst>
                              <p:cond delay="10000"/>
                            </p:stCondLst>
                            <p:childTnLst>
                              <p:par>
                                <p:cTn id="25" presetID="2" presetClass="entr" presetSubtype="2" fill="hold" nodeType="afterEffect">
                                  <p:stCondLst>
                                    <p:cond delay="2000"/>
                                  </p:stCondLst>
                                  <p:childTnLst>
                                    <p:set>
                                      <p:cBhvr>
                                        <p:cTn id="26" dur="1" fill="hold">
                                          <p:stCondLst>
                                            <p:cond delay="0"/>
                                          </p:stCondLst>
                                        </p:cTn>
                                        <p:tgtEl>
                                          <p:spTgt spid="325643"/>
                                        </p:tgtEl>
                                        <p:attrNameLst>
                                          <p:attrName>style.visibility</p:attrName>
                                        </p:attrNameLst>
                                      </p:cBhvr>
                                      <p:to>
                                        <p:strVal val="visible"/>
                                      </p:to>
                                    </p:set>
                                    <p:anim calcmode="lin" valueType="num">
                                      <p:cBhvr additive="base">
                                        <p:cTn id="27" dur="1000" fill="hold"/>
                                        <p:tgtEl>
                                          <p:spTgt spid="325643"/>
                                        </p:tgtEl>
                                        <p:attrNameLst>
                                          <p:attrName>ppt_x</p:attrName>
                                        </p:attrNameLst>
                                      </p:cBhvr>
                                      <p:tavLst>
                                        <p:tav tm="0">
                                          <p:val>
                                            <p:strVal val="1+#ppt_w/2"/>
                                          </p:val>
                                        </p:tav>
                                        <p:tav tm="100000">
                                          <p:val>
                                            <p:strVal val="#ppt_x"/>
                                          </p:val>
                                        </p:tav>
                                      </p:tavLst>
                                    </p:anim>
                                    <p:anim calcmode="lin" valueType="num">
                                      <p:cBhvr additive="base">
                                        <p:cTn id="28" dur="1000" fill="hold"/>
                                        <p:tgtEl>
                                          <p:spTgt spid="3256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projctor.wav"/>
                                        </p:tgtEl>
                                      </p:cMediaNode>
                                    </p:audio>
                                  </p:subTnLst>
                                </p:cTn>
                              </p:par>
                            </p:childTnLst>
                          </p:cTn>
                        </p:par>
                        <p:par>
                          <p:cTn id="29" fill="hold">
                            <p:stCondLst>
                              <p:cond delay="13000"/>
                            </p:stCondLst>
                            <p:childTnLst>
                              <p:par>
                                <p:cTn id="30" presetID="2" presetClass="entr" presetSubtype="2" fill="hold" nodeType="afterEffect">
                                  <p:stCondLst>
                                    <p:cond delay="2000"/>
                                  </p:stCondLst>
                                  <p:childTnLst>
                                    <p:set>
                                      <p:cBhvr>
                                        <p:cTn id="31" dur="1" fill="hold">
                                          <p:stCondLst>
                                            <p:cond delay="0"/>
                                          </p:stCondLst>
                                        </p:cTn>
                                        <p:tgtEl>
                                          <p:spTgt spid="325657"/>
                                        </p:tgtEl>
                                        <p:attrNameLst>
                                          <p:attrName>style.visibility</p:attrName>
                                        </p:attrNameLst>
                                      </p:cBhvr>
                                      <p:to>
                                        <p:strVal val="visible"/>
                                      </p:to>
                                    </p:set>
                                    <p:anim calcmode="lin" valueType="num">
                                      <p:cBhvr additive="base">
                                        <p:cTn id="32" dur="1000" fill="hold"/>
                                        <p:tgtEl>
                                          <p:spTgt spid="325657"/>
                                        </p:tgtEl>
                                        <p:attrNameLst>
                                          <p:attrName>ppt_x</p:attrName>
                                        </p:attrNameLst>
                                      </p:cBhvr>
                                      <p:tavLst>
                                        <p:tav tm="0">
                                          <p:val>
                                            <p:strVal val="1+#ppt_w/2"/>
                                          </p:val>
                                        </p:tav>
                                        <p:tav tm="100000">
                                          <p:val>
                                            <p:strVal val="#ppt_x"/>
                                          </p:val>
                                        </p:tav>
                                      </p:tavLst>
                                    </p:anim>
                                    <p:anim calcmode="lin" valueType="num">
                                      <p:cBhvr additive="base">
                                        <p:cTn id="33" dur="1000" fill="hold"/>
                                        <p:tgtEl>
                                          <p:spTgt spid="3256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projctor.wav"/>
                                        </p:tgtEl>
                                      </p:cMediaNode>
                                    </p:audio>
                                  </p:subTnLst>
                                </p:cTn>
                              </p:par>
                            </p:childTnLst>
                          </p:cTn>
                        </p:par>
                        <p:par>
                          <p:cTn id="34" fill="hold">
                            <p:stCondLst>
                              <p:cond delay="16000"/>
                            </p:stCondLst>
                            <p:childTnLst>
                              <p:par>
                                <p:cTn id="35" presetID="2" presetClass="entr" presetSubtype="2" fill="hold" nodeType="afterEffect">
                                  <p:stCondLst>
                                    <p:cond delay="2000"/>
                                  </p:stCondLst>
                                  <p:childTnLst>
                                    <p:set>
                                      <p:cBhvr>
                                        <p:cTn id="36" dur="1" fill="hold">
                                          <p:stCondLst>
                                            <p:cond delay="0"/>
                                          </p:stCondLst>
                                        </p:cTn>
                                        <p:tgtEl>
                                          <p:spTgt spid="550912"/>
                                        </p:tgtEl>
                                        <p:attrNameLst>
                                          <p:attrName>style.visibility</p:attrName>
                                        </p:attrNameLst>
                                      </p:cBhvr>
                                      <p:to>
                                        <p:strVal val="visible"/>
                                      </p:to>
                                    </p:set>
                                    <p:anim calcmode="lin" valueType="num">
                                      <p:cBhvr additive="base">
                                        <p:cTn id="37" dur="1000" fill="hold"/>
                                        <p:tgtEl>
                                          <p:spTgt spid="550912"/>
                                        </p:tgtEl>
                                        <p:attrNameLst>
                                          <p:attrName>ppt_x</p:attrName>
                                        </p:attrNameLst>
                                      </p:cBhvr>
                                      <p:tavLst>
                                        <p:tav tm="0">
                                          <p:val>
                                            <p:strVal val="1+#ppt_w/2"/>
                                          </p:val>
                                        </p:tav>
                                        <p:tav tm="100000">
                                          <p:val>
                                            <p:strVal val="#ppt_x"/>
                                          </p:val>
                                        </p:tav>
                                      </p:tavLst>
                                    </p:anim>
                                    <p:anim calcmode="lin" valueType="num">
                                      <p:cBhvr additive="base">
                                        <p:cTn id="38" dur="1000" fill="hold"/>
                                        <p:tgtEl>
                                          <p:spTgt spid="5509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projctor.wav"/>
                                        </p:tgtEl>
                                      </p:cMediaNode>
                                    </p:audio>
                                  </p:subTnLst>
                                </p:cTn>
                              </p:par>
                            </p:childTnLst>
                          </p:cTn>
                        </p:par>
                        <p:par>
                          <p:cTn id="39" fill="hold">
                            <p:stCondLst>
                              <p:cond delay="19000"/>
                            </p:stCondLst>
                            <p:childTnLst>
                              <p:par>
                                <p:cTn id="40" presetID="2" presetClass="entr" presetSubtype="2" fill="hold" nodeType="afterEffect">
                                  <p:stCondLst>
                                    <p:cond delay="2000"/>
                                  </p:stCondLst>
                                  <p:childTnLst>
                                    <p:set>
                                      <p:cBhvr>
                                        <p:cTn id="41" dur="1" fill="hold">
                                          <p:stCondLst>
                                            <p:cond delay="0"/>
                                          </p:stCondLst>
                                        </p:cTn>
                                        <p:tgtEl>
                                          <p:spTgt spid="325652"/>
                                        </p:tgtEl>
                                        <p:attrNameLst>
                                          <p:attrName>style.visibility</p:attrName>
                                        </p:attrNameLst>
                                      </p:cBhvr>
                                      <p:to>
                                        <p:strVal val="visible"/>
                                      </p:to>
                                    </p:set>
                                    <p:anim calcmode="lin" valueType="num">
                                      <p:cBhvr additive="base">
                                        <p:cTn id="42" dur="1000" fill="hold"/>
                                        <p:tgtEl>
                                          <p:spTgt spid="325652"/>
                                        </p:tgtEl>
                                        <p:attrNameLst>
                                          <p:attrName>ppt_x</p:attrName>
                                        </p:attrNameLst>
                                      </p:cBhvr>
                                      <p:tavLst>
                                        <p:tav tm="0">
                                          <p:val>
                                            <p:strVal val="1+#ppt_w/2"/>
                                          </p:val>
                                        </p:tav>
                                        <p:tav tm="100000">
                                          <p:val>
                                            <p:strVal val="#ppt_x"/>
                                          </p:val>
                                        </p:tav>
                                      </p:tavLst>
                                    </p:anim>
                                    <p:anim calcmode="lin" valueType="num">
                                      <p:cBhvr additive="base">
                                        <p:cTn id="43" dur="1000" fill="hold"/>
                                        <p:tgtEl>
                                          <p:spTgt spid="3256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projcto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78" name="Rectangle 14"/>
          <p:cNvSpPr>
            <a:spLocks noChangeArrowheads="1"/>
          </p:cNvSpPr>
          <p:nvPr/>
        </p:nvSpPr>
        <p:spPr bwMode="auto">
          <a:xfrm>
            <a:off x="673100" y="762000"/>
            <a:ext cx="7829550" cy="1135063"/>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70000"/>
              </a:lnSpc>
              <a:spcBef>
                <a:spcPct val="50000"/>
              </a:spcBef>
              <a:defRPr/>
            </a:pPr>
            <a:r>
              <a:rPr lang="en-US" sz="3600" b="1" dirty="0">
                <a:solidFill>
                  <a:schemeClr val="accent1">
                    <a:lumMod val="50000"/>
                  </a:schemeClr>
                </a:solidFill>
              </a:rPr>
              <a:t>Removing a </a:t>
            </a:r>
          </a:p>
          <a:p>
            <a:pPr algn="ctr">
              <a:lnSpc>
                <a:spcPct val="70000"/>
              </a:lnSpc>
              <a:spcBef>
                <a:spcPct val="50000"/>
              </a:spcBef>
              <a:defRPr/>
            </a:pPr>
            <a:r>
              <a:rPr lang="en-US" sz="3600" b="1" dirty="0">
                <a:solidFill>
                  <a:schemeClr val="accent1">
                    <a:lumMod val="50000"/>
                  </a:schemeClr>
                </a:solidFill>
              </a:rPr>
              <a:t>Vertical Shore</a:t>
            </a:r>
            <a:endParaRPr lang="en-US" sz="1800" i="1" dirty="0">
              <a:solidFill>
                <a:schemeClr val="accent1">
                  <a:lumMod val="50000"/>
                </a:schemeClr>
              </a:solidFill>
            </a:endParaRPr>
          </a:p>
        </p:txBody>
      </p:sp>
      <p:sp>
        <p:nvSpPr>
          <p:cNvPr id="472080" name="Line 16"/>
          <p:cNvSpPr>
            <a:spLocks noChangeShapeType="1"/>
          </p:cNvSpPr>
          <p:nvPr/>
        </p:nvSpPr>
        <p:spPr bwMode="auto">
          <a:xfrm flipH="1">
            <a:off x="2362200" y="4724400"/>
            <a:ext cx="4800600" cy="0"/>
          </a:xfrm>
          <a:prstGeom prst="line">
            <a:avLst/>
          </a:prstGeom>
          <a:noFill/>
          <a:ln w="76200">
            <a:solidFill>
              <a:schemeClr val="hlink"/>
            </a:solidFill>
            <a:prstDash val="lgDash"/>
            <a:round/>
            <a:headEnd/>
            <a:tailEnd type="triangle" w="med" len="med"/>
          </a:ln>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286000"/>
            <a:ext cx="2231329" cy="1804572"/>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517" y="2286000"/>
            <a:ext cx="2060627" cy="1798476"/>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438" y="2286000"/>
            <a:ext cx="1835055" cy="17862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3417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2080"/>
                                        </p:tgtEl>
                                        <p:attrNameLst>
                                          <p:attrName>style.visibility</p:attrName>
                                        </p:attrNameLst>
                                      </p:cBhvr>
                                      <p:to>
                                        <p:strVal val="visible"/>
                                      </p:to>
                                    </p:set>
                                    <p:anim calcmode="lin" valueType="num">
                                      <p:cBhvr additive="base">
                                        <p:cTn id="7" dur="500" fill="hold"/>
                                        <p:tgtEl>
                                          <p:spTgt spid="472080"/>
                                        </p:tgtEl>
                                        <p:attrNameLst>
                                          <p:attrName>ppt_x</p:attrName>
                                        </p:attrNameLst>
                                      </p:cBhvr>
                                      <p:tavLst>
                                        <p:tav tm="0">
                                          <p:val>
                                            <p:strVal val="1+#ppt_w/2"/>
                                          </p:val>
                                        </p:tav>
                                        <p:tav tm="100000">
                                          <p:val>
                                            <p:strVal val="#ppt_x"/>
                                          </p:val>
                                        </p:tav>
                                      </p:tavLst>
                                    </p:anim>
                                    <p:anim calcmode="lin" valueType="num">
                                      <p:cBhvr additive="base">
                                        <p:cTn id="8" dur="500" fill="hold"/>
                                        <p:tgtEl>
                                          <p:spTgt spid="4720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8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0" name="Group 1057"/>
          <p:cNvGrpSpPr>
            <a:grpSpLocks noChangeAspect="1"/>
          </p:cNvGrpSpPr>
          <p:nvPr/>
        </p:nvGrpSpPr>
        <p:grpSpPr bwMode="auto">
          <a:xfrm>
            <a:off x="1749671" y="990600"/>
            <a:ext cx="5565529" cy="4389120"/>
            <a:chOff x="977" y="662"/>
            <a:chExt cx="3798" cy="2971"/>
          </a:xfrm>
        </p:grpSpPr>
        <p:graphicFrame>
          <p:nvGraphicFramePr>
            <p:cNvPr id="29698" name="Object 1034"/>
            <p:cNvGraphicFramePr>
              <a:graphicFrameLocks noChangeAspect="1"/>
            </p:cNvGraphicFramePr>
            <p:nvPr/>
          </p:nvGraphicFramePr>
          <p:xfrm>
            <a:off x="977" y="662"/>
            <a:ext cx="3798" cy="2971"/>
          </p:xfrm>
          <a:graphic>
            <a:graphicData uri="http://schemas.openxmlformats.org/presentationml/2006/ole">
              <mc:AlternateContent xmlns:mc="http://schemas.openxmlformats.org/markup-compatibility/2006">
                <mc:Choice xmlns:v="urn:schemas-microsoft-com:vml" Requires="v">
                  <p:oleObj spid="_x0000_s29730" name="Image" r:id="rId3" imgW="4717914" imgH="3687775" progId="Photoshop.Image.7">
                    <p:embed/>
                  </p:oleObj>
                </mc:Choice>
                <mc:Fallback>
                  <p:oleObj name="Image" r:id="rId3" imgW="4717914" imgH="368777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829" r="829" b="1590"/>
                        <a:stretch>
                          <a:fillRect/>
                        </a:stretch>
                      </p:blipFill>
                      <p:spPr bwMode="auto">
                        <a:xfrm>
                          <a:off x="977" y="662"/>
                          <a:ext cx="3798" cy="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2" name="Line 1045"/>
            <p:cNvSpPr>
              <a:spLocks noChangeShapeType="1"/>
            </p:cNvSpPr>
            <p:nvPr/>
          </p:nvSpPr>
          <p:spPr bwMode="auto">
            <a:xfrm>
              <a:off x="2376" y="2608"/>
              <a:ext cx="616" cy="8"/>
            </a:xfrm>
            <a:prstGeom prst="line">
              <a:avLst/>
            </a:prstGeom>
            <a:noFill/>
            <a:ln w="76200">
              <a:solidFill>
                <a:schemeClr val="tx1"/>
              </a:solidFill>
              <a:prstDash val="sysDot"/>
              <a:round/>
              <a:headEnd/>
              <a:tailEnd type="triangle" w="med" len="med"/>
            </a:ln>
          </p:spPr>
          <p:txBody>
            <a:bodyPr/>
            <a:lstStyle/>
            <a:p>
              <a:endParaRPr lang="en-US"/>
            </a:p>
          </p:txBody>
        </p:sp>
        <p:sp>
          <p:nvSpPr>
            <p:cNvPr id="29703" name="Line 1046"/>
            <p:cNvSpPr>
              <a:spLocks noChangeShapeType="1"/>
            </p:cNvSpPr>
            <p:nvPr/>
          </p:nvSpPr>
          <p:spPr bwMode="auto">
            <a:xfrm>
              <a:off x="2400" y="2024"/>
              <a:ext cx="616" cy="8"/>
            </a:xfrm>
            <a:prstGeom prst="line">
              <a:avLst/>
            </a:prstGeom>
            <a:noFill/>
            <a:ln w="76200">
              <a:solidFill>
                <a:schemeClr val="tx1"/>
              </a:solidFill>
              <a:prstDash val="sysDot"/>
              <a:round/>
              <a:headEnd/>
              <a:tailEnd type="triangle" w="med" len="med"/>
            </a:ln>
          </p:spPr>
          <p:txBody>
            <a:bodyPr/>
            <a:lstStyle/>
            <a:p>
              <a:endParaRPr lang="en-US"/>
            </a:p>
          </p:txBody>
        </p:sp>
        <p:sp>
          <p:nvSpPr>
            <p:cNvPr id="29704" name="Line 1047"/>
            <p:cNvSpPr>
              <a:spLocks noChangeShapeType="1"/>
            </p:cNvSpPr>
            <p:nvPr/>
          </p:nvSpPr>
          <p:spPr bwMode="auto">
            <a:xfrm>
              <a:off x="2400" y="1496"/>
              <a:ext cx="616" cy="8"/>
            </a:xfrm>
            <a:prstGeom prst="line">
              <a:avLst/>
            </a:prstGeom>
            <a:noFill/>
            <a:ln w="76200">
              <a:solidFill>
                <a:schemeClr val="tx1"/>
              </a:solidFill>
              <a:prstDash val="sysDot"/>
              <a:round/>
              <a:headEnd/>
              <a:tailEnd type="triangle" w="med" len="med"/>
            </a:ln>
          </p:spPr>
          <p:txBody>
            <a:bodyPr/>
            <a:lstStyle/>
            <a:p>
              <a:endParaRPr lang="en-US"/>
            </a:p>
          </p:txBody>
        </p:sp>
        <p:sp>
          <p:nvSpPr>
            <p:cNvPr id="29705" name="Line 1048"/>
            <p:cNvSpPr>
              <a:spLocks noChangeShapeType="1"/>
            </p:cNvSpPr>
            <p:nvPr/>
          </p:nvSpPr>
          <p:spPr bwMode="auto">
            <a:xfrm flipH="1">
              <a:off x="1504" y="2608"/>
              <a:ext cx="616" cy="8"/>
            </a:xfrm>
            <a:prstGeom prst="line">
              <a:avLst/>
            </a:prstGeom>
            <a:noFill/>
            <a:ln w="76200">
              <a:solidFill>
                <a:schemeClr val="tx1"/>
              </a:solidFill>
              <a:prstDash val="sysDot"/>
              <a:round/>
              <a:headEnd/>
              <a:tailEnd type="triangle" w="med" len="med"/>
            </a:ln>
          </p:spPr>
          <p:txBody>
            <a:bodyPr/>
            <a:lstStyle/>
            <a:p>
              <a:endParaRPr lang="en-US"/>
            </a:p>
          </p:txBody>
        </p:sp>
        <p:sp>
          <p:nvSpPr>
            <p:cNvPr id="29706" name="Line 1049"/>
            <p:cNvSpPr>
              <a:spLocks noChangeShapeType="1"/>
            </p:cNvSpPr>
            <p:nvPr/>
          </p:nvSpPr>
          <p:spPr bwMode="auto">
            <a:xfrm flipH="1">
              <a:off x="1528" y="2024"/>
              <a:ext cx="616" cy="8"/>
            </a:xfrm>
            <a:prstGeom prst="line">
              <a:avLst/>
            </a:prstGeom>
            <a:noFill/>
            <a:ln w="76200">
              <a:solidFill>
                <a:schemeClr val="tx1"/>
              </a:solidFill>
              <a:prstDash val="sysDot"/>
              <a:round/>
              <a:headEnd/>
              <a:tailEnd type="triangle" w="med" len="med"/>
            </a:ln>
          </p:spPr>
          <p:txBody>
            <a:bodyPr/>
            <a:lstStyle/>
            <a:p>
              <a:endParaRPr lang="en-US"/>
            </a:p>
          </p:txBody>
        </p:sp>
        <p:sp>
          <p:nvSpPr>
            <p:cNvPr id="29707" name="Line 1050"/>
            <p:cNvSpPr>
              <a:spLocks noChangeShapeType="1"/>
            </p:cNvSpPr>
            <p:nvPr/>
          </p:nvSpPr>
          <p:spPr bwMode="auto">
            <a:xfrm flipH="1">
              <a:off x="1528" y="1496"/>
              <a:ext cx="616" cy="8"/>
            </a:xfrm>
            <a:prstGeom prst="line">
              <a:avLst/>
            </a:prstGeom>
            <a:noFill/>
            <a:ln w="76200">
              <a:solidFill>
                <a:schemeClr val="tx1"/>
              </a:solidFill>
              <a:prstDash val="sysDot"/>
              <a:round/>
              <a:headEnd/>
              <a:tailEnd type="triangle" w="med" len="med"/>
            </a:ln>
          </p:spPr>
          <p:txBody>
            <a:bodyPr/>
            <a:lstStyle/>
            <a:p>
              <a:endParaRPr lang="en-US"/>
            </a:p>
          </p:txBody>
        </p:sp>
        <p:sp>
          <p:nvSpPr>
            <p:cNvPr id="29708" name="Text Box 1027"/>
            <p:cNvSpPr txBox="1">
              <a:spLocks noChangeArrowheads="1"/>
            </p:cNvSpPr>
            <p:nvPr/>
          </p:nvSpPr>
          <p:spPr bwMode="auto">
            <a:xfrm>
              <a:off x="3064" y="2392"/>
              <a:ext cx="1344" cy="462"/>
            </a:xfrm>
            <a:prstGeom prst="rect">
              <a:avLst/>
            </a:prstGeom>
            <a:noFill/>
            <a:ln w="9525">
              <a:noFill/>
              <a:miter lim="800000"/>
              <a:headEnd/>
              <a:tailEnd/>
            </a:ln>
          </p:spPr>
          <p:txBody>
            <a:bodyPr>
              <a:spAutoFit/>
            </a:bodyPr>
            <a:lstStyle/>
            <a:p>
              <a:pPr algn="ctr">
                <a:lnSpc>
                  <a:spcPct val="80000"/>
                </a:lnSpc>
                <a:spcBef>
                  <a:spcPct val="50000"/>
                </a:spcBef>
              </a:pPr>
              <a:r>
                <a:rPr lang="en-US" sz="2000" dirty="0">
                  <a:solidFill>
                    <a:srgbClr val="FFFF00"/>
                  </a:solidFill>
                </a:rPr>
                <a:t>Gauge: </a:t>
              </a:r>
            </a:p>
            <a:p>
              <a:pPr algn="ctr">
                <a:lnSpc>
                  <a:spcPct val="80000"/>
                </a:lnSpc>
                <a:spcBef>
                  <a:spcPct val="50000"/>
                </a:spcBef>
              </a:pPr>
              <a:r>
                <a:rPr lang="en-US" sz="2000" dirty="0">
                  <a:solidFill>
                    <a:srgbClr val="FFFF00"/>
                  </a:solidFill>
                </a:rPr>
                <a:t>750-1000 psi</a:t>
              </a:r>
            </a:p>
          </p:txBody>
        </p:sp>
        <p:sp>
          <p:nvSpPr>
            <p:cNvPr id="29709" name="Line 1035"/>
            <p:cNvSpPr>
              <a:spLocks noChangeShapeType="1"/>
            </p:cNvSpPr>
            <p:nvPr/>
          </p:nvSpPr>
          <p:spPr bwMode="auto">
            <a:xfrm flipH="1" flipV="1">
              <a:off x="3360" y="1280"/>
              <a:ext cx="184" cy="560"/>
            </a:xfrm>
            <a:prstGeom prst="line">
              <a:avLst/>
            </a:prstGeom>
            <a:noFill/>
            <a:ln w="38100">
              <a:solidFill>
                <a:srgbClr val="FFFF00"/>
              </a:solidFill>
              <a:round/>
              <a:headEnd/>
              <a:tailEnd type="triangle" w="med" len="med"/>
            </a:ln>
          </p:spPr>
          <p:txBody>
            <a:bodyPr/>
            <a:lstStyle/>
            <a:p>
              <a:endParaRPr lang="en-US"/>
            </a:p>
          </p:txBody>
        </p:sp>
        <p:sp>
          <p:nvSpPr>
            <p:cNvPr id="29710" name="Text Box 1036"/>
            <p:cNvSpPr txBox="1">
              <a:spLocks noChangeArrowheads="1"/>
            </p:cNvSpPr>
            <p:nvPr/>
          </p:nvSpPr>
          <p:spPr bwMode="auto">
            <a:xfrm>
              <a:off x="1692" y="2739"/>
              <a:ext cx="1184" cy="229"/>
            </a:xfrm>
            <a:prstGeom prst="rect">
              <a:avLst/>
            </a:prstGeom>
            <a:noFill/>
            <a:ln w="9525">
              <a:noFill/>
              <a:miter lim="800000"/>
              <a:headEnd/>
              <a:tailEnd/>
            </a:ln>
          </p:spPr>
          <p:txBody>
            <a:bodyPr>
              <a:spAutoFit/>
            </a:bodyPr>
            <a:lstStyle/>
            <a:p>
              <a:pPr algn="ctr">
                <a:lnSpc>
                  <a:spcPct val="80000"/>
                </a:lnSpc>
                <a:spcBef>
                  <a:spcPct val="50000"/>
                </a:spcBef>
              </a:pPr>
              <a:r>
                <a:rPr lang="en-US" sz="2000" b="1" dirty="0">
                  <a:solidFill>
                    <a:schemeClr val="bg1"/>
                  </a:solidFill>
                </a:rPr>
                <a:t>Equal Pressure</a:t>
              </a:r>
            </a:p>
          </p:txBody>
        </p:sp>
        <p:sp>
          <p:nvSpPr>
            <p:cNvPr id="29711" name="Line 1038"/>
            <p:cNvSpPr>
              <a:spLocks noChangeShapeType="1"/>
            </p:cNvSpPr>
            <p:nvPr/>
          </p:nvSpPr>
          <p:spPr bwMode="auto">
            <a:xfrm>
              <a:off x="2360" y="2592"/>
              <a:ext cx="616" cy="8"/>
            </a:xfrm>
            <a:prstGeom prst="line">
              <a:avLst/>
            </a:prstGeom>
            <a:noFill/>
            <a:ln w="76200">
              <a:solidFill>
                <a:schemeClr val="bg1"/>
              </a:solidFill>
              <a:prstDash val="sysDot"/>
              <a:round/>
              <a:headEnd/>
              <a:tailEnd type="triangle" w="med" len="med"/>
            </a:ln>
          </p:spPr>
          <p:txBody>
            <a:bodyPr/>
            <a:lstStyle/>
            <a:p>
              <a:endParaRPr lang="en-US"/>
            </a:p>
          </p:txBody>
        </p:sp>
        <p:sp>
          <p:nvSpPr>
            <p:cNvPr id="29712" name="Line 1039"/>
            <p:cNvSpPr>
              <a:spLocks noChangeShapeType="1"/>
            </p:cNvSpPr>
            <p:nvPr/>
          </p:nvSpPr>
          <p:spPr bwMode="auto">
            <a:xfrm>
              <a:off x="2384" y="2008"/>
              <a:ext cx="616" cy="8"/>
            </a:xfrm>
            <a:prstGeom prst="line">
              <a:avLst/>
            </a:prstGeom>
            <a:noFill/>
            <a:ln w="76200">
              <a:solidFill>
                <a:schemeClr val="bg1"/>
              </a:solidFill>
              <a:prstDash val="sysDot"/>
              <a:round/>
              <a:headEnd/>
              <a:tailEnd type="triangle" w="med" len="med"/>
            </a:ln>
          </p:spPr>
          <p:txBody>
            <a:bodyPr/>
            <a:lstStyle/>
            <a:p>
              <a:endParaRPr lang="en-US"/>
            </a:p>
          </p:txBody>
        </p:sp>
        <p:sp>
          <p:nvSpPr>
            <p:cNvPr id="29713" name="Line 1040"/>
            <p:cNvSpPr>
              <a:spLocks noChangeShapeType="1"/>
            </p:cNvSpPr>
            <p:nvPr/>
          </p:nvSpPr>
          <p:spPr bwMode="auto">
            <a:xfrm>
              <a:off x="2384" y="1480"/>
              <a:ext cx="616" cy="8"/>
            </a:xfrm>
            <a:prstGeom prst="line">
              <a:avLst/>
            </a:prstGeom>
            <a:noFill/>
            <a:ln w="76200">
              <a:solidFill>
                <a:schemeClr val="bg1"/>
              </a:solidFill>
              <a:prstDash val="sysDot"/>
              <a:round/>
              <a:headEnd/>
              <a:tailEnd type="triangle" w="med" len="med"/>
            </a:ln>
          </p:spPr>
          <p:txBody>
            <a:bodyPr/>
            <a:lstStyle/>
            <a:p>
              <a:endParaRPr lang="en-US"/>
            </a:p>
          </p:txBody>
        </p:sp>
        <p:sp>
          <p:nvSpPr>
            <p:cNvPr id="29714" name="Line 1041"/>
            <p:cNvSpPr>
              <a:spLocks noChangeShapeType="1"/>
            </p:cNvSpPr>
            <p:nvPr/>
          </p:nvSpPr>
          <p:spPr bwMode="auto">
            <a:xfrm flipH="1">
              <a:off x="1488" y="2592"/>
              <a:ext cx="616" cy="8"/>
            </a:xfrm>
            <a:prstGeom prst="line">
              <a:avLst/>
            </a:prstGeom>
            <a:noFill/>
            <a:ln w="76200">
              <a:solidFill>
                <a:schemeClr val="bg1"/>
              </a:solidFill>
              <a:prstDash val="sysDot"/>
              <a:round/>
              <a:headEnd/>
              <a:tailEnd type="triangle" w="med" len="med"/>
            </a:ln>
          </p:spPr>
          <p:txBody>
            <a:bodyPr/>
            <a:lstStyle/>
            <a:p>
              <a:endParaRPr lang="en-US"/>
            </a:p>
          </p:txBody>
        </p:sp>
        <p:sp>
          <p:nvSpPr>
            <p:cNvPr id="29715" name="Line 1042"/>
            <p:cNvSpPr>
              <a:spLocks noChangeShapeType="1"/>
            </p:cNvSpPr>
            <p:nvPr/>
          </p:nvSpPr>
          <p:spPr bwMode="auto">
            <a:xfrm flipH="1">
              <a:off x="1512" y="2008"/>
              <a:ext cx="616" cy="8"/>
            </a:xfrm>
            <a:prstGeom prst="line">
              <a:avLst/>
            </a:prstGeom>
            <a:noFill/>
            <a:ln w="76200">
              <a:solidFill>
                <a:schemeClr val="bg1"/>
              </a:solidFill>
              <a:prstDash val="sysDot"/>
              <a:round/>
              <a:headEnd/>
              <a:tailEnd type="triangle" w="med" len="med"/>
            </a:ln>
          </p:spPr>
          <p:txBody>
            <a:bodyPr/>
            <a:lstStyle/>
            <a:p>
              <a:endParaRPr lang="en-US"/>
            </a:p>
          </p:txBody>
        </p:sp>
        <p:sp>
          <p:nvSpPr>
            <p:cNvPr id="29716" name="Line 1043"/>
            <p:cNvSpPr>
              <a:spLocks noChangeShapeType="1"/>
            </p:cNvSpPr>
            <p:nvPr/>
          </p:nvSpPr>
          <p:spPr bwMode="auto">
            <a:xfrm flipH="1">
              <a:off x="1512" y="1480"/>
              <a:ext cx="616" cy="8"/>
            </a:xfrm>
            <a:prstGeom prst="line">
              <a:avLst/>
            </a:prstGeom>
            <a:noFill/>
            <a:ln w="76200">
              <a:solidFill>
                <a:schemeClr val="bg1"/>
              </a:solidFill>
              <a:prstDash val="sysDot"/>
              <a:round/>
              <a:headEnd/>
              <a:tailEnd type="triangle" w="med" len="med"/>
            </a:ln>
          </p:spPr>
          <p:txBody>
            <a:bodyPr/>
            <a:lstStyle/>
            <a:p>
              <a:endParaRPr lang="en-US"/>
            </a:p>
          </p:txBody>
        </p:sp>
      </p:grpSp>
      <p:sp>
        <p:nvSpPr>
          <p:cNvPr id="21" name="Rectangle 1056"/>
          <p:cNvSpPr>
            <a:spLocks noChangeArrowheads="1"/>
          </p:cNvSpPr>
          <p:nvPr/>
        </p:nvSpPr>
        <p:spPr bwMode="auto">
          <a:xfrm>
            <a:off x="838200" y="284202"/>
            <a:ext cx="7467600" cy="553998"/>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90000"/>
              </a:spcBef>
              <a:spcAft>
                <a:spcPct val="15000"/>
              </a:spcAft>
              <a:defRPr/>
            </a:pPr>
            <a:r>
              <a:rPr lang="en-US" sz="3000" b="1" dirty="0">
                <a:solidFill>
                  <a:schemeClr val="accent1">
                    <a:lumMod val="50000"/>
                  </a:schemeClr>
                </a:solidFill>
              </a:rPr>
              <a:t>Hydraulic Shoring is an Active Shoring System</a:t>
            </a:r>
            <a:endParaRPr lang="en-US" sz="3000" i="1" dirty="0">
              <a:solidFill>
                <a:schemeClr val="accent1">
                  <a:lumMod val="50000"/>
                </a:schemeClr>
              </a:solidFill>
            </a:endParaRPr>
          </a:p>
        </p:txBody>
      </p:sp>
    </p:spTree>
    <p:extLst>
      <p:ext uri="{BB962C8B-B14F-4D97-AF65-F5344CB8AC3E}">
        <p14:creationId xmlns:p14="http://schemas.microsoft.com/office/powerpoint/2010/main" val="2283012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1043"/>
          <p:cNvGrpSpPr>
            <a:grpSpLocks/>
          </p:cNvGrpSpPr>
          <p:nvPr/>
        </p:nvGrpSpPr>
        <p:grpSpPr bwMode="auto">
          <a:xfrm>
            <a:off x="1874838" y="1143000"/>
            <a:ext cx="5316537" cy="4154487"/>
            <a:chOff x="1181" y="1152"/>
            <a:chExt cx="3349" cy="2617"/>
          </a:xfrm>
        </p:grpSpPr>
        <p:graphicFrame>
          <p:nvGraphicFramePr>
            <p:cNvPr id="30722" name="Object 1028"/>
            <p:cNvGraphicFramePr>
              <a:graphicFrameLocks noChangeAspect="1"/>
            </p:cNvGraphicFramePr>
            <p:nvPr/>
          </p:nvGraphicFramePr>
          <p:xfrm>
            <a:off x="1181" y="1152"/>
            <a:ext cx="3349" cy="2617"/>
          </p:xfrm>
          <a:graphic>
            <a:graphicData uri="http://schemas.openxmlformats.org/presentationml/2006/ole">
              <mc:AlternateContent xmlns:mc="http://schemas.openxmlformats.org/markup-compatibility/2006">
                <mc:Choice xmlns:v="urn:schemas-microsoft-com:vml" Requires="v">
                  <p:oleObj spid="_x0000_s30753" name="Image" r:id="rId3" imgW="3620725" imgH="2797359" progId="Photoshop.Image.7">
                    <p:embed/>
                  </p:oleObj>
                </mc:Choice>
                <mc:Fallback>
                  <p:oleObj name="Image" r:id="rId3" imgW="3620725" imgH="2797359"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599" r="2742" b="3253"/>
                        <a:stretch>
                          <a:fillRect/>
                        </a:stretch>
                      </p:blipFill>
                      <p:spPr bwMode="auto">
                        <a:xfrm>
                          <a:off x="1181" y="1152"/>
                          <a:ext cx="3349" cy="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Line 1030"/>
            <p:cNvSpPr>
              <a:spLocks noChangeShapeType="1"/>
            </p:cNvSpPr>
            <p:nvPr/>
          </p:nvSpPr>
          <p:spPr bwMode="auto">
            <a:xfrm>
              <a:off x="3020" y="1432"/>
              <a:ext cx="452" cy="0"/>
            </a:xfrm>
            <a:prstGeom prst="line">
              <a:avLst/>
            </a:prstGeom>
            <a:noFill/>
            <a:ln w="76200">
              <a:solidFill>
                <a:schemeClr val="tx1"/>
              </a:solidFill>
              <a:round/>
              <a:headEnd/>
              <a:tailEnd type="triangle" w="med" len="med"/>
            </a:ln>
          </p:spPr>
          <p:txBody>
            <a:bodyPr/>
            <a:lstStyle/>
            <a:p>
              <a:endParaRPr lang="en-US"/>
            </a:p>
          </p:txBody>
        </p:sp>
        <p:sp>
          <p:nvSpPr>
            <p:cNvPr id="30726" name="Line 1029"/>
            <p:cNvSpPr>
              <a:spLocks noChangeShapeType="1"/>
            </p:cNvSpPr>
            <p:nvPr/>
          </p:nvSpPr>
          <p:spPr bwMode="auto">
            <a:xfrm>
              <a:off x="3020" y="1472"/>
              <a:ext cx="452" cy="0"/>
            </a:xfrm>
            <a:prstGeom prst="line">
              <a:avLst/>
            </a:prstGeom>
            <a:noFill/>
            <a:ln w="76200">
              <a:solidFill>
                <a:schemeClr val="bg1"/>
              </a:solidFill>
              <a:round/>
              <a:headEnd/>
              <a:tailEnd type="triangle" w="med" len="med"/>
            </a:ln>
          </p:spPr>
          <p:txBody>
            <a:bodyPr/>
            <a:lstStyle/>
            <a:p>
              <a:endParaRPr lang="en-US"/>
            </a:p>
          </p:txBody>
        </p:sp>
        <p:sp>
          <p:nvSpPr>
            <p:cNvPr id="30727" name="Line 1033"/>
            <p:cNvSpPr>
              <a:spLocks noChangeShapeType="1"/>
            </p:cNvSpPr>
            <p:nvPr/>
          </p:nvSpPr>
          <p:spPr bwMode="auto">
            <a:xfrm flipH="1">
              <a:off x="2280" y="1440"/>
              <a:ext cx="460" cy="0"/>
            </a:xfrm>
            <a:prstGeom prst="line">
              <a:avLst/>
            </a:prstGeom>
            <a:noFill/>
            <a:ln w="76200">
              <a:solidFill>
                <a:schemeClr val="tx1"/>
              </a:solidFill>
              <a:round/>
              <a:headEnd/>
              <a:tailEnd type="triangle" w="med" len="med"/>
            </a:ln>
          </p:spPr>
          <p:txBody>
            <a:bodyPr/>
            <a:lstStyle/>
            <a:p>
              <a:endParaRPr lang="en-US"/>
            </a:p>
          </p:txBody>
        </p:sp>
        <p:sp>
          <p:nvSpPr>
            <p:cNvPr id="30728" name="Line 1034"/>
            <p:cNvSpPr>
              <a:spLocks noChangeShapeType="1"/>
            </p:cNvSpPr>
            <p:nvPr/>
          </p:nvSpPr>
          <p:spPr bwMode="auto">
            <a:xfrm flipH="1">
              <a:off x="2280" y="1480"/>
              <a:ext cx="476" cy="0"/>
            </a:xfrm>
            <a:prstGeom prst="line">
              <a:avLst/>
            </a:prstGeom>
            <a:noFill/>
            <a:ln w="76200">
              <a:solidFill>
                <a:schemeClr val="bg1"/>
              </a:solidFill>
              <a:round/>
              <a:headEnd/>
              <a:tailEnd type="triangle" w="med" len="med"/>
            </a:ln>
          </p:spPr>
          <p:txBody>
            <a:bodyPr/>
            <a:lstStyle/>
            <a:p>
              <a:endParaRPr lang="en-US"/>
            </a:p>
          </p:txBody>
        </p:sp>
        <p:sp>
          <p:nvSpPr>
            <p:cNvPr id="30729" name="Line 1037"/>
            <p:cNvSpPr>
              <a:spLocks noChangeShapeType="1"/>
            </p:cNvSpPr>
            <p:nvPr/>
          </p:nvSpPr>
          <p:spPr bwMode="auto">
            <a:xfrm>
              <a:off x="3004" y="2802"/>
              <a:ext cx="452" cy="0"/>
            </a:xfrm>
            <a:prstGeom prst="line">
              <a:avLst/>
            </a:prstGeom>
            <a:noFill/>
            <a:ln w="76200">
              <a:solidFill>
                <a:schemeClr val="tx1"/>
              </a:solidFill>
              <a:round/>
              <a:headEnd/>
              <a:tailEnd type="triangle" w="med" len="med"/>
            </a:ln>
          </p:spPr>
          <p:txBody>
            <a:bodyPr/>
            <a:lstStyle/>
            <a:p>
              <a:endParaRPr lang="en-US"/>
            </a:p>
          </p:txBody>
        </p:sp>
        <p:sp>
          <p:nvSpPr>
            <p:cNvPr id="30730" name="Line 1038"/>
            <p:cNvSpPr>
              <a:spLocks noChangeShapeType="1"/>
            </p:cNvSpPr>
            <p:nvPr/>
          </p:nvSpPr>
          <p:spPr bwMode="auto">
            <a:xfrm>
              <a:off x="3004" y="2842"/>
              <a:ext cx="452" cy="0"/>
            </a:xfrm>
            <a:prstGeom prst="line">
              <a:avLst/>
            </a:prstGeom>
            <a:noFill/>
            <a:ln w="76200">
              <a:solidFill>
                <a:schemeClr val="bg1"/>
              </a:solidFill>
              <a:round/>
              <a:headEnd/>
              <a:tailEnd type="triangle" w="med" len="med"/>
            </a:ln>
          </p:spPr>
          <p:txBody>
            <a:bodyPr/>
            <a:lstStyle/>
            <a:p>
              <a:endParaRPr lang="en-US"/>
            </a:p>
          </p:txBody>
        </p:sp>
        <p:sp>
          <p:nvSpPr>
            <p:cNvPr id="30731" name="Line 1039"/>
            <p:cNvSpPr>
              <a:spLocks noChangeShapeType="1"/>
            </p:cNvSpPr>
            <p:nvPr/>
          </p:nvSpPr>
          <p:spPr bwMode="auto">
            <a:xfrm flipH="1">
              <a:off x="2264" y="2810"/>
              <a:ext cx="460" cy="0"/>
            </a:xfrm>
            <a:prstGeom prst="line">
              <a:avLst/>
            </a:prstGeom>
            <a:noFill/>
            <a:ln w="76200">
              <a:solidFill>
                <a:schemeClr val="tx1"/>
              </a:solidFill>
              <a:round/>
              <a:headEnd/>
              <a:tailEnd type="triangle" w="med" len="med"/>
            </a:ln>
          </p:spPr>
          <p:txBody>
            <a:bodyPr/>
            <a:lstStyle/>
            <a:p>
              <a:endParaRPr lang="en-US"/>
            </a:p>
          </p:txBody>
        </p:sp>
        <p:sp>
          <p:nvSpPr>
            <p:cNvPr id="30732" name="Line 1040"/>
            <p:cNvSpPr>
              <a:spLocks noChangeShapeType="1"/>
            </p:cNvSpPr>
            <p:nvPr/>
          </p:nvSpPr>
          <p:spPr bwMode="auto">
            <a:xfrm flipH="1">
              <a:off x="2264" y="2850"/>
              <a:ext cx="476" cy="0"/>
            </a:xfrm>
            <a:prstGeom prst="line">
              <a:avLst/>
            </a:prstGeom>
            <a:noFill/>
            <a:ln w="76200">
              <a:solidFill>
                <a:schemeClr val="bg1"/>
              </a:solidFill>
              <a:round/>
              <a:headEnd/>
              <a:tailEnd type="triangle" w="med" len="med"/>
            </a:ln>
          </p:spPr>
          <p:txBody>
            <a:bodyPr/>
            <a:lstStyle/>
            <a:p>
              <a:endParaRPr lang="en-US"/>
            </a:p>
          </p:txBody>
        </p:sp>
      </p:grpSp>
      <p:sp>
        <p:nvSpPr>
          <p:cNvPr id="13" name="Rectangle 1027"/>
          <p:cNvSpPr>
            <a:spLocks noChangeArrowheads="1"/>
          </p:cNvSpPr>
          <p:nvPr/>
        </p:nvSpPr>
        <p:spPr bwMode="auto">
          <a:xfrm>
            <a:off x="2044700" y="381000"/>
            <a:ext cx="5041900" cy="585787"/>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Soil Arching</a:t>
            </a:r>
            <a:endParaRPr lang="en-US" sz="1800" i="1" dirty="0">
              <a:solidFill>
                <a:schemeClr val="accent1">
                  <a:lumMod val="50000"/>
                </a:schemeClr>
              </a:solidFill>
            </a:endParaRPr>
          </a:p>
        </p:txBody>
      </p:sp>
    </p:spTree>
    <p:extLst>
      <p:ext uri="{BB962C8B-B14F-4D97-AF65-F5344CB8AC3E}">
        <p14:creationId xmlns:p14="http://schemas.microsoft.com/office/powerpoint/2010/main" val="38139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0"/>
          <p:cNvGraphicFramePr>
            <a:graphicFrameLocks noChangeAspect="1"/>
          </p:cNvGraphicFramePr>
          <p:nvPr>
            <p:extLst>
              <p:ext uri="{D42A27DB-BD31-4B8C-83A1-F6EECF244321}">
                <p14:modId xmlns:p14="http://schemas.microsoft.com/office/powerpoint/2010/main" val="4111857470"/>
              </p:ext>
            </p:extLst>
          </p:nvPr>
        </p:nvGraphicFramePr>
        <p:xfrm>
          <a:off x="1690688" y="381000"/>
          <a:ext cx="5762625" cy="4740275"/>
        </p:xfrm>
        <a:graphic>
          <a:graphicData uri="http://schemas.openxmlformats.org/presentationml/2006/ole">
            <mc:AlternateContent xmlns:mc="http://schemas.openxmlformats.org/markup-compatibility/2006">
              <mc:Choice xmlns:v="urn:schemas-microsoft-com:vml" Requires="v">
                <p:oleObj spid="_x0000_s33826" name="Image" r:id="rId3" imgW="4766678" imgH="3931595" progId="Photoshop.Image.7">
                  <p:embed/>
                </p:oleObj>
              </mc:Choice>
              <mc:Fallback>
                <p:oleObj name="Image" r:id="rId3" imgW="4766678" imgH="3931595" progId="Photoshop.Image.7">
                  <p:embed/>
                  <p:pic>
                    <p:nvPicPr>
                      <p:cNvPr id="0" name=""/>
                      <p:cNvPicPr>
                        <a:picLocks noChangeAspect="1" noChangeArrowheads="1"/>
                      </p:cNvPicPr>
                      <p:nvPr/>
                    </p:nvPicPr>
                    <p:blipFill>
                      <a:blip r:embed="rId4">
                        <a:clrChange>
                          <a:clrFrom>
                            <a:srgbClr val="2C34B1"/>
                          </a:clrFrom>
                          <a:clrTo>
                            <a:srgbClr val="2C34B1">
                              <a:alpha val="0"/>
                            </a:srgbClr>
                          </a:clrTo>
                        </a:clrChange>
                        <a:extLst>
                          <a:ext uri="{28A0092B-C50C-407E-A947-70E740481C1C}">
                            <a14:useLocalDpi xmlns:a14="http://schemas.microsoft.com/office/drawing/2010/main" val="0"/>
                          </a:ext>
                        </a:extLst>
                      </a:blip>
                      <a:srcRect b="284"/>
                      <a:stretch>
                        <a:fillRect/>
                      </a:stretch>
                    </p:blipFill>
                    <p:spPr bwMode="auto">
                      <a:xfrm>
                        <a:off x="1690688" y="381000"/>
                        <a:ext cx="5762625"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Line 17"/>
          <p:cNvSpPr>
            <a:spLocks noChangeShapeType="1"/>
          </p:cNvSpPr>
          <p:nvPr/>
        </p:nvSpPr>
        <p:spPr bwMode="auto">
          <a:xfrm rot="-2721214" flipH="1" flipV="1">
            <a:off x="2574131" y="2248694"/>
            <a:ext cx="239713" cy="708025"/>
          </a:xfrm>
          <a:prstGeom prst="line">
            <a:avLst/>
          </a:prstGeom>
          <a:noFill/>
          <a:ln w="57150">
            <a:solidFill>
              <a:schemeClr val="bg1"/>
            </a:solidFill>
            <a:round/>
            <a:headEnd/>
            <a:tailEnd type="triangle" w="med" len="med"/>
          </a:ln>
        </p:spPr>
        <p:txBody>
          <a:bodyPr/>
          <a:lstStyle/>
          <a:p>
            <a:endParaRPr lang="en-US"/>
          </a:p>
        </p:txBody>
      </p:sp>
      <p:sp>
        <p:nvSpPr>
          <p:cNvPr id="33796" name="Line 18"/>
          <p:cNvSpPr>
            <a:spLocks noChangeShapeType="1"/>
          </p:cNvSpPr>
          <p:nvPr/>
        </p:nvSpPr>
        <p:spPr bwMode="auto">
          <a:xfrm rot="-2721214" flipH="1" flipV="1">
            <a:off x="4178300" y="1362076"/>
            <a:ext cx="230187" cy="715962"/>
          </a:xfrm>
          <a:prstGeom prst="line">
            <a:avLst/>
          </a:prstGeom>
          <a:noFill/>
          <a:ln w="57150">
            <a:solidFill>
              <a:schemeClr val="bg1"/>
            </a:solidFill>
            <a:round/>
            <a:headEnd/>
            <a:tailEnd type="triangle" w="med" len="med"/>
          </a:ln>
        </p:spPr>
        <p:txBody>
          <a:bodyPr/>
          <a:lstStyle/>
          <a:p>
            <a:endParaRPr lang="en-US"/>
          </a:p>
        </p:txBody>
      </p:sp>
      <p:sp>
        <p:nvSpPr>
          <p:cNvPr id="33797" name="Line 19"/>
          <p:cNvSpPr>
            <a:spLocks noChangeShapeType="1"/>
          </p:cNvSpPr>
          <p:nvPr/>
        </p:nvSpPr>
        <p:spPr bwMode="auto">
          <a:xfrm rot="-2721214" flipH="1" flipV="1">
            <a:off x="4804569" y="1056482"/>
            <a:ext cx="247650" cy="671512"/>
          </a:xfrm>
          <a:prstGeom prst="line">
            <a:avLst/>
          </a:prstGeom>
          <a:noFill/>
          <a:ln w="57150">
            <a:solidFill>
              <a:schemeClr val="bg1"/>
            </a:solidFill>
            <a:round/>
            <a:headEnd/>
            <a:tailEnd type="triangle" w="med" len="med"/>
          </a:ln>
        </p:spPr>
        <p:txBody>
          <a:bodyPr/>
          <a:lstStyle/>
          <a:p>
            <a:endParaRPr lang="en-US"/>
          </a:p>
        </p:txBody>
      </p:sp>
      <p:sp>
        <p:nvSpPr>
          <p:cNvPr id="33798" name="Line 23"/>
          <p:cNvSpPr>
            <a:spLocks noChangeShapeType="1"/>
          </p:cNvSpPr>
          <p:nvPr/>
        </p:nvSpPr>
        <p:spPr bwMode="auto">
          <a:xfrm rot="-2721214" flipH="1" flipV="1">
            <a:off x="3361531" y="1804194"/>
            <a:ext cx="239713" cy="708025"/>
          </a:xfrm>
          <a:prstGeom prst="line">
            <a:avLst/>
          </a:prstGeom>
          <a:noFill/>
          <a:ln w="57150">
            <a:solidFill>
              <a:schemeClr val="bg1"/>
            </a:solidFill>
            <a:round/>
            <a:headEnd/>
            <a:tailEnd type="triangle" w="med" len="med"/>
          </a:ln>
        </p:spPr>
        <p:txBody>
          <a:bodyPr/>
          <a:lstStyle/>
          <a:p>
            <a:endParaRPr lang="en-US"/>
          </a:p>
        </p:txBody>
      </p:sp>
    </p:spTree>
    <p:extLst>
      <p:ext uri="{BB962C8B-B14F-4D97-AF65-F5344CB8AC3E}">
        <p14:creationId xmlns:p14="http://schemas.microsoft.com/office/powerpoint/2010/main" val="155182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0" name="Group 50"/>
          <p:cNvGrpSpPr>
            <a:grpSpLocks/>
          </p:cNvGrpSpPr>
          <p:nvPr/>
        </p:nvGrpSpPr>
        <p:grpSpPr bwMode="auto">
          <a:xfrm>
            <a:off x="582614" y="304800"/>
            <a:ext cx="8126413" cy="4813300"/>
            <a:chOff x="367" y="622"/>
            <a:chExt cx="5119" cy="3032"/>
          </a:xfrm>
        </p:grpSpPr>
        <p:graphicFrame>
          <p:nvGraphicFramePr>
            <p:cNvPr id="34818" name="Object 0"/>
            <p:cNvGraphicFramePr>
              <a:graphicFrameLocks noChangeAspect="1"/>
            </p:cNvGraphicFramePr>
            <p:nvPr/>
          </p:nvGraphicFramePr>
          <p:xfrm>
            <a:off x="4179" y="1356"/>
            <a:ext cx="1131" cy="1432"/>
          </p:xfrm>
          <a:graphic>
            <a:graphicData uri="http://schemas.openxmlformats.org/presentationml/2006/ole">
              <mc:AlternateContent xmlns:mc="http://schemas.openxmlformats.org/markup-compatibility/2006">
                <mc:Choice xmlns:v="urn:schemas-microsoft-com:vml" Requires="v">
                  <p:oleObj spid="_x0000_s34880" name="Image" r:id="rId3" imgW="2682018" imgH="4138842" progId="Photoshop.Image.7">
                    <p:embed/>
                  </p:oleObj>
                </mc:Choice>
                <mc:Fallback>
                  <p:oleObj name="Image" r:id="rId3" imgW="2682018" imgH="4138842"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670" t="2867" b="20860"/>
                        <a:stretch>
                          <a:fillRect/>
                        </a:stretch>
                      </p:blipFill>
                      <p:spPr bwMode="auto">
                        <a:xfrm>
                          <a:off x="4179" y="1356"/>
                          <a:ext cx="1131" cy="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1" name="Line 6"/>
            <p:cNvSpPr>
              <a:spLocks noChangeShapeType="1"/>
            </p:cNvSpPr>
            <p:nvPr/>
          </p:nvSpPr>
          <p:spPr bwMode="auto">
            <a:xfrm rot="-1884453">
              <a:off x="3972" y="2548"/>
              <a:ext cx="467" cy="0"/>
            </a:xfrm>
            <a:prstGeom prst="line">
              <a:avLst/>
            </a:prstGeom>
            <a:noFill/>
            <a:ln w="76200">
              <a:solidFill>
                <a:srgbClr val="F58026"/>
              </a:solidFill>
              <a:round/>
              <a:headEnd/>
              <a:tailEnd type="triangle" w="med" len="med"/>
            </a:ln>
          </p:spPr>
          <p:txBody>
            <a:bodyPr/>
            <a:lstStyle/>
            <a:p>
              <a:endParaRPr lang="en-US"/>
            </a:p>
          </p:txBody>
        </p:sp>
        <p:sp>
          <p:nvSpPr>
            <p:cNvPr id="34822" name="Line 9"/>
            <p:cNvSpPr>
              <a:spLocks noChangeShapeType="1"/>
            </p:cNvSpPr>
            <p:nvPr/>
          </p:nvSpPr>
          <p:spPr bwMode="auto">
            <a:xfrm rot="2289407" flipH="1">
              <a:off x="5032" y="2561"/>
              <a:ext cx="454" cy="0"/>
            </a:xfrm>
            <a:prstGeom prst="line">
              <a:avLst/>
            </a:prstGeom>
            <a:noFill/>
            <a:ln w="76200">
              <a:solidFill>
                <a:srgbClr val="F58026"/>
              </a:solidFill>
              <a:round/>
              <a:headEnd/>
              <a:tailEnd type="triangle" w="med" len="med"/>
            </a:ln>
          </p:spPr>
          <p:txBody>
            <a:bodyPr/>
            <a:lstStyle/>
            <a:p>
              <a:endParaRPr lang="en-US"/>
            </a:p>
          </p:txBody>
        </p:sp>
        <p:graphicFrame>
          <p:nvGraphicFramePr>
            <p:cNvPr id="34819" name="Object 1"/>
            <p:cNvGraphicFramePr>
              <a:graphicFrameLocks noChangeAspect="1"/>
            </p:cNvGraphicFramePr>
            <p:nvPr/>
          </p:nvGraphicFramePr>
          <p:xfrm>
            <a:off x="367" y="628"/>
            <a:ext cx="3670" cy="3026"/>
          </p:xfrm>
          <a:graphic>
            <a:graphicData uri="http://schemas.openxmlformats.org/presentationml/2006/ole">
              <mc:AlternateContent xmlns:mc="http://schemas.openxmlformats.org/markup-compatibility/2006">
                <mc:Choice xmlns:v="urn:schemas-microsoft-com:vml" Requires="v">
                  <p:oleObj spid="_x0000_s34881" name="Image" r:id="rId5" imgW="4766678" imgH="3931595" progId="Photoshop.Image.7">
                    <p:embed/>
                  </p:oleObj>
                </mc:Choice>
                <mc:Fallback>
                  <p:oleObj name="Image" r:id="rId5" imgW="4766678" imgH="3931595"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 y="628"/>
                          <a:ext cx="3670" cy="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3" name="Oval 35"/>
            <p:cNvSpPr>
              <a:spLocks noChangeArrowheads="1"/>
            </p:cNvSpPr>
            <p:nvPr/>
          </p:nvSpPr>
          <p:spPr bwMode="auto">
            <a:xfrm rot="-1278322">
              <a:off x="1369" y="1490"/>
              <a:ext cx="481" cy="224"/>
            </a:xfrm>
            <a:prstGeom prst="ellipse">
              <a:avLst/>
            </a:prstGeom>
            <a:gradFill rotWithShape="0">
              <a:gsLst>
                <a:gs pos="0">
                  <a:srgbClr val="FFB66D"/>
                </a:gs>
                <a:gs pos="100000">
                  <a:srgbClr val="FFFFCC"/>
                </a:gs>
              </a:gsLst>
              <a:lin ang="2700000" scaled="1"/>
            </a:gradFill>
            <a:ln w="9525">
              <a:solidFill>
                <a:schemeClr val="tx1"/>
              </a:solidFill>
              <a:round/>
              <a:headEnd/>
              <a:tailEnd/>
            </a:ln>
          </p:spPr>
          <p:txBody>
            <a:bodyPr wrap="none" anchor="ctr"/>
            <a:lstStyle/>
            <a:p>
              <a:endParaRPr lang="en-US"/>
            </a:p>
          </p:txBody>
        </p:sp>
        <p:sp>
          <p:nvSpPr>
            <p:cNvPr id="34824" name="Oval 36"/>
            <p:cNvSpPr>
              <a:spLocks noChangeArrowheads="1"/>
            </p:cNvSpPr>
            <p:nvPr/>
          </p:nvSpPr>
          <p:spPr bwMode="auto">
            <a:xfrm rot="-1278322">
              <a:off x="2494" y="968"/>
              <a:ext cx="376" cy="172"/>
            </a:xfrm>
            <a:prstGeom prst="ellipse">
              <a:avLst/>
            </a:prstGeom>
            <a:gradFill rotWithShape="0">
              <a:gsLst>
                <a:gs pos="0">
                  <a:srgbClr val="FFB66D"/>
                </a:gs>
                <a:gs pos="100000">
                  <a:srgbClr val="FFFFCC"/>
                </a:gs>
              </a:gsLst>
              <a:lin ang="2700000" scaled="1"/>
            </a:gradFill>
            <a:ln w="9525">
              <a:solidFill>
                <a:schemeClr val="tx1"/>
              </a:solidFill>
              <a:round/>
              <a:headEnd/>
              <a:tailEnd/>
            </a:ln>
          </p:spPr>
          <p:txBody>
            <a:bodyPr wrap="none" anchor="ctr"/>
            <a:lstStyle/>
            <a:p>
              <a:endParaRPr lang="en-US"/>
            </a:p>
          </p:txBody>
        </p:sp>
        <p:sp>
          <p:nvSpPr>
            <p:cNvPr id="34825" name="Oval 37"/>
            <p:cNvSpPr>
              <a:spLocks noChangeArrowheads="1"/>
            </p:cNvSpPr>
            <p:nvPr/>
          </p:nvSpPr>
          <p:spPr bwMode="auto">
            <a:xfrm rot="-1278322">
              <a:off x="1941" y="1218"/>
              <a:ext cx="453" cy="210"/>
            </a:xfrm>
            <a:prstGeom prst="ellipse">
              <a:avLst/>
            </a:prstGeom>
            <a:gradFill rotWithShape="0">
              <a:gsLst>
                <a:gs pos="0">
                  <a:srgbClr val="FFB66D"/>
                </a:gs>
                <a:gs pos="100000">
                  <a:srgbClr val="FFFFCC"/>
                </a:gs>
              </a:gsLst>
              <a:lin ang="2700000" scaled="1"/>
            </a:gradFill>
            <a:ln w="9525">
              <a:solidFill>
                <a:schemeClr val="tx1"/>
              </a:solidFill>
              <a:round/>
              <a:headEnd/>
              <a:tailEnd/>
            </a:ln>
          </p:spPr>
          <p:txBody>
            <a:bodyPr wrap="none" anchor="ctr"/>
            <a:lstStyle/>
            <a:p>
              <a:endParaRPr lang="en-US"/>
            </a:p>
          </p:txBody>
        </p:sp>
        <p:sp>
          <p:nvSpPr>
            <p:cNvPr id="34826" name="Line 16"/>
            <p:cNvSpPr>
              <a:spLocks noChangeShapeType="1"/>
            </p:cNvSpPr>
            <p:nvPr/>
          </p:nvSpPr>
          <p:spPr bwMode="auto">
            <a:xfrm rot="18878786" flipV="1">
              <a:off x="1750" y="1052"/>
              <a:ext cx="268" cy="438"/>
            </a:xfrm>
            <a:prstGeom prst="line">
              <a:avLst/>
            </a:prstGeom>
            <a:noFill/>
            <a:ln w="57150">
              <a:solidFill>
                <a:schemeClr val="bg1"/>
              </a:solidFill>
              <a:round/>
              <a:headEnd/>
              <a:tailEnd type="triangle" w="med" len="med"/>
            </a:ln>
          </p:spPr>
          <p:txBody>
            <a:bodyPr/>
            <a:lstStyle/>
            <a:p>
              <a:endParaRPr lang="en-US"/>
            </a:p>
          </p:txBody>
        </p:sp>
        <p:sp>
          <p:nvSpPr>
            <p:cNvPr id="34827" name="Line 22"/>
            <p:cNvSpPr>
              <a:spLocks noChangeShapeType="1"/>
            </p:cNvSpPr>
            <p:nvPr/>
          </p:nvSpPr>
          <p:spPr bwMode="auto">
            <a:xfrm rot="13537133" flipV="1">
              <a:off x="1386" y="1277"/>
              <a:ext cx="564" cy="227"/>
            </a:xfrm>
            <a:prstGeom prst="line">
              <a:avLst/>
            </a:prstGeom>
            <a:noFill/>
            <a:ln w="57150">
              <a:solidFill>
                <a:schemeClr val="bg1"/>
              </a:solidFill>
              <a:round/>
              <a:headEnd/>
              <a:tailEnd type="triangle" w="med" len="med"/>
            </a:ln>
          </p:spPr>
          <p:txBody>
            <a:bodyPr/>
            <a:lstStyle/>
            <a:p>
              <a:endParaRPr lang="en-US"/>
            </a:p>
          </p:txBody>
        </p:sp>
        <p:sp>
          <p:nvSpPr>
            <p:cNvPr id="34828" name="Line 31"/>
            <p:cNvSpPr>
              <a:spLocks noChangeShapeType="1"/>
            </p:cNvSpPr>
            <p:nvPr/>
          </p:nvSpPr>
          <p:spPr bwMode="auto">
            <a:xfrm rot="18878786" flipV="1">
              <a:off x="2311" y="803"/>
              <a:ext cx="197" cy="419"/>
            </a:xfrm>
            <a:prstGeom prst="line">
              <a:avLst/>
            </a:prstGeom>
            <a:noFill/>
            <a:ln w="57150">
              <a:solidFill>
                <a:schemeClr val="bg1"/>
              </a:solidFill>
              <a:round/>
              <a:headEnd/>
              <a:tailEnd type="triangle" w="med" len="med"/>
            </a:ln>
          </p:spPr>
          <p:txBody>
            <a:bodyPr/>
            <a:lstStyle/>
            <a:p>
              <a:endParaRPr lang="en-US"/>
            </a:p>
          </p:txBody>
        </p:sp>
        <p:sp>
          <p:nvSpPr>
            <p:cNvPr id="34829" name="Line 32"/>
            <p:cNvSpPr>
              <a:spLocks noChangeShapeType="1"/>
            </p:cNvSpPr>
            <p:nvPr/>
          </p:nvSpPr>
          <p:spPr bwMode="auto">
            <a:xfrm rot="13537133" flipV="1">
              <a:off x="1958" y="993"/>
              <a:ext cx="532" cy="233"/>
            </a:xfrm>
            <a:prstGeom prst="line">
              <a:avLst/>
            </a:prstGeom>
            <a:noFill/>
            <a:ln w="57150">
              <a:solidFill>
                <a:schemeClr val="bg1"/>
              </a:solidFill>
              <a:round/>
              <a:headEnd/>
              <a:tailEnd type="triangle" w="med" len="med"/>
            </a:ln>
          </p:spPr>
          <p:txBody>
            <a:bodyPr/>
            <a:lstStyle/>
            <a:p>
              <a:endParaRPr lang="en-US"/>
            </a:p>
          </p:txBody>
        </p:sp>
        <p:sp>
          <p:nvSpPr>
            <p:cNvPr id="34830" name="Line 38"/>
            <p:cNvSpPr>
              <a:spLocks noChangeShapeType="1"/>
            </p:cNvSpPr>
            <p:nvPr/>
          </p:nvSpPr>
          <p:spPr bwMode="auto">
            <a:xfrm rot="18878786" flipV="1">
              <a:off x="1171" y="1342"/>
              <a:ext cx="234" cy="479"/>
            </a:xfrm>
            <a:prstGeom prst="line">
              <a:avLst/>
            </a:prstGeom>
            <a:noFill/>
            <a:ln w="57150">
              <a:solidFill>
                <a:schemeClr val="bg1"/>
              </a:solidFill>
              <a:round/>
              <a:headEnd/>
              <a:tailEnd type="triangle" w="med" len="med"/>
            </a:ln>
          </p:spPr>
          <p:txBody>
            <a:bodyPr/>
            <a:lstStyle/>
            <a:p>
              <a:endParaRPr lang="en-US"/>
            </a:p>
          </p:txBody>
        </p:sp>
        <p:sp>
          <p:nvSpPr>
            <p:cNvPr id="34831" name="Line 39"/>
            <p:cNvSpPr>
              <a:spLocks noChangeShapeType="1"/>
            </p:cNvSpPr>
            <p:nvPr/>
          </p:nvSpPr>
          <p:spPr bwMode="auto">
            <a:xfrm rot="13537133" flipV="1">
              <a:off x="686" y="1527"/>
              <a:ext cx="649" cy="401"/>
            </a:xfrm>
            <a:prstGeom prst="line">
              <a:avLst/>
            </a:prstGeom>
            <a:noFill/>
            <a:ln w="57150">
              <a:solidFill>
                <a:schemeClr val="bg1"/>
              </a:solidFill>
              <a:round/>
              <a:headEnd/>
              <a:tailEnd type="triangle" w="med" len="med"/>
            </a:ln>
          </p:spPr>
          <p:txBody>
            <a:bodyPr/>
            <a:lstStyle/>
            <a:p>
              <a:endParaRPr lang="en-US"/>
            </a:p>
          </p:txBody>
        </p:sp>
        <p:sp>
          <p:nvSpPr>
            <p:cNvPr id="34832" name="Line 40"/>
            <p:cNvSpPr>
              <a:spLocks noChangeShapeType="1"/>
            </p:cNvSpPr>
            <p:nvPr/>
          </p:nvSpPr>
          <p:spPr bwMode="auto">
            <a:xfrm rot="18878786" flipV="1">
              <a:off x="2766" y="577"/>
              <a:ext cx="166" cy="407"/>
            </a:xfrm>
            <a:prstGeom prst="line">
              <a:avLst/>
            </a:prstGeom>
            <a:noFill/>
            <a:ln w="57150">
              <a:solidFill>
                <a:schemeClr val="bg1"/>
              </a:solidFill>
              <a:round/>
              <a:headEnd/>
              <a:tailEnd type="triangle" w="med" len="med"/>
            </a:ln>
          </p:spPr>
          <p:txBody>
            <a:bodyPr/>
            <a:lstStyle/>
            <a:p>
              <a:endParaRPr lang="en-US"/>
            </a:p>
          </p:txBody>
        </p:sp>
        <p:sp>
          <p:nvSpPr>
            <p:cNvPr id="34833" name="Line 41"/>
            <p:cNvSpPr>
              <a:spLocks noChangeShapeType="1"/>
            </p:cNvSpPr>
            <p:nvPr/>
          </p:nvSpPr>
          <p:spPr bwMode="auto">
            <a:xfrm rot="13537133" flipV="1">
              <a:off x="2437" y="760"/>
              <a:ext cx="502" cy="226"/>
            </a:xfrm>
            <a:prstGeom prst="line">
              <a:avLst/>
            </a:prstGeom>
            <a:noFill/>
            <a:ln w="57150">
              <a:solidFill>
                <a:schemeClr val="bg1"/>
              </a:solidFill>
              <a:round/>
              <a:headEnd/>
              <a:tailEnd type="triangle" w="med" len="med"/>
            </a:ln>
          </p:spPr>
          <p:txBody>
            <a:bodyPr/>
            <a:lstStyle/>
            <a:p>
              <a:endParaRPr lang="en-US"/>
            </a:p>
          </p:txBody>
        </p:sp>
      </p:grpSp>
    </p:spTree>
    <p:extLst>
      <p:ext uri="{BB962C8B-B14F-4D97-AF65-F5344CB8AC3E}">
        <p14:creationId xmlns:p14="http://schemas.microsoft.com/office/powerpoint/2010/main" val="234302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1" name="Picture 8" descr="wall-arch"/>
          <p:cNvPicPr>
            <a:picLocks noGrp="1" noChangeAspect="1" noChangeArrowheads="1"/>
          </p:cNvPicPr>
          <p:nvPr>
            <p:ph/>
          </p:nvPr>
        </p:nvPicPr>
        <p:blipFill>
          <a:blip r:embed="rId2" cstate="print"/>
          <a:stretch>
            <a:fillRect/>
          </a:stretch>
        </p:blipFill>
        <p:spPr bwMode="auto">
          <a:xfrm>
            <a:off x="640080" y="694944"/>
            <a:ext cx="7863840" cy="4029456"/>
          </a:xfrm>
          <a:noFill/>
          <a:ln>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135058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2" name="Group 17"/>
          <p:cNvGrpSpPr>
            <a:grpSpLocks/>
          </p:cNvGrpSpPr>
          <p:nvPr/>
        </p:nvGrpSpPr>
        <p:grpSpPr bwMode="auto">
          <a:xfrm>
            <a:off x="544513" y="457200"/>
            <a:ext cx="8054975" cy="4546600"/>
            <a:chOff x="349" y="777"/>
            <a:chExt cx="5074" cy="2864"/>
          </a:xfrm>
        </p:grpSpPr>
        <p:grpSp>
          <p:nvGrpSpPr>
            <p:cNvPr id="37893" name="Group 11"/>
            <p:cNvGrpSpPr>
              <a:grpSpLocks/>
            </p:cNvGrpSpPr>
            <p:nvPr/>
          </p:nvGrpSpPr>
          <p:grpSpPr bwMode="auto">
            <a:xfrm>
              <a:off x="349" y="777"/>
              <a:ext cx="2539" cy="2361"/>
              <a:chOff x="1133" y="393"/>
              <a:chExt cx="3486" cy="3241"/>
            </a:xfrm>
          </p:grpSpPr>
          <p:graphicFrame>
            <p:nvGraphicFramePr>
              <p:cNvPr id="37891" name="Object 4"/>
              <p:cNvGraphicFramePr>
                <a:graphicFrameLocks noChangeAspect="1"/>
              </p:cNvGraphicFramePr>
              <p:nvPr/>
            </p:nvGraphicFramePr>
            <p:xfrm>
              <a:off x="1133" y="1438"/>
              <a:ext cx="3486" cy="2196"/>
            </p:xfrm>
            <a:graphic>
              <a:graphicData uri="http://schemas.openxmlformats.org/presentationml/2006/ole">
                <mc:AlternateContent xmlns:mc="http://schemas.openxmlformats.org/markup-compatibility/2006">
                  <mc:Choice xmlns:v="urn:schemas-microsoft-com:vml" Requires="v">
                    <p:oleObj spid="_x0000_s37952" name="Image" r:id="rId3" imgW="5534710" imgH="3486624" progId="Photoshop.Image.7">
                      <p:embed/>
                    </p:oleObj>
                  </mc:Choice>
                  <mc:Fallback>
                    <p:oleObj name="Image" r:id="rId3" imgW="5534710" imgH="34866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 y="1438"/>
                            <a:ext cx="3486" cy="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7" name="Line 6"/>
              <p:cNvSpPr>
                <a:spLocks noChangeShapeType="1"/>
              </p:cNvSpPr>
              <p:nvPr/>
            </p:nvSpPr>
            <p:spPr bwMode="auto">
              <a:xfrm rot="5400000">
                <a:off x="2064" y="952"/>
                <a:ext cx="896" cy="1"/>
              </a:xfrm>
              <a:prstGeom prst="line">
                <a:avLst/>
              </a:prstGeom>
              <a:noFill/>
              <a:ln w="152400">
                <a:solidFill>
                  <a:srgbClr val="F58026"/>
                </a:solidFill>
                <a:round/>
                <a:headEnd/>
                <a:tailEnd type="triangle" w="med" len="med"/>
              </a:ln>
            </p:spPr>
            <p:txBody>
              <a:bodyPr/>
              <a:lstStyle/>
              <a:p>
                <a:endParaRPr lang="en-US">
                  <a:solidFill>
                    <a:schemeClr val="accent1">
                      <a:lumMod val="50000"/>
                    </a:schemeClr>
                  </a:solidFill>
                </a:endParaRPr>
              </a:p>
            </p:txBody>
          </p:sp>
          <p:sp>
            <p:nvSpPr>
              <p:cNvPr id="37898" name="Line 7"/>
              <p:cNvSpPr>
                <a:spLocks noChangeShapeType="1"/>
              </p:cNvSpPr>
              <p:nvPr/>
            </p:nvSpPr>
            <p:spPr bwMode="auto">
              <a:xfrm rot="16200000" flipH="1">
                <a:off x="2452" y="1188"/>
                <a:ext cx="760" cy="1"/>
              </a:xfrm>
              <a:prstGeom prst="line">
                <a:avLst/>
              </a:prstGeom>
              <a:noFill/>
              <a:ln w="152400">
                <a:solidFill>
                  <a:srgbClr val="F58026"/>
                </a:solidFill>
                <a:round/>
                <a:headEnd/>
                <a:tailEnd type="triangle" w="med" len="med"/>
              </a:ln>
            </p:spPr>
            <p:txBody>
              <a:bodyPr/>
              <a:lstStyle/>
              <a:p>
                <a:endParaRPr lang="en-US">
                  <a:solidFill>
                    <a:schemeClr val="accent1">
                      <a:lumMod val="50000"/>
                    </a:schemeClr>
                  </a:solidFill>
                </a:endParaRPr>
              </a:p>
            </p:txBody>
          </p:sp>
          <p:sp>
            <p:nvSpPr>
              <p:cNvPr id="37899" name="Line 8"/>
              <p:cNvSpPr>
                <a:spLocks noChangeShapeType="1"/>
              </p:cNvSpPr>
              <p:nvPr/>
            </p:nvSpPr>
            <p:spPr bwMode="auto">
              <a:xfrm rot="5400000">
                <a:off x="2688" y="840"/>
                <a:ext cx="896" cy="1"/>
              </a:xfrm>
              <a:prstGeom prst="line">
                <a:avLst/>
              </a:prstGeom>
              <a:noFill/>
              <a:ln w="152400">
                <a:solidFill>
                  <a:srgbClr val="F58026"/>
                </a:solidFill>
                <a:round/>
                <a:headEnd/>
                <a:tailEnd type="triangle" w="med" len="med"/>
              </a:ln>
            </p:spPr>
            <p:txBody>
              <a:bodyPr/>
              <a:lstStyle/>
              <a:p>
                <a:endParaRPr lang="en-US">
                  <a:solidFill>
                    <a:schemeClr val="accent1">
                      <a:lumMod val="50000"/>
                    </a:schemeClr>
                  </a:solidFill>
                </a:endParaRPr>
              </a:p>
            </p:txBody>
          </p:sp>
        </p:grpSp>
        <p:sp>
          <p:nvSpPr>
            <p:cNvPr id="37894" name="Text Box 12"/>
            <p:cNvSpPr txBox="1">
              <a:spLocks noChangeArrowheads="1"/>
            </p:cNvSpPr>
            <p:nvPr/>
          </p:nvSpPr>
          <p:spPr bwMode="auto">
            <a:xfrm>
              <a:off x="1080" y="3408"/>
              <a:ext cx="3616" cy="233"/>
            </a:xfrm>
            <a:prstGeom prst="rect">
              <a:avLst/>
            </a:prstGeom>
            <a:noFill/>
            <a:ln w="9525">
              <a:noFill/>
              <a:miter lim="800000"/>
              <a:headEnd/>
              <a:tailEnd/>
            </a:ln>
          </p:spPr>
          <p:txBody>
            <a:bodyPr>
              <a:spAutoFit/>
            </a:bodyPr>
            <a:lstStyle/>
            <a:p>
              <a:pPr algn="ctr">
                <a:spcBef>
                  <a:spcPct val="50000"/>
                </a:spcBef>
              </a:pPr>
              <a:r>
                <a:rPr lang="en-US" b="1" dirty="0">
                  <a:solidFill>
                    <a:schemeClr val="accent1">
                      <a:lumMod val="50000"/>
                    </a:schemeClr>
                  </a:solidFill>
                </a:rPr>
                <a:t>Arches transfer the load to the legs.</a:t>
              </a:r>
            </a:p>
          </p:txBody>
        </p:sp>
        <p:graphicFrame>
          <p:nvGraphicFramePr>
            <p:cNvPr id="37890" name="Object 13"/>
            <p:cNvGraphicFramePr>
              <a:graphicFrameLocks noChangeAspect="1"/>
            </p:cNvGraphicFramePr>
            <p:nvPr/>
          </p:nvGraphicFramePr>
          <p:xfrm>
            <a:off x="2888" y="1525"/>
            <a:ext cx="2535" cy="1597"/>
          </p:xfrm>
          <a:graphic>
            <a:graphicData uri="http://schemas.openxmlformats.org/presentationml/2006/ole">
              <mc:AlternateContent xmlns:mc="http://schemas.openxmlformats.org/markup-compatibility/2006">
                <mc:Choice xmlns:v="urn:schemas-microsoft-com:vml" Requires="v">
                  <p:oleObj spid="_x0000_s37953" name="Image" r:id="rId5" imgW="5534710" imgH="3486624" progId="Photoshop.Image.7">
                    <p:embed/>
                  </p:oleObj>
                </mc:Choice>
                <mc:Fallback>
                  <p:oleObj name="Image" r:id="rId5" imgW="5534710" imgH="34866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 y="1525"/>
                          <a:ext cx="2535" cy="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5" name="Freeform 15"/>
            <p:cNvSpPr>
              <a:spLocks/>
            </p:cNvSpPr>
            <p:nvPr/>
          </p:nvSpPr>
          <p:spPr bwMode="auto">
            <a:xfrm rot="20971791" flipH="1">
              <a:off x="4275" y="947"/>
              <a:ext cx="575" cy="1099"/>
            </a:xfrm>
            <a:custGeom>
              <a:avLst/>
              <a:gdLst>
                <a:gd name="T0" fmla="*/ 516 w 677"/>
                <a:gd name="T1" fmla="*/ 0 h 1360"/>
                <a:gd name="T2" fmla="*/ 516 w 677"/>
                <a:gd name="T3" fmla="*/ 459 h 1360"/>
                <a:gd name="T4" fmla="*/ 163 w 677"/>
                <a:gd name="T5" fmla="*/ 685 h 1360"/>
                <a:gd name="T6" fmla="*/ 0 w 677"/>
                <a:gd name="T7" fmla="*/ 1099 h 1360"/>
                <a:gd name="T8" fmla="*/ 0 60000 65536"/>
                <a:gd name="T9" fmla="*/ 0 60000 65536"/>
                <a:gd name="T10" fmla="*/ 0 60000 65536"/>
                <a:gd name="T11" fmla="*/ 0 60000 65536"/>
                <a:gd name="T12" fmla="*/ 0 w 677"/>
                <a:gd name="T13" fmla="*/ 0 h 1360"/>
                <a:gd name="T14" fmla="*/ 677 w 677"/>
                <a:gd name="T15" fmla="*/ 1360 h 1360"/>
              </a:gdLst>
              <a:ahLst/>
              <a:cxnLst>
                <a:cxn ang="T8">
                  <a:pos x="T0" y="T1"/>
                </a:cxn>
                <a:cxn ang="T9">
                  <a:pos x="T2" y="T3"/>
                </a:cxn>
                <a:cxn ang="T10">
                  <a:pos x="T4" y="T5"/>
                </a:cxn>
                <a:cxn ang="T11">
                  <a:pos x="T6" y="T7"/>
                </a:cxn>
              </a:cxnLst>
              <a:rect l="T12" t="T13" r="T14" b="T15"/>
              <a:pathLst>
                <a:path w="677" h="1360">
                  <a:moveTo>
                    <a:pt x="608" y="0"/>
                  </a:moveTo>
                  <a:cubicBezTo>
                    <a:pt x="642" y="213"/>
                    <a:pt x="677" y="427"/>
                    <a:pt x="608" y="568"/>
                  </a:cubicBezTo>
                  <a:cubicBezTo>
                    <a:pt x="539" y="709"/>
                    <a:pt x="293" y="716"/>
                    <a:pt x="192" y="848"/>
                  </a:cubicBezTo>
                  <a:cubicBezTo>
                    <a:pt x="91" y="980"/>
                    <a:pt x="32" y="1275"/>
                    <a:pt x="0" y="1360"/>
                  </a:cubicBezTo>
                </a:path>
              </a:pathLst>
            </a:custGeom>
            <a:noFill/>
            <a:ln w="152400">
              <a:solidFill>
                <a:srgbClr val="F58026"/>
              </a:solidFill>
              <a:round/>
              <a:headEnd type="none" w="med" len="med"/>
              <a:tailEnd type="triangle" w="med" len="med"/>
            </a:ln>
          </p:spPr>
          <p:txBody>
            <a:bodyPr/>
            <a:lstStyle/>
            <a:p>
              <a:endParaRPr lang="en-US">
                <a:solidFill>
                  <a:schemeClr val="accent1">
                    <a:lumMod val="50000"/>
                  </a:schemeClr>
                </a:solidFill>
              </a:endParaRPr>
            </a:p>
          </p:txBody>
        </p:sp>
        <p:sp>
          <p:nvSpPr>
            <p:cNvPr id="37896" name="Freeform 16"/>
            <p:cNvSpPr>
              <a:spLocks/>
            </p:cNvSpPr>
            <p:nvPr/>
          </p:nvSpPr>
          <p:spPr bwMode="auto">
            <a:xfrm rot="628209">
              <a:off x="3427" y="947"/>
              <a:ext cx="575" cy="1099"/>
            </a:xfrm>
            <a:custGeom>
              <a:avLst/>
              <a:gdLst>
                <a:gd name="T0" fmla="*/ 516 w 677"/>
                <a:gd name="T1" fmla="*/ 0 h 1360"/>
                <a:gd name="T2" fmla="*/ 516 w 677"/>
                <a:gd name="T3" fmla="*/ 459 h 1360"/>
                <a:gd name="T4" fmla="*/ 163 w 677"/>
                <a:gd name="T5" fmla="*/ 685 h 1360"/>
                <a:gd name="T6" fmla="*/ 0 w 677"/>
                <a:gd name="T7" fmla="*/ 1099 h 1360"/>
                <a:gd name="T8" fmla="*/ 0 60000 65536"/>
                <a:gd name="T9" fmla="*/ 0 60000 65536"/>
                <a:gd name="T10" fmla="*/ 0 60000 65536"/>
                <a:gd name="T11" fmla="*/ 0 60000 65536"/>
                <a:gd name="T12" fmla="*/ 0 w 677"/>
                <a:gd name="T13" fmla="*/ 0 h 1360"/>
                <a:gd name="T14" fmla="*/ 677 w 677"/>
                <a:gd name="T15" fmla="*/ 1360 h 1360"/>
              </a:gdLst>
              <a:ahLst/>
              <a:cxnLst>
                <a:cxn ang="T8">
                  <a:pos x="T0" y="T1"/>
                </a:cxn>
                <a:cxn ang="T9">
                  <a:pos x="T2" y="T3"/>
                </a:cxn>
                <a:cxn ang="T10">
                  <a:pos x="T4" y="T5"/>
                </a:cxn>
                <a:cxn ang="T11">
                  <a:pos x="T6" y="T7"/>
                </a:cxn>
              </a:cxnLst>
              <a:rect l="T12" t="T13" r="T14" b="T15"/>
              <a:pathLst>
                <a:path w="677" h="1360">
                  <a:moveTo>
                    <a:pt x="608" y="0"/>
                  </a:moveTo>
                  <a:cubicBezTo>
                    <a:pt x="642" y="213"/>
                    <a:pt x="677" y="427"/>
                    <a:pt x="608" y="568"/>
                  </a:cubicBezTo>
                  <a:cubicBezTo>
                    <a:pt x="539" y="709"/>
                    <a:pt x="293" y="716"/>
                    <a:pt x="192" y="848"/>
                  </a:cubicBezTo>
                  <a:cubicBezTo>
                    <a:pt x="91" y="980"/>
                    <a:pt x="32" y="1275"/>
                    <a:pt x="0" y="1360"/>
                  </a:cubicBezTo>
                </a:path>
              </a:pathLst>
            </a:custGeom>
            <a:noFill/>
            <a:ln w="152400">
              <a:solidFill>
                <a:srgbClr val="F58026"/>
              </a:solidFill>
              <a:round/>
              <a:headEnd type="none" w="med" len="med"/>
              <a:tailEnd type="triangle" w="med" len="med"/>
            </a:ln>
          </p:spPr>
          <p:txBody>
            <a:bodyPr/>
            <a:lstStyle/>
            <a:p>
              <a:endParaRPr lang="en-US">
                <a:solidFill>
                  <a:schemeClr val="accent1">
                    <a:lumMod val="50000"/>
                  </a:schemeClr>
                </a:solidFill>
              </a:endParaRPr>
            </a:p>
          </p:txBody>
        </p:sp>
      </p:grpSp>
    </p:spTree>
    <p:extLst>
      <p:ext uri="{BB962C8B-B14F-4D97-AF65-F5344CB8AC3E}">
        <p14:creationId xmlns:p14="http://schemas.microsoft.com/office/powerpoint/2010/main" val="1092597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9"/>
          <p:cNvGrpSpPr>
            <a:grpSpLocks/>
          </p:cNvGrpSpPr>
          <p:nvPr/>
        </p:nvGrpSpPr>
        <p:grpSpPr bwMode="auto">
          <a:xfrm>
            <a:off x="590550" y="5091112"/>
            <a:ext cx="7988300" cy="457200"/>
            <a:chOff x="372" y="3472"/>
            <a:chExt cx="5032" cy="288"/>
          </a:xfrm>
        </p:grpSpPr>
        <p:sp>
          <p:nvSpPr>
            <p:cNvPr id="38919" name="Text Box 6"/>
            <p:cNvSpPr txBox="1">
              <a:spLocks noChangeArrowheads="1"/>
            </p:cNvSpPr>
            <p:nvPr/>
          </p:nvSpPr>
          <p:spPr bwMode="auto">
            <a:xfrm>
              <a:off x="372" y="3472"/>
              <a:ext cx="5032" cy="288"/>
            </a:xfrm>
            <a:prstGeom prst="rect">
              <a:avLst/>
            </a:prstGeom>
            <a:noFill/>
            <a:ln w="9525">
              <a:noFill/>
              <a:miter lim="800000"/>
              <a:headEnd/>
              <a:tailEnd/>
            </a:ln>
          </p:spPr>
          <p:txBody>
            <a:bodyPr>
              <a:spAutoFit/>
            </a:bodyPr>
            <a:lstStyle/>
            <a:p>
              <a:pPr algn="ctr">
                <a:spcBef>
                  <a:spcPct val="50000"/>
                </a:spcBef>
              </a:pPr>
              <a:endParaRPr lang="en-US">
                <a:solidFill>
                  <a:schemeClr val="bg1"/>
                </a:solidFill>
              </a:endParaRPr>
            </a:p>
          </p:txBody>
        </p:sp>
        <p:sp>
          <p:nvSpPr>
            <p:cNvPr id="38917" name="Text Box 8"/>
            <p:cNvSpPr txBox="1">
              <a:spLocks noChangeArrowheads="1"/>
            </p:cNvSpPr>
            <p:nvPr/>
          </p:nvSpPr>
          <p:spPr bwMode="auto">
            <a:xfrm>
              <a:off x="592" y="3476"/>
              <a:ext cx="4576" cy="233"/>
            </a:xfrm>
            <a:prstGeom prst="rect">
              <a:avLst/>
            </a:prstGeom>
            <a:noFill/>
            <a:ln w="9525">
              <a:noFill/>
              <a:miter lim="800000"/>
              <a:headEnd/>
              <a:tailEnd/>
            </a:ln>
          </p:spPr>
          <p:txBody>
            <a:bodyPr>
              <a:spAutoFit/>
            </a:bodyPr>
            <a:lstStyle/>
            <a:p>
              <a:pPr algn="ctr">
                <a:spcBef>
                  <a:spcPct val="50000"/>
                </a:spcBef>
              </a:pPr>
              <a:r>
                <a:rPr lang="en-US" b="1" dirty="0">
                  <a:solidFill>
                    <a:srgbClr val="00447C"/>
                  </a:solidFill>
                </a:rPr>
                <a:t>Soil arching at work.</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447" y="457200"/>
            <a:ext cx="5328366" cy="42858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1209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6"/>
          <p:cNvSpPr txBox="1">
            <a:spLocks noChangeArrowheads="1"/>
          </p:cNvSpPr>
          <p:nvPr/>
        </p:nvSpPr>
        <p:spPr bwMode="auto">
          <a:xfrm>
            <a:off x="538163" y="5146683"/>
            <a:ext cx="8067675" cy="369888"/>
          </a:xfrm>
          <a:prstGeom prst="rect">
            <a:avLst/>
          </a:prstGeom>
          <a:noFill/>
          <a:ln w="9525">
            <a:noFill/>
            <a:miter lim="800000"/>
            <a:headEnd/>
            <a:tailEnd/>
          </a:ln>
        </p:spPr>
        <p:txBody>
          <a:bodyPr>
            <a:spAutoFit/>
          </a:bodyPr>
          <a:lstStyle/>
          <a:p>
            <a:pPr algn="ctr">
              <a:spcBef>
                <a:spcPct val="50000"/>
              </a:spcBef>
            </a:pPr>
            <a:r>
              <a:rPr lang="en-US" b="1" dirty="0">
                <a:solidFill>
                  <a:srgbClr val="00447C"/>
                </a:solidFill>
              </a:rPr>
              <a:t>Soil arching does not extend past the last shore.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784" y="228600"/>
            <a:ext cx="6090432" cy="47796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636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399" y="381000"/>
            <a:ext cx="7315201" cy="6463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ct val="50000"/>
              </a:spcBef>
              <a:defRPr/>
            </a:pPr>
            <a:r>
              <a:rPr lang="en-US" sz="3600" b="1" dirty="0">
                <a:solidFill>
                  <a:schemeClr val="accent1">
                    <a:lumMod val="50000"/>
                  </a:schemeClr>
                </a:solidFill>
              </a:rPr>
              <a:t>Competent Person</a:t>
            </a:r>
          </a:p>
        </p:txBody>
      </p:sp>
      <p:sp>
        <p:nvSpPr>
          <p:cNvPr id="8" name="Text Box 3"/>
          <p:cNvSpPr txBox="1">
            <a:spLocks noChangeArrowheads="1"/>
          </p:cNvSpPr>
          <p:nvPr/>
        </p:nvSpPr>
        <p:spPr bwMode="auto">
          <a:xfrm>
            <a:off x="789954" y="1191161"/>
            <a:ext cx="7592046" cy="2492990"/>
          </a:xfrm>
          <a:prstGeom prst="rect">
            <a:avLst/>
          </a:prstGeom>
          <a:noFill/>
          <a:ln w="9525">
            <a:noFill/>
            <a:miter lim="800000"/>
            <a:headEnd/>
            <a:tailEnd/>
          </a:ln>
        </p:spPr>
        <p:txBody>
          <a:bodyPr wrap="square">
            <a:spAutoFit/>
          </a:bodyPr>
          <a:lstStyle/>
          <a:p>
            <a:pPr>
              <a:spcBef>
                <a:spcPts val="600"/>
              </a:spcBef>
              <a:spcAft>
                <a:spcPts val="600"/>
              </a:spcAft>
            </a:pPr>
            <a:r>
              <a:rPr lang="en-US" sz="2600" dirty="0">
                <a:solidFill>
                  <a:schemeClr val="accent1">
                    <a:lumMod val="50000"/>
                  </a:schemeClr>
                </a:solidFill>
              </a:rPr>
              <a:t>Means “…one who is capable of identifying existing and predictable hazards in the surroundings or working conditions which are unsanitary, hazardous, or dangerous to the employees and who has authorization to take prompt corrective measures to eliminate them.”</a:t>
            </a:r>
          </a:p>
        </p:txBody>
      </p:sp>
      <p:sp>
        <p:nvSpPr>
          <p:cNvPr id="6" name="Text Box 2"/>
          <p:cNvSpPr txBox="1">
            <a:spLocks noChangeArrowheads="1"/>
          </p:cNvSpPr>
          <p:nvPr/>
        </p:nvSpPr>
        <p:spPr bwMode="auto">
          <a:xfrm>
            <a:off x="1828800" y="3847981"/>
            <a:ext cx="5486400" cy="892552"/>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spcBef>
                <a:spcPts val="600"/>
              </a:spcBef>
              <a:spcAft>
                <a:spcPts val="600"/>
              </a:spcAft>
              <a:defRPr/>
            </a:pPr>
            <a:r>
              <a:rPr lang="en-US" sz="2600" dirty="0">
                <a:solidFill>
                  <a:schemeClr val="accent1">
                    <a:lumMod val="50000"/>
                  </a:schemeClr>
                </a:solidFill>
              </a:rPr>
              <a:t>Targeted Competent Persons: Supervisors &amp; Equipment Operators</a:t>
            </a:r>
          </a:p>
        </p:txBody>
      </p:sp>
    </p:spTree>
    <p:extLst>
      <p:ext uri="{BB962C8B-B14F-4D97-AF65-F5344CB8AC3E}">
        <p14:creationId xmlns:p14="http://schemas.microsoft.com/office/powerpoint/2010/main" val="241842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11" y="1066800"/>
            <a:ext cx="7395089" cy="4182218"/>
          </a:xfrm>
          <a:prstGeom prst="rect">
            <a:avLst/>
          </a:prstGeom>
          <a:effectLst>
            <a:outerShdw blurRad="50800" dist="38100" dir="2700000" algn="tl" rotWithShape="0">
              <a:prstClr val="black">
                <a:alpha val="40000"/>
              </a:prstClr>
            </a:outerShdw>
          </a:effectLst>
        </p:spPr>
      </p:pic>
      <p:grpSp>
        <p:nvGrpSpPr>
          <p:cNvPr id="40964" name="Group 30"/>
          <p:cNvGrpSpPr>
            <a:grpSpLocks/>
          </p:cNvGrpSpPr>
          <p:nvPr/>
        </p:nvGrpSpPr>
        <p:grpSpPr bwMode="auto">
          <a:xfrm>
            <a:off x="831850" y="1256653"/>
            <a:ext cx="7232421" cy="3225933"/>
            <a:chOff x="446" y="1080"/>
            <a:chExt cx="4610" cy="2056"/>
          </a:xfrm>
        </p:grpSpPr>
        <p:sp>
          <p:nvSpPr>
            <p:cNvPr id="40966" name="Text Box 9"/>
            <p:cNvSpPr txBox="1">
              <a:spLocks noChangeArrowheads="1"/>
            </p:cNvSpPr>
            <p:nvPr/>
          </p:nvSpPr>
          <p:spPr bwMode="auto">
            <a:xfrm>
              <a:off x="3952" y="1792"/>
              <a:ext cx="1104" cy="603"/>
            </a:xfrm>
            <a:prstGeom prst="rect">
              <a:avLst/>
            </a:prstGeom>
            <a:noFill/>
            <a:ln w="9525">
              <a:noFill/>
              <a:miter lim="800000"/>
              <a:headEnd/>
              <a:tailEnd/>
            </a:ln>
          </p:spPr>
          <p:txBody>
            <a:bodyPr>
              <a:spAutoFit/>
            </a:bodyPr>
            <a:lstStyle/>
            <a:p>
              <a:pPr>
                <a:lnSpc>
                  <a:spcPct val="80000"/>
                </a:lnSpc>
                <a:spcBef>
                  <a:spcPct val="50000"/>
                </a:spcBef>
              </a:pPr>
              <a:r>
                <a:rPr lang="en-US" sz="1600" b="1">
                  <a:solidFill>
                    <a:schemeClr val="bg1"/>
                  </a:solidFill>
                </a:rPr>
                <a:t>PLYWOOD </a:t>
              </a:r>
            </a:p>
            <a:p>
              <a:pPr>
                <a:lnSpc>
                  <a:spcPct val="130000"/>
                </a:lnSpc>
                <a:spcBef>
                  <a:spcPct val="50000"/>
                </a:spcBef>
              </a:pPr>
              <a:r>
                <a:rPr lang="en-US" sz="1400">
                  <a:solidFill>
                    <a:schemeClr val="bg1"/>
                  </a:solidFill>
                </a:rPr>
                <a:t>1 1/8” CDX or 3/4” Fin Form</a:t>
              </a:r>
            </a:p>
          </p:txBody>
        </p:sp>
        <p:sp>
          <p:nvSpPr>
            <p:cNvPr id="40967" name="Line 11"/>
            <p:cNvSpPr>
              <a:spLocks noChangeShapeType="1"/>
            </p:cNvSpPr>
            <p:nvPr/>
          </p:nvSpPr>
          <p:spPr bwMode="auto">
            <a:xfrm flipH="1">
              <a:off x="3648" y="1912"/>
              <a:ext cx="296" cy="0"/>
            </a:xfrm>
            <a:prstGeom prst="line">
              <a:avLst/>
            </a:prstGeom>
            <a:noFill/>
            <a:ln w="28575">
              <a:solidFill>
                <a:schemeClr val="tx1"/>
              </a:solidFill>
              <a:round/>
              <a:headEnd/>
              <a:tailEnd type="triangle" w="med" len="med"/>
            </a:ln>
          </p:spPr>
          <p:txBody>
            <a:bodyPr/>
            <a:lstStyle/>
            <a:p>
              <a:endParaRPr lang="en-US"/>
            </a:p>
          </p:txBody>
        </p:sp>
        <p:sp>
          <p:nvSpPr>
            <p:cNvPr id="40968" name="Line 10"/>
            <p:cNvSpPr>
              <a:spLocks noChangeShapeType="1"/>
            </p:cNvSpPr>
            <p:nvPr/>
          </p:nvSpPr>
          <p:spPr bwMode="auto">
            <a:xfrm flipH="1">
              <a:off x="3648" y="1896"/>
              <a:ext cx="296" cy="0"/>
            </a:xfrm>
            <a:prstGeom prst="line">
              <a:avLst/>
            </a:prstGeom>
            <a:noFill/>
            <a:ln w="28575">
              <a:solidFill>
                <a:schemeClr val="bg1"/>
              </a:solidFill>
              <a:round/>
              <a:headEnd/>
              <a:tailEnd type="triangle" w="med" len="med"/>
            </a:ln>
          </p:spPr>
          <p:txBody>
            <a:bodyPr/>
            <a:lstStyle/>
            <a:p>
              <a:endParaRPr lang="en-US"/>
            </a:p>
          </p:txBody>
        </p:sp>
        <p:sp>
          <p:nvSpPr>
            <p:cNvPr id="40969" name="Line 12"/>
            <p:cNvSpPr>
              <a:spLocks noChangeShapeType="1"/>
            </p:cNvSpPr>
            <p:nvPr/>
          </p:nvSpPr>
          <p:spPr bwMode="auto">
            <a:xfrm>
              <a:off x="3672" y="2928"/>
              <a:ext cx="384" cy="0"/>
            </a:xfrm>
            <a:prstGeom prst="line">
              <a:avLst/>
            </a:prstGeom>
            <a:noFill/>
            <a:ln w="25400">
              <a:solidFill>
                <a:schemeClr val="bg1"/>
              </a:solidFill>
              <a:prstDash val="dash"/>
              <a:round/>
              <a:headEnd/>
              <a:tailEnd/>
            </a:ln>
          </p:spPr>
          <p:txBody>
            <a:bodyPr/>
            <a:lstStyle/>
            <a:p>
              <a:endParaRPr lang="en-US"/>
            </a:p>
          </p:txBody>
        </p:sp>
        <p:sp>
          <p:nvSpPr>
            <p:cNvPr id="40970" name="Line 13"/>
            <p:cNvSpPr>
              <a:spLocks noChangeShapeType="1"/>
            </p:cNvSpPr>
            <p:nvPr/>
          </p:nvSpPr>
          <p:spPr bwMode="auto">
            <a:xfrm>
              <a:off x="3672" y="3128"/>
              <a:ext cx="384" cy="0"/>
            </a:xfrm>
            <a:prstGeom prst="line">
              <a:avLst/>
            </a:prstGeom>
            <a:noFill/>
            <a:ln w="25400">
              <a:solidFill>
                <a:schemeClr val="bg1"/>
              </a:solidFill>
              <a:prstDash val="dash"/>
              <a:round/>
              <a:headEnd/>
              <a:tailEnd/>
            </a:ln>
          </p:spPr>
          <p:txBody>
            <a:bodyPr/>
            <a:lstStyle/>
            <a:p>
              <a:endParaRPr lang="en-US"/>
            </a:p>
          </p:txBody>
        </p:sp>
        <p:sp>
          <p:nvSpPr>
            <p:cNvPr id="40971" name="Text Box 14"/>
            <p:cNvSpPr txBox="1">
              <a:spLocks noChangeArrowheads="1"/>
            </p:cNvSpPr>
            <p:nvPr/>
          </p:nvSpPr>
          <p:spPr bwMode="auto">
            <a:xfrm>
              <a:off x="3720" y="2912"/>
              <a:ext cx="688" cy="214"/>
            </a:xfrm>
            <a:prstGeom prst="rect">
              <a:avLst/>
            </a:prstGeom>
            <a:noFill/>
            <a:ln w="9525">
              <a:noFill/>
              <a:miter lim="800000"/>
              <a:headEnd/>
              <a:tailEnd/>
            </a:ln>
          </p:spPr>
          <p:txBody>
            <a:bodyPr>
              <a:spAutoFit/>
            </a:bodyPr>
            <a:lstStyle/>
            <a:p>
              <a:pPr>
                <a:spcBef>
                  <a:spcPct val="50000"/>
                </a:spcBef>
              </a:pPr>
              <a:r>
                <a:rPr lang="en-US" sz="1600">
                  <a:solidFill>
                    <a:schemeClr val="bg1"/>
                  </a:solidFill>
                </a:rPr>
                <a:t>2’ max.</a:t>
              </a:r>
            </a:p>
          </p:txBody>
        </p:sp>
        <p:sp>
          <p:nvSpPr>
            <p:cNvPr id="40972" name="Text Box 17"/>
            <p:cNvSpPr txBox="1">
              <a:spLocks noChangeArrowheads="1"/>
            </p:cNvSpPr>
            <p:nvPr/>
          </p:nvSpPr>
          <p:spPr bwMode="auto">
            <a:xfrm>
              <a:off x="1240" y="2616"/>
              <a:ext cx="688" cy="215"/>
            </a:xfrm>
            <a:prstGeom prst="rect">
              <a:avLst/>
            </a:prstGeom>
            <a:noFill/>
            <a:ln w="9525">
              <a:noFill/>
              <a:miter lim="800000"/>
              <a:headEnd/>
              <a:tailEnd/>
            </a:ln>
          </p:spPr>
          <p:txBody>
            <a:bodyPr>
              <a:spAutoFit/>
            </a:bodyPr>
            <a:lstStyle/>
            <a:p>
              <a:pPr algn="r">
                <a:spcBef>
                  <a:spcPct val="50000"/>
                </a:spcBef>
              </a:pPr>
              <a:r>
                <a:rPr lang="en-US" sz="1600">
                  <a:solidFill>
                    <a:schemeClr val="bg1"/>
                  </a:solidFill>
                </a:rPr>
                <a:t>4’ max.</a:t>
              </a:r>
            </a:p>
          </p:txBody>
        </p:sp>
        <p:sp>
          <p:nvSpPr>
            <p:cNvPr id="40973" name="Line 18"/>
            <p:cNvSpPr>
              <a:spLocks noChangeShapeType="1"/>
            </p:cNvSpPr>
            <p:nvPr/>
          </p:nvSpPr>
          <p:spPr bwMode="auto">
            <a:xfrm>
              <a:off x="1320" y="2264"/>
              <a:ext cx="960" cy="0"/>
            </a:xfrm>
            <a:prstGeom prst="line">
              <a:avLst/>
            </a:prstGeom>
            <a:noFill/>
            <a:ln w="25400">
              <a:solidFill>
                <a:schemeClr val="bg1"/>
              </a:solidFill>
              <a:prstDash val="dash"/>
              <a:round/>
              <a:headEnd/>
              <a:tailEnd/>
            </a:ln>
          </p:spPr>
          <p:txBody>
            <a:bodyPr/>
            <a:lstStyle/>
            <a:p>
              <a:endParaRPr lang="en-US"/>
            </a:p>
          </p:txBody>
        </p:sp>
        <p:sp>
          <p:nvSpPr>
            <p:cNvPr id="40974" name="Line 19"/>
            <p:cNvSpPr>
              <a:spLocks noChangeShapeType="1"/>
            </p:cNvSpPr>
            <p:nvPr/>
          </p:nvSpPr>
          <p:spPr bwMode="auto">
            <a:xfrm>
              <a:off x="1320" y="3136"/>
              <a:ext cx="960" cy="0"/>
            </a:xfrm>
            <a:prstGeom prst="line">
              <a:avLst/>
            </a:prstGeom>
            <a:noFill/>
            <a:ln w="25400">
              <a:solidFill>
                <a:schemeClr val="bg1"/>
              </a:solidFill>
              <a:prstDash val="dash"/>
              <a:round/>
              <a:headEnd/>
              <a:tailEnd/>
            </a:ln>
          </p:spPr>
          <p:txBody>
            <a:bodyPr/>
            <a:lstStyle/>
            <a:p>
              <a:endParaRPr lang="en-US"/>
            </a:p>
          </p:txBody>
        </p:sp>
        <p:sp>
          <p:nvSpPr>
            <p:cNvPr id="40975" name="Text Box 20"/>
            <p:cNvSpPr txBox="1">
              <a:spLocks noChangeArrowheads="1"/>
            </p:cNvSpPr>
            <p:nvPr/>
          </p:nvSpPr>
          <p:spPr bwMode="auto">
            <a:xfrm>
              <a:off x="1240" y="1800"/>
              <a:ext cx="688" cy="214"/>
            </a:xfrm>
            <a:prstGeom prst="rect">
              <a:avLst/>
            </a:prstGeom>
            <a:noFill/>
            <a:ln w="9525">
              <a:noFill/>
              <a:miter lim="800000"/>
              <a:headEnd/>
              <a:tailEnd/>
            </a:ln>
          </p:spPr>
          <p:txBody>
            <a:bodyPr>
              <a:spAutoFit/>
            </a:bodyPr>
            <a:lstStyle/>
            <a:p>
              <a:pPr algn="r">
                <a:spcBef>
                  <a:spcPct val="50000"/>
                </a:spcBef>
              </a:pPr>
              <a:r>
                <a:rPr lang="en-US" sz="1600">
                  <a:solidFill>
                    <a:schemeClr val="bg1"/>
                  </a:solidFill>
                </a:rPr>
                <a:t>4’ max.</a:t>
              </a:r>
            </a:p>
          </p:txBody>
        </p:sp>
        <p:sp>
          <p:nvSpPr>
            <p:cNvPr id="40976" name="Line 21"/>
            <p:cNvSpPr>
              <a:spLocks noChangeShapeType="1"/>
            </p:cNvSpPr>
            <p:nvPr/>
          </p:nvSpPr>
          <p:spPr bwMode="auto">
            <a:xfrm>
              <a:off x="1336" y="1624"/>
              <a:ext cx="960" cy="0"/>
            </a:xfrm>
            <a:prstGeom prst="line">
              <a:avLst/>
            </a:prstGeom>
            <a:noFill/>
            <a:ln w="25400">
              <a:solidFill>
                <a:schemeClr val="bg1"/>
              </a:solidFill>
              <a:prstDash val="dash"/>
              <a:round/>
              <a:headEnd/>
              <a:tailEnd/>
            </a:ln>
          </p:spPr>
          <p:txBody>
            <a:bodyPr/>
            <a:lstStyle/>
            <a:p>
              <a:endParaRPr lang="en-US"/>
            </a:p>
          </p:txBody>
        </p:sp>
        <p:sp>
          <p:nvSpPr>
            <p:cNvPr id="40977" name="Line 22"/>
            <p:cNvSpPr>
              <a:spLocks noChangeShapeType="1"/>
            </p:cNvSpPr>
            <p:nvPr/>
          </p:nvSpPr>
          <p:spPr bwMode="auto">
            <a:xfrm>
              <a:off x="1308" y="1080"/>
              <a:ext cx="960" cy="0"/>
            </a:xfrm>
            <a:prstGeom prst="line">
              <a:avLst/>
            </a:prstGeom>
            <a:noFill/>
            <a:ln w="25400">
              <a:solidFill>
                <a:schemeClr val="bg1"/>
              </a:solidFill>
              <a:prstDash val="dash"/>
              <a:round/>
              <a:headEnd/>
              <a:tailEnd/>
            </a:ln>
          </p:spPr>
          <p:txBody>
            <a:bodyPr/>
            <a:lstStyle/>
            <a:p>
              <a:endParaRPr lang="en-US"/>
            </a:p>
          </p:txBody>
        </p:sp>
        <p:sp>
          <p:nvSpPr>
            <p:cNvPr id="40978" name="Text Box 23"/>
            <p:cNvSpPr txBox="1">
              <a:spLocks noChangeArrowheads="1"/>
            </p:cNvSpPr>
            <p:nvPr/>
          </p:nvSpPr>
          <p:spPr bwMode="auto">
            <a:xfrm>
              <a:off x="446" y="1104"/>
              <a:ext cx="1484" cy="642"/>
            </a:xfrm>
            <a:prstGeom prst="rect">
              <a:avLst/>
            </a:prstGeom>
            <a:noFill/>
            <a:ln w="9525">
              <a:noFill/>
              <a:miter lim="800000"/>
              <a:headEnd/>
              <a:tailEnd/>
            </a:ln>
          </p:spPr>
          <p:txBody>
            <a:bodyPr>
              <a:spAutoFit/>
            </a:bodyPr>
            <a:lstStyle/>
            <a:p>
              <a:pPr algn="r">
                <a:lnSpc>
                  <a:spcPct val="120000"/>
                </a:lnSpc>
                <a:spcBef>
                  <a:spcPct val="50000"/>
                </a:spcBef>
              </a:pPr>
              <a:r>
                <a:rPr lang="en-US" sz="1600" dirty="0">
                  <a:solidFill>
                    <a:schemeClr val="bg1"/>
                  </a:solidFill>
                </a:rPr>
                <a:t>OSHA = 18” max. </a:t>
              </a:r>
              <a:r>
                <a:rPr lang="en-US" sz="1400" dirty="0">
                  <a:solidFill>
                    <a:schemeClr val="bg1"/>
                  </a:solidFill>
                </a:rPr>
                <a:t>(manufacturer = 24”)</a:t>
              </a:r>
            </a:p>
            <a:p>
              <a:pPr algn="r">
                <a:spcBef>
                  <a:spcPct val="50000"/>
                </a:spcBef>
              </a:pPr>
              <a:endParaRPr lang="en-US" sz="1600" dirty="0">
                <a:solidFill>
                  <a:schemeClr val="bg1"/>
                </a:solidFill>
              </a:endParaRPr>
            </a:p>
          </p:txBody>
        </p:sp>
        <p:sp>
          <p:nvSpPr>
            <p:cNvPr id="40979" name="Line 24"/>
            <p:cNvSpPr>
              <a:spLocks noChangeShapeType="1"/>
            </p:cNvSpPr>
            <p:nvPr/>
          </p:nvSpPr>
          <p:spPr bwMode="auto">
            <a:xfrm>
              <a:off x="1936" y="2264"/>
              <a:ext cx="0" cy="872"/>
            </a:xfrm>
            <a:prstGeom prst="line">
              <a:avLst/>
            </a:prstGeom>
            <a:noFill/>
            <a:ln w="28575">
              <a:solidFill>
                <a:schemeClr val="bg1"/>
              </a:solidFill>
              <a:round/>
              <a:headEnd type="triangle" w="med" len="med"/>
              <a:tailEnd type="triangle" w="med" len="med"/>
            </a:ln>
          </p:spPr>
          <p:txBody>
            <a:bodyPr/>
            <a:lstStyle/>
            <a:p>
              <a:endParaRPr lang="en-US"/>
            </a:p>
          </p:txBody>
        </p:sp>
        <p:sp>
          <p:nvSpPr>
            <p:cNvPr id="40980" name="Line 25"/>
            <p:cNvSpPr>
              <a:spLocks noChangeShapeType="1"/>
            </p:cNvSpPr>
            <p:nvPr/>
          </p:nvSpPr>
          <p:spPr bwMode="auto">
            <a:xfrm>
              <a:off x="1936" y="1616"/>
              <a:ext cx="0" cy="624"/>
            </a:xfrm>
            <a:prstGeom prst="line">
              <a:avLst/>
            </a:prstGeom>
            <a:noFill/>
            <a:ln w="28575">
              <a:solidFill>
                <a:schemeClr val="bg1"/>
              </a:solidFill>
              <a:round/>
              <a:headEnd type="triangle" w="med" len="med"/>
              <a:tailEnd type="triangle" w="med" len="med"/>
            </a:ln>
          </p:spPr>
          <p:txBody>
            <a:bodyPr/>
            <a:lstStyle/>
            <a:p>
              <a:endParaRPr lang="en-US"/>
            </a:p>
          </p:txBody>
        </p:sp>
        <p:sp>
          <p:nvSpPr>
            <p:cNvPr id="40981" name="Line 26"/>
            <p:cNvSpPr>
              <a:spLocks noChangeShapeType="1"/>
            </p:cNvSpPr>
            <p:nvPr/>
          </p:nvSpPr>
          <p:spPr bwMode="auto">
            <a:xfrm>
              <a:off x="1936" y="1080"/>
              <a:ext cx="0" cy="544"/>
            </a:xfrm>
            <a:prstGeom prst="line">
              <a:avLst/>
            </a:prstGeom>
            <a:noFill/>
            <a:ln w="28575">
              <a:solidFill>
                <a:schemeClr val="bg1"/>
              </a:solidFill>
              <a:round/>
              <a:headEnd type="triangle" w="med" len="med"/>
              <a:tailEnd type="triangle" w="med" len="med"/>
            </a:ln>
          </p:spPr>
          <p:txBody>
            <a:bodyPr/>
            <a:lstStyle/>
            <a:p>
              <a:endParaRPr lang="en-US"/>
            </a:p>
          </p:txBody>
        </p:sp>
        <p:sp>
          <p:nvSpPr>
            <p:cNvPr id="40982" name="Line 27"/>
            <p:cNvSpPr>
              <a:spLocks noChangeShapeType="1"/>
            </p:cNvSpPr>
            <p:nvPr/>
          </p:nvSpPr>
          <p:spPr bwMode="auto">
            <a:xfrm>
              <a:off x="2320" y="2928"/>
              <a:ext cx="384" cy="0"/>
            </a:xfrm>
            <a:prstGeom prst="line">
              <a:avLst/>
            </a:prstGeom>
            <a:noFill/>
            <a:ln w="25400">
              <a:solidFill>
                <a:schemeClr val="bg1"/>
              </a:solidFill>
              <a:prstDash val="dash"/>
              <a:round/>
              <a:headEnd/>
              <a:tailEnd/>
            </a:ln>
          </p:spPr>
          <p:txBody>
            <a:bodyPr/>
            <a:lstStyle/>
            <a:p>
              <a:endParaRPr lang="en-US"/>
            </a:p>
          </p:txBody>
        </p:sp>
        <p:sp>
          <p:nvSpPr>
            <p:cNvPr id="40983" name="Line 28"/>
            <p:cNvSpPr>
              <a:spLocks noChangeShapeType="1"/>
            </p:cNvSpPr>
            <p:nvPr/>
          </p:nvSpPr>
          <p:spPr bwMode="auto">
            <a:xfrm>
              <a:off x="2320" y="3136"/>
              <a:ext cx="384" cy="0"/>
            </a:xfrm>
            <a:prstGeom prst="line">
              <a:avLst/>
            </a:prstGeom>
            <a:noFill/>
            <a:ln w="25400">
              <a:solidFill>
                <a:schemeClr val="bg1"/>
              </a:solidFill>
              <a:prstDash val="dash"/>
              <a:round/>
              <a:headEnd/>
              <a:tailEnd/>
            </a:ln>
          </p:spPr>
          <p:txBody>
            <a:bodyPr/>
            <a:lstStyle/>
            <a:p>
              <a:endParaRPr lang="en-US"/>
            </a:p>
          </p:txBody>
        </p:sp>
        <p:sp>
          <p:nvSpPr>
            <p:cNvPr id="40984" name="Text Box 29"/>
            <p:cNvSpPr txBox="1">
              <a:spLocks noChangeArrowheads="1"/>
            </p:cNvSpPr>
            <p:nvPr/>
          </p:nvSpPr>
          <p:spPr bwMode="auto">
            <a:xfrm>
              <a:off x="2368" y="2912"/>
              <a:ext cx="688" cy="214"/>
            </a:xfrm>
            <a:prstGeom prst="rect">
              <a:avLst/>
            </a:prstGeom>
            <a:noFill/>
            <a:ln w="9525">
              <a:noFill/>
              <a:miter lim="800000"/>
              <a:headEnd/>
              <a:tailEnd/>
            </a:ln>
          </p:spPr>
          <p:txBody>
            <a:bodyPr>
              <a:spAutoFit/>
            </a:bodyPr>
            <a:lstStyle/>
            <a:p>
              <a:pPr>
                <a:spcBef>
                  <a:spcPct val="50000"/>
                </a:spcBef>
              </a:pPr>
              <a:r>
                <a:rPr lang="en-US" sz="1600">
                  <a:solidFill>
                    <a:schemeClr val="bg1"/>
                  </a:solidFill>
                </a:rPr>
                <a:t>2’ max.</a:t>
              </a:r>
            </a:p>
          </p:txBody>
        </p:sp>
      </p:grpSp>
      <p:sp>
        <p:nvSpPr>
          <p:cNvPr id="25" name="Text Box 31"/>
          <p:cNvSpPr txBox="1">
            <a:spLocks noChangeArrowheads="1"/>
          </p:cNvSpPr>
          <p:nvPr/>
        </p:nvSpPr>
        <p:spPr bwMode="auto">
          <a:xfrm>
            <a:off x="1047750" y="457200"/>
            <a:ext cx="7048500" cy="369888"/>
          </a:xfrm>
          <a:prstGeom prst="rect">
            <a:avLst/>
          </a:prstGeom>
          <a:noFill/>
          <a:ln w="9525">
            <a:noFill/>
            <a:miter lim="800000"/>
            <a:headEnd/>
            <a:tailEnd/>
          </a:ln>
        </p:spPr>
        <p:txBody>
          <a:bodyPr>
            <a:spAutoFit/>
          </a:bodyPr>
          <a:lstStyle/>
          <a:p>
            <a:pPr algn="ctr">
              <a:spcBef>
                <a:spcPct val="50000"/>
              </a:spcBef>
            </a:pPr>
            <a:r>
              <a:rPr lang="en-US" b="1" dirty="0">
                <a:solidFill>
                  <a:schemeClr val="accent1">
                    <a:lumMod val="50000"/>
                  </a:schemeClr>
                </a:solidFill>
              </a:rPr>
              <a:t>Vertical spacing of vertical shore. </a:t>
            </a:r>
          </a:p>
        </p:txBody>
      </p:sp>
    </p:spTree>
    <p:extLst>
      <p:ext uri="{BB962C8B-B14F-4D97-AF65-F5344CB8AC3E}">
        <p14:creationId xmlns:p14="http://schemas.microsoft.com/office/powerpoint/2010/main" val="202599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17"/>
          <p:cNvGrpSpPr>
            <a:grpSpLocks/>
          </p:cNvGrpSpPr>
          <p:nvPr/>
        </p:nvGrpSpPr>
        <p:grpSpPr bwMode="auto">
          <a:xfrm>
            <a:off x="655638" y="228600"/>
            <a:ext cx="7832725" cy="4962526"/>
            <a:chOff x="413" y="573"/>
            <a:chExt cx="4934" cy="3126"/>
          </a:xfrm>
        </p:grpSpPr>
        <p:pic>
          <p:nvPicPr>
            <p:cNvPr id="41989" name="Picture 10" descr="TABLE-D-1"/>
            <p:cNvPicPr>
              <a:picLocks noChangeAspect="1" noChangeArrowheads="1"/>
            </p:cNvPicPr>
            <p:nvPr/>
          </p:nvPicPr>
          <p:blipFill>
            <a:blip r:embed="rId3" cstate="print"/>
            <a:srcRect/>
            <a:stretch>
              <a:fillRect/>
            </a:stretch>
          </p:blipFill>
          <p:spPr bwMode="auto">
            <a:xfrm>
              <a:off x="413" y="573"/>
              <a:ext cx="4934" cy="3126"/>
            </a:xfrm>
            <a:prstGeom prst="rect">
              <a:avLst/>
            </a:prstGeom>
            <a:noFill/>
            <a:ln w="9525">
              <a:noFill/>
              <a:miter lim="800000"/>
              <a:headEnd/>
              <a:tailEnd/>
            </a:ln>
          </p:spPr>
        </p:pic>
        <p:pic>
          <p:nvPicPr>
            <p:cNvPr id="41990" name="Picture 13" descr="TABLE-D-1"/>
            <p:cNvPicPr>
              <a:picLocks noChangeAspect="1" noChangeArrowheads="1"/>
            </p:cNvPicPr>
            <p:nvPr/>
          </p:nvPicPr>
          <p:blipFill>
            <a:blip r:embed="rId4" cstate="print"/>
            <a:srcRect l="22617" r="56389"/>
            <a:stretch>
              <a:fillRect/>
            </a:stretch>
          </p:blipFill>
          <p:spPr bwMode="auto">
            <a:xfrm>
              <a:off x="2967" y="1779"/>
              <a:ext cx="557" cy="330"/>
            </a:xfrm>
            <a:prstGeom prst="rect">
              <a:avLst/>
            </a:prstGeom>
            <a:noFill/>
            <a:ln w="9525">
              <a:noFill/>
              <a:miter lim="800000"/>
              <a:headEnd/>
              <a:tailEnd/>
            </a:ln>
          </p:spPr>
        </p:pic>
        <p:graphicFrame>
          <p:nvGraphicFramePr>
            <p:cNvPr id="41986" name="Object 16"/>
            <p:cNvGraphicFramePr>
              <a:graphicFrameLocks noChangeAspect="1"/>
            </p:cNvGraphicFramePr>
            <p:nvPr/>
          </p:nvGraphicFramePr>
          <p:xfrm>
            <a:off x="2111" y="1703"/>
            <a:ext cx="3010" cy="1367"/>
          </p:xfrm>
          <a:graphic>
            <a:graphicData uri="http://schemas.openxmlformats.org/presentationml/2006/ole">
              <mc:AlternateContent xmlns:mc="http://schemas.openxmlformats.org/markup-compatibility/2006">
                <mc:Choice xmlns:v="urn:schemas-microsoft-com:vml" Requires="v">
                  <p:oleObj spid="_x0000_s42017" name="Image" r:id="rId5" imgW="4778869" imgH="2169629" progId="Photoshop.Image.7">
                    <p:embed/>
                  </p:oleObj>
                </mc:Choice>
                <mc:Fallback>
                  <p:oleObj name="Image" r:id="rId5" imgW="4778869" imgH="2169629"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1" y="1703"/>
                          <a:ext cx="3010" cy="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419086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Rectangle 3"/>
          <p:cNvSpPr>
            <a:spLocks noChangeArrowheads="1"/>
          </p:cNvSpPr>
          <p:nvPr/>
        </p:nvSpPr>
        <p:spPr bwMode="auto">
          <a:xfrm>
            <a:off x="1524000" y="1622425"/>
            <a:ext cx="6057900" cy="1781706"/>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130000"/>
              </a:lnSpc>
              <a:defRPr/>
            </a:pPr>
            <a:r>
              <a:rPr lang="en-US" sz="4400" b="1" dirty="0">
                <a:solidFill>
                  <a:schemeClr val="accent1">
                    <a:lumMod val="50000"/>
                  </a:schemeClr>
                </a:solidFill>
              </a:rPr>
              <a:t>What about Vertical Shores in Type C Soil?</a:t>
            </a:r>
          </a:p>
        </p:txBody>
      </p:sp>
    </p:spTree>
    <p:extLst>
      <p:ext uri="{BB962C8B-B14F-4D97-AF65-F5344CB8AC3E}">
        <p14:creationId xmlns:p14="http://schemas.microsoft.com/office/powerpoint/2010/main" val="2500087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6" descr="Picture1"/>
          <p:cNvPicPr>
            <a:picLocks noChangeAspect="1" noChangeArrowheads="1"/>
          </p:cNvPicPr>
          <p:nvPr/>
        </p:nvPicPr>
        <p:blipFill>
          <a:blip r:embed="rId2" cstate="print"/>
          <a:srcRect r="1003"/>
          <a:stretch>
            <a:fillRect/>
          </a:stretch>
        </p:blipFill>
        <p:spPr bwMode="auto">
          <a:xfrm>
            <a:off x="1044575" y="457200"/>
            <a:ext cx="7054850" cy="463232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50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14"/>
          <p:cNvGrpSpPr>
            <a:grpSpLocks/>
          </p:cNvGrpSpPr>
          <p:nvPr/>
        </p:nvGrpSpPr>
        <p:grpSpPr bwMode="auto">
          <a:xfrm>
            <a:off x="908050" y="457200"/>
            <a:ext cx="7327900" cy="3949700"/>
            <a:chOff x="603" y="718"/>
            <a:chExt cx="4616" cy="2488"/>
          </a:xfrm>
        </p:grpSpPr>
        <p:sp>
          <p:nvSpPr>
            <p:cNvPr id="43012" name="Text Box 3"/>
            <p:cNvSpPr txBox="1">
              <a:spLocks noChangeArrowheads="1"/>
            </p:cNvSpPr>
            <p:nvPr/>
          </p:nvSpPr>
          <p:spPr bwMode="auto">
            <a:xfrm>
              <a:off x="603" y="2624"/>
              <a:ext cx="4584" cy="582"/>
            </a:xfrm>
            <a:prstGeom prst="rect">
              <a:avLst/>
            </a:prstGeom>
            <a:noFill/>
            <a:ln w="9525">
              <a:noFill/>
              <a:miter lim="800000"/>
              <a:headEnd/>
              <a:tailEnd/>
            </a:ln>
          </p:spPr>
          <p:txBody>
            <a:bodyPr>
              <a:spAutoFit/>
            </a:bodyPr>
            <a:lstStyle/>
            <a:p>
              <a:pPr algn="ctr"/>
              <a:r>
                <a:rPr lang="en-US" b="1" dirty="0">
                  <a:solidFill>
                    <a:schemeClr val="accent1">
                      <a:lumMod val="50000"/>
                    </a:schemeClr>
                  </a:solidFill>
                </a:rPr>
                <a:t>Equivalent Fluid Pressure</a:t>
              </a:r>
            </a:p>
            <a:p>
              <a:pPr algn="ctr"/>
              <a:r>
                <a:rPr lang="en-US" b="1" dirty="0">
                  <a:solidFill>
                    <a:schemeClr val="accent1">
                      <a:lumMod val="50000"/>
                    </a:schemeClr>
                  </a:solidFill>
                </a:rPr>
                <a:t>or</a:t>
              </a:r>
            </a:p>
            <a:p>
              <a:pPr algn="ctr"/>
              <a:r>
                <a:rPr lang="en-US" b="1" dirty="0">
                  <a:solidFill>
                    <a:schemeClr val="accent1">
                      <a:lumMod val="50000"/>
                    </a:schemeClr>
                  </a:solidFill>
                </a:rPr>
                <a:t>Equivalent Weight </a:t>
              </a:r>
              <a:r>
                <a:rPr lang="en-US" b="1" dirty="0" smtClean="0">
                  <a:solidFill>
                    <a:schemeClr val="accent1">
                      <a:lumMod val="50000"/>
                    </a:schemeClr>
                  </a:solidFill>
                </a:rPr>
                <a:t>Effect</a:t>
              </a:r>
              <a:endParaRPr lang="en-US" b="1" dirty="0">
                <a:solidFill>
                  <a:schemeClr val="accent1">
                    <a:lumMod val="50000"/>
                  </a:schemeClr>
                </a:solidFill>
              </a:endParaRPr>
            </a:p>
          </p:txBody>
        </p:sp>
        <p:sp>
          <p:nvSpPr>
            <p:cNvPr id="342020" name="Rectangle 4"/>
            <p:cNvSpPr>
              <a:spLocks noChangeArrowheads="1"/>
            </p:cNvSpPr>
            <p:nvPr/>
          </p:nvSpPr>
          <p:spPr bwMode="auto">
            <a:xfrm>
              <a:off x="1307" y="718"/>
              <a:ext cx="3176" cy="369"/>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rgbClr val="00447C"/>
                  </a:solidFill>
                </a:rPr>
                <a:t>PCF</a:t>
              </a:r>
              <a:endParaRPr lang="en-US" sz="1800" i="1" dirty="0">
                <a:solidFill>
                  <a:srgbClr val="00447C"/>
                </a:solidFill>
              </a:endParaRPr>
            </a:p>
          </p:txBody>
        </p:sp>
        <p:graphicFrame>
          <p:nvGraphicFramePr>
            <p:cNvPr id="43010" name="Object 1024"/>
            <p:cNvGraphicFramePr>
              <a:graphicFrameLocks noChangeAspect="1"/>
            </p:cNvGraphicFramePr>
            <p:nvPr/>
          </p:nvGraphicFramePr>
          <p:xfrm>
            <a:off x="698" y="1447"/>
            <a:ext cx="4393" cy="580"/>
          </p:xfrm>
          <a:graphic>
            <a:graphicData uri="http://schemas.openxmlformats.org/presentationml/2006/ole">
              <mc:AlternateContent xmlns:mc="http://schemas.openxmlformats.org/markup-compatibility/2006">
                <mc:Choice xmlns:v="urn:schemas-microsoft-com:vml" Requires="v">
                  <p:oleObj spid="_x0000_s43041" name="Image" r:id="rId3" imgW="6973248" imgH="920108" progId="Photoshop.Image.7">
                    <p:embed/>
                  </p:oleObj>
                </mc:Choice>
                <mc:Fallback>
                  <p:oleObj name="Image" r:id="rId3" imgW="6973248" imgH="92010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 y="1447"/>
                          <a:ext cx="4393" cy="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2022" name="Text Box 6"/>
            <p:cNvSpPr txBox="1">
              <a:spLocks noChangeArrowheads="1"/>
            </p:cNvSpPr>
            <p:nvPr/>
          </p:nvSpPr>
          <p:spPr bwMode="auto">
            <a:xfrm>
              <a:off x="1267" y="1480"/>
              <a:ext cx="432" cy="404"/>
            </a:xfrm>
            <a:prstGeom prst="rect">
              <a:avLst/>
            </a:prstGeom>
            <a:noFill/>
            <a:ln w="9525">
              <a:noFill/>
              <a:miter lim="800000"/>
              <a:headEnd/>
              <a:tailEnd/>
            </a:ln>
            <a:effectLst>
              <a:outerShdw dir="2700000" algn="ctr" rotWithShape="0">
                <a:schemeClr val="bg2"/>
              </a:outerShdw>
            </a:effectLst>
          </p:spPr>
          <p:txBody>
            <a:bodyPr>
              <a:spAutoFit/>
            </a:bodyPr>
            <a:lstStyle/>
            <a:p>
              <a:pPr>
                <a:spcBef>
                  <a:spcPct val="50000"/>
                </a:spcBef>
                <a:defRPr/>
              </a:pPr>
              <a:r>
                <a:rPr lang="en-US" sz="3600" b="1" dirty="0">
                  <a:solidFill>
                    <a:schemeClr val="bg1"/>
                  </a:solidFill>
                </a:rPr>
                <a:t>A</a:t>
              </a:r>
            </a:p>
          </p:txBody>
        </p:sp>
        <p:sp>
          <p:nvSpPr>
            <p:cNvPr id="342023" name="Text Box 7"/>
            <p:cNvSpPr txBox="1">
              <a:spLocks noChangeArrowheads="1"/>
            </p:cNvSpPr>
            <p:nvPr/>
          </p:nvSpPr>
          <p:spPr bwMode="auto">
            <a:xfrm>
              <a:off x="2447" y="1488"/>
              <a:ext cx="432" cy="404"/>
            </a:xfrm>
            <a:prstGeom prst="rect">
              <a:avLst/>
            </a:prstGeom>
            <a:noFill/>
            <a:ln w="9525">
              <a:noFill/>
              <a:miter lim="800000"/>
              <a:headEnd/>
              <a:tailEnd/>
            </a:ln>
            <a:effectLst>
              <a:outerShdw dir="2700000" algn="ctr" rotWithShape="0">
                <a:schemeClr val="bg2"/>
              </a:outerShdw>
            </a:effectLst>
          </p:spPr>
          <p:txBody>
            <a:bodyPr>
              <a:spAutoFit/>
            </a:bodyPr>
            <a:lstStyle/>
            <a:p>
              <a:pPr>
                <a:spcBef>
                  <a:spcPct val="50000"/>
                </a:spcBef>
                <a:defRPr/>
              </a:pPr>
              <a:r>
                <a:rPr lang="en-US" sz="3600" b="1" dirty="0">
                  <a:solidFill>
                    <a:schemeClr val="bg1"/>
                  </a:solidFill>
                </a:rPr>
                <a:t>B</a:t>
              </a:r>
            </a:p>
          </p:txBody>
        </p:sp>
        <p:sp>
          <p:nvSpPr>
            <p:cNvPr id="342024" name="Text Box 8"/>
            <p:cNvSpPr txBox="1">
              <a:spLocks noChangeArrowheads="1"/>
            </p:cNvSpPr>
            <p:nvPr/>
          </p:nvSpPr>
          <p:spPr bwMode="auto">
            <a:xfrm>
              <a:off x="3907" y="1488"/>
              <a:ext cx="432" cy="404"/>
            </a:xfrm>
            <a:prstGeom prst="rect">
              <a:avLst/>
            </a:prstGeom>
            <a:noFill/>
            <a:ln w="9525">
              <a:noFill/>
              <a:miter lim="800000"/>
              <a:headEnd/>
              <a:tailEnd/>
            </a:ln>
            <a:effectLst>
              <a:outerShdw dir="2700000" algn="ctr" rotWithShape="0">
                <a:schemeClr val="bg2"/>
              </a:outerShdw>
            </a:effectLst>
          </p:spPr>
          <p:txBody>
            <a:bodyPr>
              <a:spAutoFit/>
            </a:bodyPr>
            <a:lstStyle/>
            <a:p>
              <a:pPr>
                <a:spcBef>
                  <a:spcPct val="50000"/>
                </a:spcBef>
                <a:defRPr/>
              </a:pPr>
              <a:r>
                <a:rPr lang="en-US" sz="3600" b="1">
                  <a:solidFill>
                    <a:schemeClr val="bg1"/>
                  </a:solidFill>
                </a:rPr>
                <a:t>C</a:t>
              </a:r>
            </a:p>
          </p:txBody>
        </p:sp>
        <p:sp>
          <p:nvSpPr>
            <p:cNvPr id="43017" name="Text Box 9"/>
            <p:cNvSpPr txBox="1">
              <a:spLocks noChangeArrowheads="1"/>
            </p:cNvSpPr>
            <p:nvPr/>
          </p:nvSpPr>
          <p:spPr bwMode="auto">
            <a:xfrm>
              <a:off x="1899" y="2062"/>
              <a:ext cx="416" cy="233"/>
            </a:xfrm>
            <a:prstGeom prst="rect">
              <a:avLst/>
            </a:prstGeom>
            <a:noFill/>
            <a:ln w="9525">
              <a:noFill/>
              <a:miter lim="800000"/>
              <a:headEnd/>
              <a:tailEnd/>
            </a:ln>
          </p:spPr>
          <p:txBody>
            <a:bodyPr>
              <a:spAutoFit/>
            </a:bodyPr>
            <a:lstStyle/>
            <a:p>
              <a:pPr algn="ctr">
                <a:spcBef>
                  <a:spcPct val="50000"/>
                </a:spcBef>
              </a:pPr>
              <a:r>
                <a:rPr lang="en-US" b="1" dirty="0">
                  <a:solidFill>
                    <a:srgbClr val="F58026"/>
                  </a:solidFill>
                </a:rPr>
                <a:t>25</a:t>
              </a:r>
            </a:p>
          </p:txBody>
        </p:sp>
        <p:sp>
          <p:nvSpPr>
            <p:cNvPr id="43018" name="Text Box 10"/>
            <p:cNvSpPr txBox="1">
              <a:spLocks noChangeArrowheads="1"/>
            </p:cNvSpPr>
            <p:nvPr/>
          </p:nvSpPr>
          <p:spPr bwMode="auto">
            <a:xfrm>
              <a:off x="2935" y="2062"/>
              <a:ext cx="416" cy="233"/>
            </a:xfrm>
            <a:prstGeom prst="rect">
              <a:avLst/>
            </a:prstGeom>
            <a:noFill/>
            <a:ln w="9525">
              <a:noFill/>
              <a:miter lim="800000"/>
              <a:headEnd/>
              <a:tailEnd/>
            </a:ln>
          </p:spPr>
          <p:txBody>
            <a:bodyPr>
              <a:spAutoFit/>
            </a:bodyPr>
            <a:lstStyle/>
            <a:p>
              <a:pPr algn="ctr">
                <a:spcBef>
                  <a:spcPct val="50000"/>
                </a:spcBef>
              </a:pPr>
              <a:r>
                <a:rPr lang="en-US" b="1">
                  <a:solidFill>
                    <a:srgbClr val="F58026"/>
                  </a:solidFill>
                </a:rPr>
                <a:t>45</a:t>
              </a:r>
            </a:p>
          </p:txBody>
        </p:sp>
        <p:sp>
          <p:nvSpPr>
            <p:cNvPr id="43019" name="Text Box 11"/>
            <p:cNvSpPr txBox="1">
              <a:spLocks noChangeArrowheads="1"/>
            </p:cNvSpPr>
            <p:nvPr/>
          </p:nvSpPr>
          <p:spPr bwMode="auto">
            <a:xfrm>
              <a:off x="4803" y="2062"/>
              <a:ext cx="416" cy="233"/>
            </a:xfrm>
            <a:prstGeom prst="rect">
              <a:avLst/>
            </a:prstGeom>
            <a:noFill/>
            <a:ln w="9525">
              <a:noFill/>
              <a:miter lim="800000"/>
              <a:headEnd/>
              <a:tailEnd/>
            </a:ln>
          </p:spPr>
          <p:txBody>
            <a:bodyPr>
              <a:spAutoFit/>
            </a:bodyPr>
            <a:lstStyle/>
            <a:p>
              <a:pPr algn="ctr">
                <a:spcBef>
                  <a:spcPct val="50000"/>
                </a:spcBef>
              </a:pPr>
              <a:r>
                <a:rPr lang="en-US" b="1">
                  <a:solidFill>
                    <a:srgbClr val="F58026"/>
                  </a:solidFill>
                </a:rPr>
                <a:t>80</a:t>
              </a:r>
            </a:p>
          </p:txBody>
        </p:sp>
        <p:sp>
          <p:nvSpPr>
            <p:cNvPr id="43020" name="Text Box 12"/>
            <p:cNvSpPr txBox="1">
              <a:spLocks noChangeArrowheads="1"/>
            </p:cNvSpPr>
            <p:nvPr/>
          </p:nvSpPr>
          <p:spPr bwMode="auto">
            <a:xfrm>
              <a:off x="3715" y="2062"/>
              <a:ext cx="416" cy="233"/>
            </a:xfrm>
            <a:prstGeom prst="rect">
              <a:avLst/>
            </a:prstGeom>
            <a:noFill/>
            <a:ln w="9525">
              <a:noFill/>
              <a:miter lim="800000"/>
              <a:headEnd/>
              <a:tailEnd/>
            </a:ln>
          </p:spPr>
          <p:txBody>
            <a:bodyPr>
              <a:spAutoFit/>
            </a:bodyPr>
            <a:lstStyle/>
            <a:p>
              <a:pPr algn="ctr">
                <a:spcBef>
                  <a:spcPct val="50000"/>
                </a:spcBef>
              </a:pPr>
              <a:r>
                <a:rPr lang="en-US" b="1" u="sng" dirty="0">
                  <a:solidFill>
                    <a:srgbClr val="F58026"/>
                  </a:solidFill>
                </a:rPr>
                <a:t>60</a:t>
              </a:r>
            </a:p>
          </p:txBody>
        </p:sp>
      </p:grpSp>
    </p:spTree>
    <p:extLst>
      <p:ext uri="{BB962C8B-B14F-4D97-AF65-F5344CB8AC3E}">
        <p14:creationId xmlns:p14="http://schemas.microsoft.com/office/powerpoint/2010/main" val="188846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2" name="Picture 9" descr="TABLE-VS-3"/>
          <p:cNvPicPr>
            <a:picLocks noChangeAspect="1" noChangeArrowheads="1"/>
          </p:cNvPicPr>
          <p:nvPr/>
        </p:nvPicPr>
        <p:blipFill>
          <a:blip r:embed="rId2" cstate="print"/>
          <a:srcRect/>
          <a:stretch>
            <a:fillRect/>
          </a:stretch>
        </p:blipFill>
        <p:spPr bwMode="auto">
          <a:xfrm>
            <a:off x="655638" y="219075"/>
            <a:ext cx="7832725" cy="4962525"/>
          </a:xfrm>
          <a:prstGeom prst="rect">
            <a:avLst/>
          </a:prstGeom>
          <a:noFill/>
          <a:ln w="9525">
            <a:noFill/>
            <a:miter lim="800000"/>
            <a:headEnd/>
            <a:tailEnd/>
          </a:ln>
        </p:spPr>
      </p:pic>
    </p:spTree>
    <p:extLst>
      <p:ext uri="{BB962C8B-B14F-4D97-AF65-F5344CB8AC3E}">
        <p14:creationId xmlns:p14="http://schemas.microsoft.com/office/powerpoint/2010/main" val="3573671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7" name="Rectangle 5"/>
          <p:cNvSpPr>
            <a:spLocks noChangeArrowheads="1"/>
          </p:cNvSpPr>
          <p:nvPr/>
        </p:nvSpPr>
        <p:spPr bwMode="auto">
          <a:xfrm>
            <a:off x="1524000" y="323850"/>
            <a:ext cx="60579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3200" b="1" dirty="0">
                <a:solidFill>
                  <a:srgbClr val="00447C"/>
                </a:solidFill>
              </a:rPr>
              <a:t>Engineered Shoring Plan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980" y="1066800"/>
            <a:ext cx="3230040" cy="43891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0779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9" name="Picture 8" descr="man in trench"/>
          <p:cNvPicPr>
            <a:picLocks noChangeAspect="1" noChangeArrowheads="1"/>
          </p:cNvPicPr>
          <p:nvPr/>
        </p:nvPicPr>
        <p:blipFill>
          <a:blip r:embed="rId2" cstate="print">
            <a:lum bright="-12000" contrast="6000"/>
          </a:blip>
          <a:srcRect/>
          <a:stretch>
            <a:fillRect/>
          </a:stretch>
        </p:blipFill>
        <p:spPr bwMode="auto">
          <a:xfrm>
            <a:off x="4906962" y="1219200"/>
            <a:ext cx="2978150" cy="41036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5"/>
          <p:cNvSpPr>
            <a:spLocks noChangeArrowheads="1"/>
          </p:cNvSpPr>
          <p:nvPr/>
        </p:nvSpPr>
        <p:spPr bwMode="auto">
          <a:xfrm>
            <a:off x="1555750" y="381000"/>
            <a:ext cx="6057900" cy="57943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3200" b="1" dirty="0" err="1">
                <a:solidFill>
                  <a:srgbClr val="00447C"/>
                </a:solidFill>
              </a:rPr>
              <a:t>Waler</a:t>
            </a:r>
            <a:r>
              <a:rPr lang="en-US" sz="3200" b="1" dirty="0">
                <a:solidFill>
                  <a:srgbClr val="00447C"/>
                </a:solidFill>
              </a:rPr>
              <a:t> Systems</a:t>
            </a:r>
          </a:p>
        </p:txBody>
      </p:sp>
      <p:pic>
        <p:nvPicPr>
          <p:cNvPr id="9" name="Picture 2" descr="2 men"/>
          <p:cNvPicPr>
            <a:picLocks noChangeAspect="1" noChangeArrowheads="1"/>
          </p:cNvPicPr>
          <p:nvPr/>
        </p:nvPicPr>
        <p:blipFill>
          <a:blip r:embed="rId3" cstate="print">
            <a:lum bright="-12000" contrast="6000"/>
          </a:blip>
          <a:srcRect/>
          <a:stretch>
            <a:fillRect/>
          </a:stretch>
        </p:blipFill>
        <p:spPr bwMode="auto">
          <a:xfrm>
            <a:off x="1046162" y="1219200"/>
            <a:ext cx="3222625" cy="411162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144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98" name="Group 18"/>
          <p:cNvGrpSpPr>
            <a:grpSpLocks/>
          </p:cNvGrpSpPr>
          <p:nvPr/>
        </p:nvGrpSpPr>
        <p:grpSpPr bwMode="auto">
          <a:xfrm>
            <a:off x="994515" y="76200"/>
            <a:ext cx="7250563" cy="5263100"/>
            <a:chOff x="413" y="318"/>
            <a:chExt cx="4934" cy="3581"/>
          </a:xfrm>
        </p:grpSpPr>
        <p:sp>
          <p:nvSpPr>
            <p:cNvPr id="280579" name="Rectangle 3"/>
            <p:cNvSpPr>
              <a:spLocks noChangeArrowheads="1"/>
            </p:cNvSpPr>
            <p:nvPr/>
          </p:nvSpPr>
          <p:spPr bwMode="auto">
            <a:xfrm>
              <a:off x="1280" y="318"/>
              <a:ext cx="3176" cy="361"/>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200" b="1" dirty="0">
                  <a:solidFill>
                    <a:schemeClr val="accent1">
                      <a:lumMod val="50000"/>
                    </a:schemeClr>
                  </a:solidFill>
                  <a:latin typeface="Cambria" panose="02040503050406030204" pitchFamily="18" charset="0"/>
                </a:rPr>
                <a:t>Type C Soils</a:t>
              </a:r>
              <a:endParaRPr lang="en-US" sz="3200" i="1" dirty="0">
                <a:solidFill>
                  <a:schemeClr val="accent1">
                    <a:lumMod val="50000"/>
                  </a:schemeClr>
                </a:solidFill>
                <a:latin typeface="Cambria" panose="02040503050406030204" pitchFamily="18" charset="0"/>
              </a:endParaRPr>
            </a:p>
          </p:txBody>
        </p:sp>
        <p:pic>
          <p:nvPicPr>
            <p:cNvPr id="208901" name="Picture 17" descr="TABLE-D-1"/>
            <p:cNvPicPr>
              <a:picLocks noChangeAspect="1" noChangeArrowheads="1"/>
            </p:cNvPicPr>
            <p:nvPr/>
          </p:nvPicPr>
          <p:blipFill>
            <a:blip r:embed="rId2" cstate="print"/>
            <a:srcRect/>
            <a:stretch>
              <a:fillRect/>
            </a:stretch>
          </p:blipFill>
          <p:spPr bwMode="auto">
            <a:xfrm>
              <a:off x="413" y="773"/>
              <a:ext cx="4934" cy="3126"/>
            </a:xfrm>
            <a:prstGeom prst="rect">
              <a:avLst/>
            </a:prstGeom>
            <a:noFill/>
            <a:ln w="9525">
              <a:noFill/>
              <a:miter lim="800000"/>
              <a:headEnd/>
              <a:tailEnd/>
            </a:ln>
          </p:spPr>
        </p:pic>
      </p:grpSp>
    </p:spTree>
    <p:extLst>
      <p:ext uri="{BB962C8B-B14F-4D97-AF65-F5344CB8AC3E}">
        <p14:creationId xmlns:p14="http://schemas.microsoft.com/office/powerpoint/2010/main" val="403447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3" name="Rectangle 5"/>
          <p:cNvSpPr>
            <a:spLocks noChangeArrowheads="1"/>
          </p:cNvSpPr>
          <p:nvPr/>
        </p:nvSpPr>
        <p:spPr bwMode="auto">
          <a:xfrm>
            <a:off x="2441575" y="152400"/>
            <a:ext cx="4260850" cy="107791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a:defRPr/>
            </a:pPr>
            <a:r>
              <a:rPr lang="en-US" sz="3200" b="1" dirty="0">
                <a:solidFill>
                  <a:schemeClr val="accent1">
                    <a:lumMod val="50000"/>
                  </a:schemeClr>
                </a:solidFill>
                <a:latin typeface="Cambria" panose="02040503050406030204" pitchFamily="18" charset="0"/>
              </a:rPr>
              <a:t>4-Way Manhole Brace</a:t>
            </a:r>
          </a:p>
          <a:p>
            <a:pPr algn="ctr">
              <a:defRPr/>
            </a:pPr>
            <a:r>
              <a:rPr lang="en-US" sz="3200" b="1" dirty="0">
                <a:solidFill>
                  <a:schemeClr val="accent1">
                    <a:lumMod val="50000"/>
                  </a:schemeClr>
                </a:solidFill>
                <a:latin typeface="Cambria" panose="02040503050406030204" pitchFamily="18" charset="0"/>
              </a:rPr>
              <a:t>With Steel Plate</a:t>
            </a:r>
          </a:p>
        </p:txBody>
      </p:sp>
      <p:pic>
        <p:nvPicPr>
          <p:cNvPr id="6" name="Picture 2" descr="bucket in trench"/>
          <p:cNvPicPr>
            <a:picLocks noChangeAspect="1" noChangeArrowheads="1"/>
          </p:cNvPicPr>
          <p:nvPr/>
        </p:nvPicPr>
        <p:blipFill>
          <a:blip r:embed="rId2" cstate="print">
            <a:lum bright="-12000" contrast="18000"/>
          </a:blip>
          <a:srcRect/>
          <a:stretch>
            <a:fillRect/>
          </a:stretch>
        </p:blipFill>
        <p:spPr bwMode="auto">
          <a:xfrm>
            <a:off x="1635919" y="1387475"/>
            <a:ext cx="5872163" cy="3946525"/>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1414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93765" y="381000"/>
            <a:ext cx="7356475" cy="119062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3600" b="1" dirty="0">
                <a:solidFill>
                  <a:schemeClr val="accent1">
                    <a:lumMod val="50000"/>
                  </a:schemeClr>
                </a:solidFill>
              </a:rPr>
              <a:t>Training Requirements for the Competent Person</a:t>
            </a:r>
          </a:p>
        </p:txBody>
      </p:sp>
      <p:sp>
        <p:nvSpPr>
          <p:cNvPr id="103427" name="Text Box 3"/>
          <p:cNvSpPr txBox="1">
            <a:spLocks noChangeArrowheads="1"/>
          </p:cNvSpPr>
          <p:nvPr/>
        </p:nvSpPr>
        <p:spPr bwMode="auto">
          <a:xfrm>
            <a:off x="942977" y="1753612"/>
            <a:ext cx="7300913" cy="3046988"/>
          </a:xfrm>
          <a:prstGeom prst="rect">
            <a:avLst/>
          </a:prstGeom>
          <a:noFill/>
          <a:ln w="9525">
            <a:noFill/>
            <a:miter lim="800000"/>
            <a:headEnd/>
            <a:tailEnd/>
          </a:ln>
        </p:spPr>
        <p:txBody>
          <a:bodyPr>
            <a:spAutoFit/>
          </a:bodyPr>
          <a:lstStyle/>
          <a:p>
            <a:pPr>
              <a:spcBef>
                <a:spcPts val="600"/>
              </a:spcBef>
              <a:spcAft>
                <a:spcPts val="600"/>
              </a:spcAft>
            </a:pPr>
            <a:r>
              <a:rPr lang="en-US" sz="2400" dirty="0">
                <a:solidFill>
                  <a:schemeClr val="accent1">
                    <a:lumMod val="50000"/>
                  </a:schemeClr>
                </a:solidFill>
              </a:rPr>
              <a:t>In the preamble to the Standard, OSHA says that, “…for the purposes of this standard, one must have had specific training in and be knowledgeable about soils analysis, the use of protective systems, and the requirements of the standard. One who does not have such training or knowledge cannot possibly be capable of recognizing existing and predictable hazards in excavation work or taking prompt corrective measures.”</a:t>
            </a:r>
          </a:p>
        </p:txBody>
      </p:sp>
    </p:spTree>
    <p:extLst>
      <p:ext uri="{BB962C8B-B14F-4D97-AF65-F5344CB8AC3E}">
        <p14:creationId xmlns:p14="http://schemas.microsoft.com/office/powerpoint/2010/main" val="236014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4" name="Rectangle 4"/>
          <p:cNvSpPr>
            <a:spLocks noChangeArrowheads="1"/>
          </p:cNvSpPr>
          <p:nvPr/>
        </p:nvSpPr>
        <p:spPr bwMode="auto">
          <a:xfrm>
            <a:off x="3086894" y="304800"/>
            <a:ext cx="2970213" cy="584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lgn="ctr">
              <a:defRPr/>
            </a:pPr>
            <a:r>
              <a:rPr lang="en-US" sz="3200" b="1" dirty="0">
                <a:solidFill>
                  <a:schemeClr val="accent1">
                    <a:lumMod val="50000"/>
                  </a:schemeClr>
                </a:solidFill>
                <a:latin typeface="Cambria" panose="02040503050406030204" pitchFamily="18" charset="0"/>
              </a:rPr>
              <a:t>Shield Systems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446" y="1066800"/>
            <a:ext cx="6133108" cy="4243184"/>
          </a:xfrm>
          <a:prstGeom prst="rect">
            <a:avLst/>
          </a:prstGeom>
        </p:spPr>
      </p:pic>
    </p:spTree>
    <p:extLst>
      <p:ext uri="{BB962C8B-B14F-4D97-AF65-F5344CB8AC3E}">
        <p14:creationId xmlns:p14="http://schemas.microsoft.com/office/powerpoint/2010/main" val="363453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5"/>
          <p:cNvSpPr txBox="1">
            <a:spLocks noChangeArrowheads="1"/>
          </p:cNvSpPr>
          <p:nvPr/>
        </p:nvSpPr>
        <p:spPr bwMode="auto">
          <a:xfrm>
            <a:off x="2743200" y="304800"/>
            <a:ext cx="3657600" cy="584775"/>
          </a:xfrm>
          <a:prstGeom prst="rect">
            <a:avLst/>
          </a:prstGeom>
          <a:noFill/>
          <a:ln w="9525">
            <a:noFill/>
            <a:miter lim="800000"/>
            <a:headEnd/>
            <a:tailEnd/>
          </a:ln>
        </p:spPr>
        <p:txBody>
          <a:bodyPr wrap="square">
            <a:spAutoFit/>
          </a:bodyPr>
          <a:lstStyle/>
          <a:p>
            <a:pPr algn="ctr">
              <a:spcBef>
                <a:spcPct val="50000"/>
              </a:spcBef>
            </a:pPr>
            <a:r>
              <a:rPr lang="en-US" sz="3200" b="1" dirty="0">
                <a:solidFill>
                  <a:schemeClr val="accent1">
                    <a:lumMod val="50000"/>
                  </a:schemeClr>
                </a:solidFill>
              </a:rPr>
              <a:t>Utility Installation</a:t>
            </a:r>
          </a:p>
        </p:txBody>
      </p:sp>
      <p:pic>
        <p:nvPicPr>
          <p:cNvPr id="531466" name="Picture 10" descr="crane2-pos1"/>
          <p:cNvPicPr>
            <a:picLocks noChangeAspect="1" noChangeArrowheads="1"/>
          </p:cNvPicPr>
          <p:nvPr/>
        </p:nvPicPr>
        <p:blipFill>
          <a:blip r:embed="rId3" cstate="print"/>
          <a:srcRect/>
          <a:stretch>
            <a:fillRect/>
          </a:stretch>
        </p:blipFill>
        <p:spPr bwMode="auto">
          <a:xfrm>
            <a:off x="457200" y="1569720"/>
            <a:ext cx="4952853" cy="3383280"/>
          </a:xfrm>
          <a:prstGeom prst="rect">
            <a:avLst/>
          </a:prstGeom>
          <a:noFill/>
          <a:ln w="9525">
            <a:noFill/>
            <a:miter lim="800000"/>
            <a:headEnd/>
            <a:tailEnd/>
          </a:ln>
        </p:spPr>
      </p:pic>
      <p:pic>
        <p:nvPicPr>
          <p:cNvPr id="531472" name="Picture 16" descr="crane2-pos2"/>
          <p:cNvPicPr>
            <a:picLocks noChangeAspect="1" noChangeArrowheads="1"/>
          </p:cNvPicPr>
          <p:nvPr/>
        </p:nvPicPr>
        <p:blipFill>
          <a:blip r:embed="rId4" cstate="print"/>
          <a:srcRect/>
          <a:stretch>
            <a:fillRect/>
          </a:stretch>
        </p:blipFill>
        <p:spPr bwMode="auto">
          <a:xfrm>
            <a:off x="457200" y="1569720"/>
            <a:ext cx="4943641" cy="3383280"/>
          </a:xfrm>
          <a:prstGeom prst="rect">
            <a:avLst/>
          </a:prstGeom>
          <a:noFill/>
          <a:ln w="9525">
            <a:noFill/>
            <a:miter lim="800000"/>
            <a:headEnd/>
            <a:tailEnd/>
          </a:ln>
        </p:spPr>
      </p:pic>
      <p:pic>
        <p:nvPicPr>
          <p:cNvPr id="531473" name="Picture 17" descr="crane2-pos3"/>
          <p:cNvPicPr>
            <a:picLocks noChangeAspect="1" noChangeArrowheads="1"/>
          </p:cNvPicPr>
          <p:nvPr/>
        </p:nvPicPr>
        <p:blipFill>
          <a:blip r:embed="rId5" cstate="print"/>
          <a:srcRect/>
          <a:stretch>
            <a:fillRect/>
          </a:stretch>
        </p:blipFill>
        <p:spPr bwMode="auto">
          <a:xfrm>
            <a:off x="457200" y="1569720"/>
            <a:ext cx="4922702" cy="3383280"/>
          </a:xfrm>
          <a:prstGeom prst="rect">
            <a:avLst/>
          </a:prstGeom>
          <a:noFill/>
          <a:ln w="9525">
            <a:noFill/>
            <a:miter lim="800000"/>
            <a:headEnd/>
            <a:tailEnd/>
          </a:ln>
        </p:spPr>
      </p:pic>
      <p:pic>
        <p:nvPicPr>
          <p:cNvPr id="531474" name="Picture 18" descr="crane2-pos4"/>
          <p:cNvPicPr>
            <a:picLocks noChangeAspect="1" noChangeArrowheads="1"/>
          </p:cNvPicPr>
          <p:nvPr/>
        </p:nvPicPr>
        <p:blipFill>
          <a:blip r:embed="rId6" cstate="print"/>
          <a:srcRect/>
          <a:stretch>
            <a:fillRect/>
          </a:stretch>
        </p:blipFill>
        <p:spPr bwMode="auto">
          <a:xfrm>
            <a:off x="453063" y="1569720"/>
            <a:ext cx="4957137" cy="3383280"/>
          </a:xfrm>
          <a:prstGeom prst="rect">
            <a:avLst/>
          </a:prstGeom>
          <a:noFill/>
          <a:ln w="9525">
            <a:noFill/>
            <a:miter lim="800000"/>
            <a:headEnd/>
            <a:tailEnd/>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1151782"/>
            <a:ext cx="2889754" cy="41822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60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31466"/>
                                        </p:tgtEl>
                                        <p:attrNameLst>
                                          <p:attrName>style.visibility</p:attrName>
                                        </p:attrNameLst>
                                      </p:cBhvr>
                                      <p:to>
                                        <p:strVal val="visible"/>
                                      </p:to>
                                    </p:set>
                                    <p:animEffect transition="in" filter="dissolve">
                                      <p:cBhvr>
                                        <p:cTn id="7" dur="2000"/>
                                        <p:tgtEl>
                                          <p:spTgt spid="53146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8" fill="hold">
                            <p:stCondLst>
                              <p:cond delay="2000"/>
                            </p:stCondLst>
                            <p:childTnLst>
                              <p:par>
                                <p:cTn id="9" presetID="1" presetClass="entr" presetSubtype="0" fill="hold" nodeType="afterEffect">
                                  <p:stCondLst>
                                    <p:cond delay="1000"/>
                                  </p:stCondLst>
                                  <p:childTnLst>
                                    <p:set>
                                      <p:cBhvr>
                                        <p:cTn id="10" dur="1" fill="hold">
                                          <p:stCondLst>
                                            <p:cond delay="0"/>
                                          </p:stCondLst>
                                        </p:cTn>
                                        <p:tgtEl>
                                          <p:spTgt spid="53147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push.wav"/>
                                        </p:tgtEl>
                                      </p:cMediaNode>
                                    </p:audio>
                                  </p:subTnLst>
                                </p:cTn>
                              </p:par>
                            </p:childTnLst>
                          </p:cTn>
                        </p:par>
                        <p:par>
                          <p:cTn id="11" fill="hold">
                            <p:stCondLst>
                              <p:cond delay="3000"/>
                            </p:stCondLst>
                            <p:childTnLst>
                              <p:par>
                                <p:cTn id="12" presetID="1" presetClass="entr" presetSubtype="0" fill="hold" nodeType="afterEffect">
                                  <p:stCondLst>
                                    <p:cond delay="1000"/>
                                  </p:stCondLst>
                                  <p:childTnLst>
                                    <p:set>
                                      <p:cBhvr>
                                        <p:cTn id="13" dur="1" fill="hold">
                                          <p:stCondLst>
                                            <p:cond delay="0"/>
                                          </p:stCondLst>
                                        </p:cTn>
                                        <p:tgtEl>
                                          <p:spTgt spid="53147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push.wav"/>
                                        </p:tgtEl>
                                      </p:cMediaNode>
                                    </p:audio>
                                  </p:subTnLst>
                                </p:cTn>
                              </p:par>
                            </p:childTnLst>
                          </p:cTn>
                        </p:par>
                        <p:par>
                          <p:cTn id="14" fill="hold">
                            <p:stCondLst>
                              <p:cond delay="4000"/>
                            </p:stCondLst>
                            <p:childTnLst>
                              <p:par>
                                <p:cTn id="15" presetID="1" presetClass="entr" presetSubtype="0" fill="hold" nodeType="afterEffect">
                                  <p:stCondLst>
                                    <p:cond delay="1000"/>
                                  </p:stCondLst>
                                  <p:childTnLst>
                                    <p:set>
                                      <p:cBhvr>
                                        <p:cTn id="16" dur="1" fill="hold">
                                          <p:stCondLst>
                                            <p:cond delay="0"/>
                                          </p:stCondLst>
                                        </p:cTn>
                                        <p:tgtEl>
                                          <p:spTgt spid="53147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7"/>
          <p:cNvSpPr txBox="1">
            <a:spLocks noChangeArrowheads="1"/>
          </p:cNvSpPr>
          <p:nvPr/>
        </p:nvSpPr>
        <p:spPr bwMode="auto">
          <a:xfrm>
            <a:off x="2667000" y="304800"/>
            <a:ext cx="3810000" cy="584775"/>
          </a:xfrm>
          <a:prstGeom prst="rect">
            <a:avLst/>
          </a:prstGeom>
          <a:noFill/>
          <a:ln w="9525">
            <a:noFill/>
            <a:miter lim="800000"/>
            <a:headEnd/>
            <a:tailEnd/>
          </a:ln>
        </p:spPr>
        <p:txBody>
          <a:bodyPr>
            <a:spAutoFit/>
          </a:bodyPr>
          <a:lstStyle/>
          <a:p>
            <a:pPr algn="ctr">
              <a:spcBef>
                <a:spcPct val="50000"/>
              </a:spcBef>
            </a:pPr>
            <a:r>
              <a:rPr lang="en-US" sz="3200" b="1" dirty="0">
                <a:solidFill>
                  <a:schemeClr val="accent1">
                    <a:lumMod val="50000"/>
                  </a:schemeClr>
                </a:solidFill>
              </a:rPr>
              <a:t>Utility Repair</a:t>
            </a:r>
          </a:p>
        </p:txBody>
      </p:sp>
      <p:pic>
        <p:nvPicPr>
          <p:cNvPr id="530445" name="Picture 13" descr="crane-pos1"/>
          <p:cNvPicPr>
            <a:picLocks noGrp="1" noChangeAspect="1" noChangeArrowheads="1"/>
          </p:cNvPicPr>
          <p:nvPr>
            <p:ph/>
          </p:nvPr>
        </p:nvPicPr>
        <p:blipFill>
          <a:blip r:embed="rId3" cstate="print"/>
          <a:srcRect/>
          <a:stretch>
            <a:fillRect/>
          </a:stretch>
        </p:blipFill>
        <p:spPr bwMode="auto">
          <a:xfrm>
            <a:off x="457200" y="1569720"/>
            <a:ext cx="5104805" cy="3383280"/>
          </a:xfrm>
          <a:noFill/>
          <a:ln>
            <a:miter lim="800000"/>
            <a:headEnd/>
            <a:tailEnd/>
          </a:ln>
        </p:spPr>
      </p:pic>
      <p:pic>
        <p:nvPicPr>
          <p:cNvPr id="530456" name="Picture 24" descr="crane-pos2"/>
          <p:cNvPicPr>
            <a:picLocks noGrp="1" noChangeAspect="1" noChangeArrowheads="1"/>
          </p:cNvPicPr>
          <p:nvPr/>
        </p:nvPicPr>
        <p:blipFill>
          <a:blip r:embed="rId4" cstate="print"/>
          <a:srcRect/>
          <a:stretch>
            <a:fillRect/>
          </a:stretch>
        </p:blipFill>
        <p:spPr bwMode="auto">
          <a:xfrm>
            <a:off x="457200" y="1569720"/>
            <a:ext cx="5108301" cy="3383280"/>
          </a:xfrm>
          <a:prstGeom prst="rect">
            <a:avLst/>
          </a:prstGeom>
          <a:noFill/>
          <a:ln w="9525">
            <a:noFill/>
            <a:miter lim="800000"/>
            <a:headEnd/>
            <a:tailEnd/>
          </a:ln>
        </p:spPr>
      </p:pic>
      <p:pic>
        <p:nvPicPr>
          <p:cNvPr id="530459" name="Picture 27" descr="crane-pos3"/>
          <p:cNvPicPr>
            <a:picLocks noGrp="1" noChangeAspect="1" noChangeArrowheads="1"/>
          </p:cNvPicPr>
          <p:nvPr/>
        </p:nvPicPr>
        <p:blipFill>
          <a:blip r:embed="rId5" cstate="print"/>
          <a:srcRect/>
          <a:stretch>
            <a:fillRect/>
          </a:stretch>
        </p:blipFill>
        <p:spPr bwMode="auto">
          <a:xfrm>
            <a:off x="457202" y="1569720"/>
            <a:ext cx="5339725" cy="3383280"/>
          </a:xfrm>
          <a:prstGeom prst="rect">
            <a:avLst/>
          </a:prstGeom>
          <a:noFill/>
          <a:ln w="9525">
            <a:noFill/>
            <a:miter lim="800000"/>
            <a:headEnd/>
            <a:tailEnd/>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783080"/>
            <a:ext cx="2681259" cy="30175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713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530445"/>
                                        </p:tgtEl>
                                        <p:attrNameLst>
                                          <p:attrName>style.visibility</p:attrName>
                                        </p:attrNameLst>
                                      </p:cBhvr>
                                      <p:to>
                                        <p:strVal val="visible"/>
                                      </p:to>
                                    </p:set>
                                    <p:animEffect transition="in" filter="dissolve">
                                      <p:cBhvr>
                                        <p:cTn id="7" dur="2000"/>
                                        <p:tgtEl>
                                          <p:spTgt spid="530445"/>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8" fill="hold">
                            <p:stCondLst>
                              <p:cond delay="2500"/>
                            </p:stCondLst>
                            <p:childTnLst>
                              <p:par>
                                <p:cTn id="9" presetID="1" presetClass="entr" presetSubtype="0" fill="hold" nodeType="afterEffect">
                                  <p:stCondLst>
                                    <p:cond delay="2500"/>
                                  </p:stCondLst>
                                  <p:childTnLst>
                                    <p:set>
                                      <p:cBhvr>
                                        <p:cTn id="10" dur="1" fill="hold">
                                          <p:stCondLst>
                                            <p:cond delay="0"/>
                                          </p:stCondLst>
                                        </p:cTn>
                                        <p:tgtEl>
                                          <p:spTgt spid="5304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push.wav"/>
                                        </p:tgtEl>
                                      </p:cMediaNode>
                                    </p:audio>
                                  </p:subTnLst>
                                </p:cTn>
                              </p:par>
                            </p:childTnLst>
                          </p:cTn>
                        </p:par>
                        <p:par>
                          <p:cTn id="11" fill="hold">
                            <p:stCondLst>
                              <p:cond delay="5000"/>
                            </p:stCondLst>
                            <p:childTnLst>
                              <p:par>
                                <p:cTn id="12" presetID="1" presetClass="entr" presetSubtype="0" fill="hold" nodeType="afterEffect">
                                  <p:stCondLst>
                                    <p:cond delay="2500"/>
                                  </p:stCondLst>
                                  <p:childTnLst>
                                    <p:set>
                                      <p:cBhvr>
                                        <p:cTn id="13" dur="1" fill="hold">
                                          <p:stCondLst>
                                            <p:cond delay="0"/>
                                          </p:stCondLst>
                                        </p:cTn>
                                        <p:tgtEl>
                                          <p:spTgt spid="53045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Text Box 3"/>
          <p:cNvSpPr txBox="1">
            <a:spLocks noChangeArrowheads="1"/>
          </p:cNvSpPr>
          <p:nvPr/>
        </p:nvSpPr>
        <p:spPr bwMode="auto">
          <a:xfrm>
            <a:off x="762000" y="4679949"/>
            <a:ext cx="4241800" cy="646113"/>
          </a:xfrm>
          <a:prstGeom prst="rect">
            <a:avLst/>
          </a:prstGeom>
          <a:noFill/>
          <a:ln w="9525">
            <a:noFill/>
            <a:miter lim="800000"/>
            <a:headEnd/>
            <a:tailEnd/>
          </a:ln>
        </p:spPr>
        <p:txBody>
          <a:bodyPr wrap="square">
            <a:spAutoFit/>
          </a:bodyPr>
          <a:lstStyle/>
          <a:p>
            <a:pPr algn="ctr">
              <a:spcBef>
                <a:spcPct val="50000"/>
              </a:spcBef>
            </a:pPr>
            <a:r>
              <a:rPr lang="en-US" b="1" dirty="0">
                <a:solidFill>
                  <a:schemeClr val="accent1">
                    <a:lumMod val="50000"/>
                  </a:schemeClr>
                </a:solidFill>
              </a:rPr>
              <a:t>Shields do not prevent cave-ins. They protect you when the cave-in occurs.</a:t>
            </a:r>
          </a:p>
        </p:txBody>
      </p:sp>
      <p:pic>
        <p:nvPicPr>
          <p:cNvPr id="7" name="Picture 4" descr="ladder outside shield2"/>
          <p:cNvPicPr>
            <a:picLocks noChangeAspect="1" noChangeArrowheads="1"/>
          </p:cNvPicPr>
          <p:nvPr/>
        </p:nvPicPr>
        <p:blipFill>
          <a:blip r:embed="rId2" cstate="print">
            <a:lum bright="-18000" contrast="18000"/>
          </a:blip>
          <a:srcRect/>
          <a:stretch>
            <a:fillRect/>
          </a:stretch>
        </p:blipFill>
        <p:spPr bwMode="auto">
          <a:xfrm>
            <a:off x="609600" y="1130300"/>
            <a:ext cx="4878388" cy="33655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5"/>
          <p:cNvSpPr>
            <a:spLocks noChangeArrowheads="1"/>
          </p:cNvSpPr>
          <p:nvPr/>
        </p:nvSpPr>
        <p:spPr bwMode="auto">
          <a:xfrm>
            <a:off x="2057400" y="360363"/>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chemeClr val="accent1">
                    <a:lumMod val="50000"/>
                  </a:schemeClr>
                </a:solidFill>
              </a:rPr>
              <a:t>Shield Systems</a:t>
            </a:r>
            <a:endParaRPr lang="en-US" sz="1800" i="1" dirty="0">
              <a:solidFill>
                <a:schemeClr val="accent1">
                  <a:lumMod val="50000"/>
                </a:schemeClr>
              </a:solidFill>
            </a:endParaRPr>
          </a:p>
        </p:txBody>
      </p:sp>
      <p:sp>
        <p:nvSpPr>
          <p:cNvPr id="9" name="Rectangle 2"/>
          <p:cNvSpPr>
            <a:spLocks noChangeArrowheads="1"/>
          </p:cNvSpPr>
          <p:nvPr/>
        </p:nvSpPr>
        <p:spPr bwMode="auto">
          <a:xfrm>
            <a:off x="5638800" y="1600200"/>
            <a:ext cx="3149600" cy="2585323"/>
          </a:xfrm>
          <a:prstGeom prst="rect">
            <a:avLst/>
          </a:prstGeom>
          <a:noFill/>
          <a:ln w="9525">
            <a:noFill/>
            <a:miter lim="800000"/>
            <a:headEnd/>
            <a:tailEnd/>
          </a:ln>
        </p:spPr>
        <p:txBody>
          <a:bodyPr wrap="square">
            <a:spAutoFit/>
          </a:bodyPr>
          <a:lstStyle/>
          <a:p>
            <a:pPr algn="ctr">
              <a:lnSpc>
                <a:spcPct val="150000"/>
              </a:lnSpc>
              <a:spcBef>
                <a:spcPts val="600"/>
              </a:spcBef>
              <a:spcAft>
                <a:spcPts val="600"/>
              </a:spcAft>
            </a:pPr>
            <a:r>
              <a:rPr lang="en-US" b="1" dirty="0">
                <a:solidFill>
                  <a:schemeClr val="accent1">
                    <a:lumMod val="50000"/>
                  </a:schemeClr>
                </a:solidFill>
              </a:rPr>
              <a:t>Employees may remain inside the shield when it is moved forward, but they may not be in the excavation when the shield is installed, removed, or raised vertically.</a:t>
            </a:r>
          </a:p>
        </p:txBody>
      </p:sp>
    </p:spTree>
    <p:extLst>
      <p:ext uri="{BB962C8B-B14F-4D97-AF65-F5344CB8AC3E}">
        <p14:creationId xmlns:p14="http://schemas.microsoft.com/office/powerpoint/2010/main" val="185964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1648714" y="4953000"/>
            <a:ext cx="5846571" cy="369888"/>
          </a:xfrm>
          <a:prstGeom prst="rect">
            <a:avLst/>
          </a:prstGeom>
          <a:noFill/>
          <a:ln w="9525">
            <a:noFill/>
            <a:miter lim="800000"/>
            <a:headEnd/>
            <a:tailEnd/>
          </a:ln>
        </p:spPr>
        <p:txBody>
          <a:bodyPr wrap="square">
            <a:spAutoFit/>
          </a:bodyPr>
          <a:lstStyle/>
          <a:p>
            <a:pPr algn="ctr">
              <a:spcBef>
                <a:spcPct val="50000"/>
              </a:spcBef>
            </a:pPr>
            <a:r>
              <a:rPr lang="en-US" b="1" dirty="0">
                <a:solidFill>
                  <a:schemeClr val="accent1">
                    <a:lumMod val="50000"/>
                  </a:schemeClr>
                </a:solidFill>
              </a:rPr>
              <a:t>Employees are exposed to unsupported walls.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714" y="417196"/>
            <a:ext cx="5846571" cy="43834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4270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 Box 3"/>
          <p:cNvSpPr txBox="1">
            <a:spLocks noChangeArrowheads="1"/>
          </p:cNvSpPr>
          <p:nvPr/>
        </p:nvSpPr>
        <p:spPr bwMode="auto">
          <a:xfrm>
            <a:off x="1828800" y="4168775"/>
            <a:ext cx="5486400" cy="784225"/>
          </a:xfrm>
          <a:prstGeom prst="rect">
            <a:avLst/>
          </a:prstGeom>
          <a:noFill/>
          <a:ln w="9525">
            <a:noFill/>
            <a:miter lim="800000"/>
            <a:headEnd/>
            <a:tailEnd/>
          </a:ln>
        </p:spPr>
        <p:txBody>
          <a:bodyPr wrap="square">
            <a:spAutoFit/>
          </a:bodyPr>
          <a:lstStyle/>
          <a:p>
            <a:pPr algn="ctr">
              <a:spcBef>
                <a:spcPct val="50000"/>
              </a:spcBef>
            </a:pPr>
            <a:r>
              <a:rPr lang="en-US" b="1" dirty="0">
                <a:solidFill>
                  <a:schemeClr val="accent1">
                    <a:lumMod val="50000"/>
                  </a:schemeClr>
                </a:solidFill>
              </a:rPr>
              <a:t>Shields must be certified. </a:t>
            </a:r>
          </a:p>
          <a:p>
            <a:pPr algn="ctr">
              <a:spcBef>
                <a:spcPct val="50000"/>
              </a:spcBef>
            </a:pPr>
            <a:r>
              <a:rPr lang="en-US" b="1" dirty="0">
                <a:solidFill>
                  <a:schemeClr val="accent1">
                    <a:lumMod val="50000"/>
                  </a:schemeClr>
                </a:solidFill>
              </a:rPr>
              <a:t>Do not jury-rig or “field fabricate” your own.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990600"/>
            <a:ext cx="3078747" cy="283488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52" y="984504"/>
            <a:ext cx="4657748" cy="28409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6443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8" name="Rectangle 6"/>
          <p:cNvSpPr>
            <a:spLocks noChangeArrowheads="1"/>
          </p:cNvSpPr>
          <p:nvPr/>
        </p:nvSpPr>
        <p:spPr bwMode="auto">
          <a:xfrm>
            <a:off x="2084365" y="152400"/>
            <a:ext cx="5133867" cy="58558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rgbClr val="00447C"/>
                </a:solidFill>
              </a:rPr>
              <a:t>Shield Certification</a:t>
            </a:r>
            <a:endParaRPr lang="en-US" sz="1800" i="1" dirty="0">
              <a:solidFill>
                <a:srgbClr val="00447C"/>
              </a:solidFill>
            </a:endParaRPr>
          </a:p>
        </p:txBody>
      </p:sp>
      <p:pic>
        <p:nvPicPr>
          <p:cNvPr id="6" name="Picture 11" descr="TABLE-Tab-Data"/>
          <p:cNvPicPr>
            <a:picLocks noChangeAspect="1" noChangeArrowheads="1"/>
          </p:cNvPicPr>
          <p:nvPr/>
        </p:nvPicPr>
        <p:blipFill>
          <a:blip r:embed="rId2" cstate="print"/>
          <a:srcRect/>
          <a:stretch>
            <a:fillRect/>
          </a:stretch>
        </p:blipFill>
        <p:spPr bwMode="auto">
          <a:xfrm>
            <a:off x="1074448" y="801634"/>
            <a:ext cx="7153701" cy="4532366"/>
          </a:xfrm>
          <a:prstGeom prst="rect">
            <a:avLst/>
          </a:prstGeom>
          <a:noFill/>
          <a:ln w="9525">
            <a:noFill/>
            <a:miter lim="800000"/>
            <a:headEnd/>
            <a:tailEnd/>
          </a:ln>
        </p:spPr>
      </p:pic>
    </p:spTree>
    <p:extLst>
      <p:ext uri="{BB962C8B-B14F-4D97-AF65-F5344CB8AC3E}">
        <p14:creationId xmlns:p14="http://schemas.microsoft.com/office/powerpoint/2010/main" val="2793308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Text Box 2051"/>
          <p:cNvSpPr txBox="1">
            <a:spLocks noChangeArrowheads="1"/>
          </p:cNvSpPr>
          <p:nvPr/>
        </p:nvSpPr>
        <p:spPr bwMode="auto">
          <a:xfrm>
            <a:off x="1339850" y="1884363"/>
            <a:ext cx="6438900" cy="1868487"/>
          </a:xfrm>
          <a:prstGeom prst="rect">
            <a:avLst/>
          </a:prstGeom>
          <a:noFill/>
          <a:ln w="9525">
            <a:noFill/>
            <a:miter lim="800000"/>
            <a:headEnd/>
            <a:tailEnd/>
          </a:ln>
        </p:spPr>
        <p:txBody>
          <a:bodyPr>
            <a:spAutoFit/>
          </a:bodyPr>
          <a:lstStyle/>
          <a:p>
            <a:pPr>
              <a:lnSpc>
                <a:spcPct val="140000"/>
              </a:lnSpc>
              <a:spcBef>
                <a:spcPct val="50000"/>
              </a:spcBef>
            </a:pPr>
            <a:r>
              <a:rPr lang="en-US" dirty="0">
                <a:solidFill>
                  <a:schemeClr val="accent1">
                    <a:lumMod val="50000"/>
                  </a:schemeClr>
                </a:solidFill>
              </a:rPr>
              <a:t>** PSF rating and depths are based on short term exposure with excavation open a period of time equal to 24 hours or less. </a:t>
            </a:r>
          </a:p>
          <a:p>
            <a:pPr>
              <a:lnSpc>
                <a:spcPct val="140000"/>
              </a:lnSpc>
              <a:spcBef>
                <a:spcPct val="50000"/>
              </a:spcBef>
            </a:pPr>
            <a:r>
              <a:rPr lang="en-US" dirty="0">
                <a:solidFill>
                  <a:schemeClr val="accent1">
                    <a:lumMod val="50000"/>
                  </a:schemeClr>
                </a:solidFill>
              </a:rPr>
              <a:t>Type B not exceeding 45 PSF per foot of depth, and Type C nor exceeding 60 PSF per foot in depth.</a:t>
            </a:r>
            <a:r>
              <a:rPr lang="en-US" sz="2200" dirty="0">
                <a:solidFill>
                  <a:schemeClr val="accent1">
                    <a:lumMod val="50000"/>
                  </a:schemeClr>
                </a:solidFill>
              </a:rPr>
              <a:t> </a:t>
            </a:r>
          </a:p>
        </p:txBody>
      </p:sp>
      <p:sp>
        <p:nvSpPr>
          <p:cNvPr id="5" name="Rectangle 2052"/>
          <p:cNvSpPr>
            <a:spLocks noChangeArrowheads="1"/>
          </p:cNvSpPr>
          <p:nvPr/>
        </p:nvSpPr>
        <p:spPr bwMode="auto">
          <a:xfrm>
            <a:off x="914400" y="685800"/>
            <a:ext cx="7315200" cy="59093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90000"/>
              </a:lnSpc>
              <a:spcBef>
                <a:spcPct val="50000"/>
              </a:spcBef>
              <a:defRPr/>
            </a:pPr>
            <a:r>
              <a:rPr lang="en-US" sz="3600" b="1" dirty="0">
                <a:solidFill>
                  <a:schemeClr val="accent1">
                    <a:lumMod val="50000"/>
                  </a:schemeClr>
                </a:solidFill>
              </a:rPr>
              <a:t>Beware of Limitations to Shield Use</a:t>
            </a:r>
            <a:endParaRPr lang="en-US" sz="1800" i="1" dirty="0">
              <a:solidFill>
                <a:schemeClr val="accent1">
                  <a:lumMod val="50000"/>
                </a:schemeClr>
              </a:solidFill>
            </a:endParaRPr>
          </a:p>
        </p:txBody>
      </p:sp>
    </p:spTree>
    <p:extLst>
      <p:ext uri="{BB962C8B-B14F-4D97-AF65-F5344CB8AC3E}">
        <p14:creationId xmlns:p14="http://schemas.microsoft.com/office/powerpoint/2010/main" val="268923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2"/>
          <p:cNvSpPr>
            <a:spLocks noChangeArrowheads="1"/>
          </p:cNvSpPr>
          <p:nvPr/>
        </p:nvSpPr>
        <p:spPr bwMode="auto">
          <a:xfrm>
            <a:off x="1566410" y="5105400"/>
            <a:ext cx="6011177" cy="369888"/>
          </a:xfrm>
          <a:prstGeom prst="rect">
            <a:avLst/>
          </a:prstGeom>
          <a:noFill/>
          <a:ln w="9525">
            <a:noFill/>
            <a:miter lim="800000"/>
            <a:headEnd/>
            <a:tailEnd/>
          </a:ln>
        </p:spPr>
        <p:txBody>
          <a:bodyPr wrap="square">
            <a:spAutoFit/>
          </a:bodyPr>
          <a:lstStyle/>
          <a:p>
            <a:pPr algn="ctr"/>
            <a:r>
              <a:rPr lang="en-US" dirty="0">
                <a:solidFill>
                  <a:schemeClr val="accent1">
                    <a:lumMod val="50000"/>
                  </a:schemeClr>
                </a:solidFill>
              </a:rPr>
              <a:t>You may not exceed the rated capacity of any shield.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411" y="228600"/>
            <a:ext cx="6011177" cy="46760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3082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4" name="Group 13"/>
          <p:cNvGrpSpPr>
            <a:grpSpLocks/>
          </p:cNvGrpSpPr>
          <p:nvPr/>
        </p:nvGrpSpPr>
        <p:grpSpPr bwMode="auto">
          <a:xfrm>
            <a:off x="3702051" y="1387475"/>
            <a:ext cx="1608138" cy="2087563"/>
            <a:chOff x="3656" y="1088"/>
            <a:chExt cx="1344" cy="1744"/>
          </a:xfrm>
        </p:grpSpPr>
        <p:sp>
          <p:nvSpPr>
            <p:cNvPr id="53257" name="Line 10"/>
            <p:cNvSpPr>
              <a:spLocks noChangeShapeType="1"/>
            </p:cNvSpPr>
            <p:nvPr/>
          </p:nvSpPr>
          <p:spPr bwMode="auto">
            <a:xfrm flipH="1">
              <a:off x="3656" y="1224"/>
              <a:ext cx="408" cy="0"/>
            </a:xfrm>
            <a:prstGeom prst="line">
              <a:avLst/>
            </a:prstGeom>
            <a:noFill/>
            <a:ln w="38100">
              <a:solidFill>
                <a:schemeClr val="accent2"/>
              </a:solidFill>
              <a:round/>
              <a:headEnd/>
              <a:tailEnd type="triangle" w="med" len="med"/>
            </a:ln>
          </p:spPr>
          <p:txBody>
            <a:bodyPr/>
            <a:lstStyle/>
            <a:p>
              <a:endParaRPr lang="en-US">
                <a:solidFill>
                  <a:schemeClr val="accent1">
                    <a:lumMod val="50000"/>
                  </a:schemeClr>
                </a:solidFill>
              </a:endParaRPr>
            </a:p>
          </p:txBody>
        </p:sp>
        <p:sp>
          <p:nvSpPr>
            <p:cNvPr id="53262" name="Text Box 5"/>
            <p:cNvSpPr txBox="1">
              <a:spLocks noChangeArrowheads="1"/>
            </p:cNvSpPr>
            <p:nvPr/>
          </p:nvSpPr>
          <p:spPr bwMode="auto">
            <a:xfrm>
              <a:off x="4065" y="1088"/>
              <a:ext cx="935" cy="536"/>
            </a:xfrm>
            <a:prstGeom prst="rect">
              <a:avLst/>
            </a:prstGeom>
            <a:noFill/>
            <a:ln w="9525">
              <a:noFill/>
              <a:miter lim="800000"/>
              <a:headEnd/>
              <a:tailEnd/>
            </a:ln>
          </p:spPr>
          <p:txBody>
            <a:bodyPr>
              <a:spAutoFit/>
            </a:bodyPr>
            <a:lstStyle/>
            <a:p>
              <a:pPr>
                <a:spcBef>
                  <a:spcPct val="50000"/>
                </a:spcBef>
              </a:pPr>
              <a:r>
                <a:rPr lang="en-US" sz="1800" b="1">
                  <a:solidFill>
                    <a:schemeClr val="accent1">
                      <a:lumMod val="50000"/>
                    </a:schemeClr>
                  </a:solidFill>
                </a:rPr>
                <a:t>Steel Plate</a:t>
              </a:r>
            </a:p>
          </p:txBody>
        </p:sp>
        <p:sp>
          <p:nvSpPr>
            <p:cNvPr id="53259" name="Line 6"/>
            <p:cNvSpPr>
              <a:spLocks noChangeShapeType="1"/>
            </p:cNvSpPr>
            <p:nvPr/>
          </p:nvSpPr>
          <p:spPr bwMode="auto">
            <a:xfrm flipH="1">
              <a:off x="3664" y="1200"/>
              <a:ext cx="408" cy="0"/>
            </a:xfrm>
            <a:prstGeom prst="line">
              <a:avLst/>
            </a:prstGeom>
            <a:noFill/>
            <a:ln w="38100">
              <a:solidFill>
                <a:schemeClr val="bg1"/>
              </a:solidFill>
              <a:round/>
              <a:headEnd/>
              <a:tailEnd type="triangle" w="med" len="med"/>
            </a:ln>
          </p:spPr>
          <p:txBody>
            <a:bodyPr/>
            <a:lstStyle/>
            <a:p>
              <a:endParaRPr lang="en-US">
                <a:solidFill>
                  <a:schemeClr val="accent1">
                    <a:lumMod val="50000"/>
                  </a:schemeClr>
                </a:solidFill>
              </a:endParaRPr>
            </a:p>
          </p:txBody>
        </p:sp>
        <p:sp>
          <p:nvSpPr>
            <p:cNvPr id="53260" name="Line 9"/>
            <p:cNvSpPr>
              <a:spLocks noChangeShapeType="1"/>
            </p:cNvSpPr>
            <p:nvPr/>
          </p:nvSpPr>
          <p:spPr bwMode="auto">
            <a:xfrm flipH="1">
              <a:off x="3704" y="2832"/>
              <a:ext cx="408" cy="0"/>
            </a:xfrm>
            <a:prstGeom prst="line">
              <a:avLst/>
            </a:prstGeom>
            <a:noFill/>
            <a:ln w="38100">
              <a:solidFill>
                <a:schemeClr val="accent2"/>
              </a:solidFill>
              <a:round/>
              <a:headEnd/>
              <a:tailEnd type="triangle" w="med" len="med"/>
            </a:ln>
          </p:spPr>
          <p:txBody>
            <a:bodyPr/>
            <a:lstStyle/>
            <a:p>
              <a:endParaRPr lang="en-US">
                <a:solidFill>
                  <a:schemeClr val="accent1">
                    <a:lumMod val="50000"/>
                  </a:schemeClr>
                </a:solidFill>
              </a:endParaRPr>
            </a:p>
          </p:txBody>
        </p:sp>
        <p:sp>
          <p:nvSpPr>
            <p:cNvPr id="53261" name="Line 7"/>
            <p:cNvSpPr>
              <a:spLocks noChangeShapeType="1"/>
            </p:cNvSpPr>
            <p:nvPr/>
          </p:nvSpPr>
          <p:spPr bwMode="auto">
            <a:xfrm flipH="1">
              <a:off x="3696" y="2808"/>
              <a:ext cx="408" cy="0"/>
            </a:xfrm>
            <a:prstGeom prst="line">
              <a:avLst/>
            </a:prstGeom>
            <a:noFill/>
            <a:ln w="38100">
              <a:solidFill>
                <a:schemeClr val="bg1"/>
              </a:solidFill>
              <a:round/>
              <a:headEnd/>
              <a:tailEnd type="triangle" w="med" len="med"/>
            </a:ln>
          </p:spPr>
          <p:txBody>
            <a:bodyPr/>
            <a:lstStyle/>
            <a:p>
              <a:endParaRPr lang="en-US">
                <a:solidFill>
                  <a:schemeClr val="accent1">
                    <a:lumMod val="50000"/>
                  </a:schemeClr>
                </a:solidFill>
              </a:endParaRPr>
            </a:p>
          </p:txBody>
        </p:sp>
      </p:grpSp>
      <p:pic>
        <p:nvPicPr>
          <p:cNvPr id="16" name="Picture 14" descr="Soldier Creek Project"/>
          <p:cNvPicPr>
            <a:picLocks noChangeAspect="1" noChangeArrowheads="1"/>
          </p:cNvPicPr>
          <p:nvPr/>
        </p:nvPicPr>
        <p:blipFill>
          <a:blip r:embed="rId2" cstate="print"/>
          <a:srcRect/>
          <a:stretch>
            <a:fillRect/>
          </a:stretch>
        </p:blipFill>
        <p:spPr bwMode="auto">
          <a:xfrm>
            <a:off x="5534025" y="1027113"/>
            <a:ext cx="3054350" cy="40719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 Box 3"/>
          <p:cNvSpPr txBox="1">
            <a:spLocks noChangeArrowheads="1"/>
          </p:cNvSpPr>
          <p:nvPr/>
        </p:nvSpPr>
        <p:spPr bwMode="auto">
          <a:xfrm>
            <a:off x="325211" y="3926604"/>
            <a:ext cx="4686300" cy="646331"/>
          </a:xfrm>
          <a:prstGeom prst="rect">
            <a:avLst/>
          </a:prstGeom>
          <a:noFill/>
          <a:ln w="9525">
            <a:noFill/>
            <a:miter lim="800000"/>
            <a:headEnd/>
            <a:tailEnd/>
          </a:ln>
        </p:spPr>
        <p:txBody>
          <a:bodyPr>
            <a:spAutoFit/>
          </a:bodyPr>
          <a:lstStyle/>
          <a:p>
            <a:pPr algn="ctr"/>
            <a:r>
              <a:rPr lang="en-US" b="1" dirty="0">
                <a:solidFill>
                  <a:schemeClr val="accent1">
                    <a:lumMod val="50000"/>
                  </a:schemeClr>
                </a:solidFill>
              </a:rPr>
              <a:t>Do not use steel plates behind shields – </a:t>
            </a:r>
            <a:r>
              <a:rPr lang="en-US" b="1" dirty="0" smtClean="0">
                <a:solidFill>
                  <a:schemeClr val="accent1">
                    <a:lumMod val="50000"/>
                  </a:schemeClr>
                </a:solidFill>
              </a:rPr>
              <a:t>it </a:t>
            </a:r>
            <a:r>
              <a:rPr lang="en-US" b="1" dirty="0">
                <a:solidFill>
                  <a:schemeClr val="accent1">
                    <a:lumMod val="50000"/>
                  </a:schemeClr>
                </a:solidFill>
              </a:rPr>
              <a:t>can cause the shield to be </a:t>
            </a:r>
            <a:r>
              <a:rPr lang="en-US" b="1" dirty="0" smtClean="0">
                <a:solidFill>
                  <a:schemeClr val="accent1">
                    <a:lumMod val="50000"/>
                  </a:schemeClr>
                </a:solidFill>
              </a:rPr>
              <a:t>overloaded...</a:t>
            </a:r>
            <a:endParaRPr lang="en-US" b="1" dirty="0">
              <a:solidFill>
                <a:schemeClr val="accent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85800"/>
            <a:ext cx="4584589" cy="30726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93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893763" y="304800"/>
            <a:ext cx="7356475" cy="119062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3600" b="1" dirty="0">
                <a:solidFill>
                  <a:schemeClr val="accent1">
                    <a:lumMod val="50000"/>
                  </a:schemeClr>
                </a:solidFill>
              </a:rPr>
              <a:t>Specific Responsibilities of the Competent Person</a:t>
            </a:r>
          </a:p>
        </p:txBody>
      </p:sp>
      <p:sp>
        <p:nvSpPr>
          <p:cNvPr id="106499" name="Text Box 3"/>
          <p:cNvSpPr txBox="1">
            <a:spLocks noChangeArrowheads="1"/>
          </p:cNvSpPr>
          <p:nvPr/>
        </p:nvSpPr>
        <p:spPr bwMode="auto">
          <a:xfrm>
            <a:off x="533400" y="1676400"/>
            <a:ext cx="8077200" cy="2616101"/>
          </a:xfrm>
          <a:prstGeom prst="rect">
            <a:avLst/>
          </a:prstGeom>
          <a:noFill/>
          <a:ln w="9525">
            <a:noFill/>
            <a:miter lim="800000"/>
            <a:headEnd/>
            <a:tailEnd/>
          </a:ln>
        </p:spPr>
        <p:txBody>
          <a:bodyPr wrap="square">
            <a:spAutoFit/>
          </a:bodyPr>
          <a:lstStyle/>
          <a:p>
            <a:pPr marL="274320" indent="-274320">
              <a:spcBef>
                <a:spcPts val="600"/>
              </a:spcBef>
              <a:buFont typeface="Wingdings" panose="05000000000000000000" pitchFamily="2" charset="2"/>
              <a:buChar char="§"/>
            </a:pPr>
            <a:r>
              <a:rPr lang="en-US" sz="2400" dirty="0" smtClean="0">
                <a:solidFill>
                  <a:schemeClr val="accent1">
                    <a:lumMod val="50000"/>
                  </a:schemeClr>
                </a:solidFill>
              </a:rPr>
              <a:t>Implement an adequate protective system for excavations 5+ feet </a:t>
            </a:r>
            <a:r>
              <a:rPr lang="en-US" sz="2400" dirty="0" smtClean="0">
                <a:solidFill>
                  <a:schemeClr val="accent1">
                    <a:lumMod val="50000"/>
                  </a:schemeClr>
                </a:solidFill>
              </a:rPr>
              <a:t>deep.</a:t>
            </a:r>
            <a:endParaRPr lang="en-US" sz="2400" dirty="0" smtClean="0">
              <a:solidFill>
                <a:schemeClr val="accent1">
                  <a:lumMod val="50000"/>
                </a:schemeClr>
              </a:solidFill>
            </a:endParaRP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Conduct </a:t>
            </a:r>
            <a:r>
              <a:rPr lang="en-US" sz="2400" dirty="0">
                <a:solidFill>
                  <a:schemeClr val="accent1">
                    <a:lumMod val="50000"/>
                  </a:schemeClr>
                </a:solidFill>
              </a:rPr>
              <a:t>tests for soil </a:t>
            </a:r>
            <a:r>
              <a:rPr lang="en-US" sz="2400" dirty="0" smtClean="0">
                <a:solidFill>
                  <a:schemeClr val="accent1">
                    <a:lumMod val="50000"/>
                  </a:schemeClr>
                </a:solidFill>
              </a:rPr>
              <a:t>classification.</a:t>
            </a:r>
            <a:endParaRPr lang="en-US" sz="2400" dirty="0">
              <a:solidFill>
                <a:schemeClr val="accent1">
                  <a:lumMod val="50000"/>
                </a:schemeClr>
              </a:solidFill>
            </a:endParaRP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Understand </a:t>
            </a:r>
            <a:r>
              <a:rPr lang="en-US" sz="2400" dirty="0">
                <a:solidFill>
                  <a:schemeClr val="accent1">
                    <a:lumMod val="50000"/>
                  </a:schemeClr>
                </a:solidFill>
              </a:rPr>
              <a:t>standards and any </a:t>
            </a:r>
            <a:r>
              <a:rPr lang="en-US" sz="2400" dirty="0" smtClean="0">
                <a:solidFill>
                  <a:schemeClr val="accent1">
                    <a:lumMod val="50000"/>
                  </a:schemeClr>
                </a:solidFill>
              </a:rPr>
              <a:t>data </a:t>
            </a:r>
            <a:r>
              <a:rPr lang="en-US" sz="2400" dirty="0" smtClean="0">
                <a:solidFill>
                  <a:schemeClr val="accent1">
                    <a:lumMod val="50000"/>
                  </a:schemeClr>
                </a:solidFill>
              </a:rPr>
              <a:t>provided.</a:t>
            </a:r>
            <a:endParaRPr lang="en-US" sz="2400" dirty="0">
              <a:solidFill>
                <a:schemeClr val="accent1">
                  <a:lumMod val="50000"/>
                </a:schemeClr>
              </a:solidFill>
            </a:endParaRP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Determine </a:t>
            </a:r>
            <a:r>
              <a:rPr lang="en-US" sz="2400" dirty="0">
                <a:solidFill>
                  <a:schemeClr val="accent1">
                    <a:lumMod val="50000"/>
                  </a:schemeClr>
                </a:solidFill>
              </a:rPr>
              <a:t>proper protective </a:t>
            </a:r>
            <a:r>
              <a:rPr lang="en-US" sz="2400" dirty="0" smtClean="0">
                <a:solidFill>
                  <a:schemeClr val="accent1">
                    <a:lumMod val="50000"/>
                  </a:schemeClr>
                </a:solidFill>
              </a:rPr>
              <a:t>system.</a:t>
            </a:r>
            <a:endParaRPr lang="en-US" sz="2400" dirty="0">
              <a:solidFill>
                <a:schemeClr val="accent1">
                  <a:lumMod val="50000"/>
                </a:schemeClr>
              </a:solidFill>
            </a:endParaRP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Recognize </a:t>
            </a:r>
            <a:r>
              <a:rPr lang="en-US" sz="2400" dirty="0">
                <a:solidFill>
                  <a:schemeClr val="accent1">
                    <a:lumMod val="50000"/>
                  </a:schemeClr>
                </a:solidFill>
              </a:rPr>
              <a:t>and reclassify soil after </a:t>
            </a:r>
            <a:r>
              <a:rPr lang="en-US" sz="2400" dirty="0" smtClean="0">
                <a:solidFill>
                  <a:schemeClr val="accent1">
                    <a:lumMod val="50000"/>
                  </a:schemeClr>
                </a:solidFill>
              </a:rPr>
              <a:t>changes </a:t>
            </a:r>
            <a:r>
              <a:rPr lang="en-US" sz="2400" dirty="0">
                <a:solidFill>
                  <a:schemeClr val="accent1">
                    <a:lumMod val="50000"/>
                  </a:schemeClr>
                </a:solidFill>
              </a:rPr>
              <a:t>in </a:t>
            </a:r>
            <a:r>
              <a:rPr lang="en-US" sz="2400" dirty="0" smtClean="0">
                <a:solidFill>
                  <a:schemeClr val="accent1">
                    <a:lumMod val="50000"/>
                  </a:schemeClr>
                </a:solidFill>
              </a:rPr>
              <a:t>conditions.</a:t>
            </a:r>
            <a:endParaRPr lang="en-US" sz="2400" dirty="0">
              <a:solidFill>
                <a:schemeClr val="accent1">
                  <a:lumMod val="50000"/>
                </a:schemeClr>
              </a:solidFill>
            </a:endParaRPr>
          </a:p>
        </p:txBody>
      </p:sp>
    </p:spTree>
    <p:extLst>
      <p:ext uri="{BB962C8B-B14F-4D97-AF65-F5344CB8AC3E}">
        <p14:creationId xmlns:p14="http://schemas.microsoft.com/office/powerpoint/2010/main" val="2091280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3"/>
          <p:cNvSpPr txBox="1">
            <a:spLocks noChangeArrowheads="1"/>
          </p:cNvSpPr>
          <p:nvPr/>
        </p:nvSpPr>
        <p:spPr bwMode="auto">
          <a:xfrm>
            <a:off x="4038600" y="4646619"/>
            <a:ext cx="2667000" cy="369888"/>
          </a:xfrm>
          <a:prstGeom prst="rect">
            <a:avLst/>
          </a:prstGeom>
          <a:noFill/>
          <a:ln w="9525">
            <a:noFill/>
            <a:miter lim="800000"/>
            <a:headEnd/>
            <a:tailEnd/>
          </a:ln>
        </p:spPr>
        <p:txBody>
          <a:bodyPr wrap="square">
            <a:spAutoFit/>
          </a:bodyPr>
          <a:lstStyle/>
          <a:p>
            <a:pPr>
              <a:spcBef>
                <a:spcPct val="50000"/>
              </a:spcBef>
            </a:pPr>
            <a:r>
              <a:rPr lang="en-US" b="1" dirty="0" smtClean="0">
                <a:solidFill>
                  <a:schemeClr val="accent1">
                    <a:lumMod val="50000"/>
                  </a:schemeClr>
                </a:solidFill>
              </a:rPr>
              <a:t>...with </a:t>
            </a:r>
            <a:r>
              <a:rPr lang="en-US" b="1" dirty="0">
                <a:solidFill>
                  <a:schemeClr val="accent1">
                    <a:lumMod val="50000"/>
                  </a:schemeClr>
                </a:solidFill>
              </a:rPr>
              <a:t>predictable results.</a:t>
            </a:r>
          </a:p>
        </p:txBody>
      </p:sp>
      <p:pic>
        <p:nvPicPr>
          <p:cNvPr id="10" name="Picture 2" descr="Trench shield and road plate failure"/>
          <p:cNvPicPr>
            <a:picLocks noChangeAspect="1" noChangeArrowheads="1"/>
          </p:cNvPicPr>
          <p:nvPr/>
        </p:nvPicPr>
        <p:blipFill>
          <a:blip r:embed="rId2" cstate="print">
            <a:lum bright="6000" contrast="12000"/>
          </a:blip>
          <a:srcRect/>
          <a:stretch>
            <a:fillRect/>
          </a:stretch>
        </p:blipFill>
        <p:spPr bwMode="auto">
          <a:xfrm>
            <a:off x="533400" y="401637"/>
            <a:ext cx="3124200" cy="47037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219200"/>
            <a:ext cx="4669941" cy="3109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642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2"/>
          <p:cNvSpPr>
            <a:spLocks noChangeArrowheads="1"/>
          </p:cNvSpPr>
          <p:nvPr/>
        </p:nvSpPr>
        <p:spPr bwMode="auto">
          <a:xfrm>
            <a:off x="939800" y="4343400"/>
            <a:ext cx="7277100" cy="1108075"/>
          </a:xfrm>
          <a:prstGeom prst="rect">
            <a:avLst/>
          </a:prstGeom>
          <a:noFill/>
          <a:ln w="9525">
            <a:noFill/>
            <a:miter lim="800000"/>
            <a:headEnd/>
            <a:tailEnd/>
          </a:ln>
        </p:spPr>
        <p:txBody>
          <a:bodyPr>
            <a:spAutoFit/>
          </a:bodyPr>
          <a:lstStyle/>
          <a:p>
            <a:pPr algn="ctr"/>
            <a:r>
              <a:rPr lang="en-US" sz="2200" dirty="0">
                <a:solidFill>
                  <a:schemeClr val="accent1">
                    <a:lumMod val="50000"/>
                  </a:schemeClr>
                </a:solidFill>
              </a:rPr>
              <a:t>You cannot make any additions to, any subtractions from, or any alterations to any shield without written consent from the manufacturers or a registered professional engineer.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678" y="228600"/>
            <a:ext cx="4840644" cy="39627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497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11" y="838200"/>
            <a:ext cx="3901778" cy="2688569"/>
          </a:xfrm>
          <a:prstGeom prst="rect">
            <a:avLst/>
          </a:prstGeom>
          <a:effectLst>
            <a:outerShdw blurRad="50800" dist="38100" dir="2700000" algn="tl" rotWithShape="0">
              <a:prstClr val="black">
                <a:alpha val="40000"/>
              </a:prstClr>
            </a:outerShdw>
          </a:effectLst>
        </p:spPr>
      </p:pic>
      <p:grpSp>
        <p:nvGrpSpPr>
          <p:cNvPr id="56324" name="Group 14"/>
          <p:cNvGrpSpPr>
            <a:grpSpLocks/>
          </p:cNvGrpSpPr>
          <p:nvPr/>
        </p:nvGrpSpPr>
        <p:grpSpPr bwMode="auto">
          <a:xfrm>
            <a:off x="1028700" y="2794001"/>
            <a:ext cx="2768600" cy="2005013"/>
            <a:chOff x="648" y="2080"/>
            <a:chExt cx="1744" cy="1263"/>
          </a:xfrm>
        </p:grpSpPr>
        <p:sp>
          <p:nvSpPr>
            <p:cNvPr id="56327" name="Text Box 4"/>
            <p:cNvSpPr txBox="1">
              <a:spLocks noChangeArrowheads="1"/>
            </p:cNvSpPr>
            <p:nvPr/>
          </p:nvSpPr>
          <p:spPr bwMode="auto">
            <a:xfrm>
              <a:off x="648" y="2936"/>
              <a:ext cx="1744" cy="407"/>
            </a:xfrm>
            <a:prstGeom prst="rect">
              <a:avLst/>
            </a:prstGeom>
            <a:noFill/>
            <a:ln w="9525">
              <a:noFill/>
              <a:miter lim="800000"/>
              <a:headEnd/>
              <a:tailEnd/>
            </a:ln>
          </p:spPr>
          <p:txBody>
            <a:bodyPr>
              <a:spAutoFit/>
            </a:bodyPr>
            <a:lstStyle/>
            <a:p>
              <a:pPr algn="ctr">
                <a:spcBef>
                  <a:spcPct val="50000"/>
                </a:spcBef>
              </a:pPr>
              <a:r>
                <a:rPr lang="en-US" dirty="0">
                  <a:solidFill>
                    <a:schemeClr val="accent1">
                      <a:lumMod val="50000"/>
                    </a:schemeClr>
                  </a:solidFill>
                </a:rPr>
                <a:t>Do not remove braces to clear pipe.</a:t>
              </a:r>
            </a:p>
          </p:txBody>
        </p:sp>
        <p:sp>
          <p:nvSpPr>
            <p:cNvPr id="56329" name="Line 6"/>
            <p:cNvSpPr>
              <a:spLocks noChangeShapeType="1"/>
            </p:cNvSpPr>
            <p:nvPr/>
          </p:nvSpPr>
          <p:spPr bwMode="auto">
            <a:xfrm>
              <a:off x="1775" y="2256"/>
              <a:ext cx="97" cy="320"/>
            </a:xfrm>
            <a:prstGeom prst="line">
              <a:avLst/>
            </a:prstGeom>
            <a:noFill/>
            <a:ln w="38100">
              <a:solidFill>
                <a:srgbClr val="FFFF00"/>
              </a:solidFill>
              <a:prstDash val="dash"/>
              <a:round/>
              <a:headEnd/>
              <a:tailEnd/>
            </a:ln>
          </p:spPr>
          <p:txBody>
            <a:bodyPr/>
            <a:lstStyle/>
            <a:p>
              <a:endParaRPr lang="en-US"/>
            </a:p>
          </p:txBody>
        </p:sp>
        <p:sp>
          <p:nvSpPr>
            <p:cNvPr id="56330" name="Line 8"/>
            <p:cNvSpPr>
              <a:spLocks noChangeShapeType="1"/>
            </p:cNvSpPr>
            <p:nvPr/>
          </p:nvSpPr>
          <p:spPr bwMode="auto">
            <a:xfrm flipH="1">
              <a:off x="704" y="2080"/>
              <a:ext cx="80" cy="248"/>
            </a:xfrm>
            <a:prstGeom prst="line">
              <a:avLst/>
            </a:prstGeom>
            <a:noFill/>
            <a:ln w="38100">
              <a:solidFill>
                <a:srgbClr val="FFFF00"/>
              </a:solidFill>
              <a:prstDash val="dash"/>
              <a:round/>
              <a:headEnd/>
              <a:tailEnd/>
            </a:ln>
          </p:spPr>
          <p:txBody>
            <a:bodyPr/>
            <a:lstStyle/>
            <a:p>
              <a:endParaRPr lang="en-US"/>
            </a:p>
          </p:txBody>
        </p:sp>
        <p:sp>
          <p:nvSpPr>
            <p:cNvPr id="56331" name="Line 5"/>
            <p:cNvSpPr>
              <a:spLocks noChangeShapeType="1"/>
            </p:cNvSpPr>
            <p:nvPr/>
          </p:nvSpPr>
          <p:spPr bwMode="auto">
            <a:xfrm flipV="1">
              <a:off x="1328" y="2368"/>
              <a:ext cx="432" cy="560"/>
            </a:xfrm>
            <a:prstGeom prst="line">
              <a:avLst/>
            </a:prstGeom>
            <a:noFill/>
            <a:ln w="38100">
              <a:solidFill>
                <a:srgbClr val="F58026"/>
              </a:solidFill>
              <a:round/>
              <a:headEnd/>
              <a:tailEnd type="triangle" w="med" len="med"/>
            </a:ln>
          </p:spPr>
          <p:txBody>
            <a:bodyPr/>
            <a:lstStyle/>
            <a:p>
              <a:endParaRPr lang="en-US"/>
            </a:p>
          </p:txBody>
        </p:sp>
        <p:sp>
          <p:nvSpPr>
            <p:cNvPr id="56332" name="Line 7"/>
            <p:cNvSpPr>
              <a:spLocks noChangeShapeType="1"/>
            </p:cNvSpPr>
            <p:nvPr/>
          </p:nvSpPr>
          <p:spPr bwMode="auto">
            <a:xfrm flipH="1" flipV="1">
              <a:off x="776" y="2312"/>
              <a:ext cx="552" cy="640"/>
            </a:xfrm>
            <a:prstGeom prst="line">
              <a:avLst/>
            </a:prstGeom>
            <a:noFill/>
            <a:ln w="38100">
              <a:solidFill>
                <a:srgbClr val="F58026"/>
              </a:solidFill>
              <a:round/>
              <a:headEnd/>
              <a:tailEnd type="triangle" w="med" len="med"/>
            </a:ln>
          </p:spPr>
          <p:txBody>
            <a:bodyPr/>
            <a:lstStyle/>
            <a:p>
              <a:endParaRPr lang="en-US"/>
            </a:p>
          </p:txBody>
        </p:sp>
      </p:grpSp>
      <p:sp>
        <p:nvSpPr>
          <p:cNvPr id="15" name="Text Box 9"/>
          <p:cNvSpPr txBox="1">
            <a:spLocks noChangeArrowheads="1"/>
          </p:cNvSpPr>
          <p:nvPr/>
        </p:nvSpPr>
        <p:spPr bwMode="auto">
          <a:xfrm>
            <a:off x="5314950" y="3786189"/>
            <a:ext cx="2870200" cy="646113"/>
          </a:xfrm>
          <a:prstGeom prst="rect">
            <a:avLst/>
          </a:prstGeom>
          <a:noFill/>
          <a:ln w="9525">
            <a:noFill/>
            <a:miter lim="800000"/>
            <a:headEnd/>
            <a:tailEnd/>
          </a:ln>
        </p:spPr>
        <p:txBody>
          <a:bodyPr>
            <a:spAutoFit/>
          </a:bodyPr>
          <a:lstStyle/>
          <a:p>
            <a:pPr algn="ctr">
              <a:spcBef>
                <a:spcPct val="50000"/>
              </a:spcBef>
            </a:pPr>
            <a:r>
              <a:rPr lang="en-US" dirty="0">
                <a:solidFill>
                  <a:schemeClr val="accent1">
                    <a:lumMod val="50000"/>
                  </a:schemeClr>
                </a:solidFill>
              </a:rPr>
              <a:t>Use arched or high clearance spreaders instead.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858" y="838200"/>
            <a:ext cx="4066384" cy="27007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4737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7" name="Group 16"/>
          <p:cNvGrpSpPr>
            <a:grpSpLocks/>
          </p:cNvGrpSpPr>
          <p:nvPr/>
        </p:nvGrpSpPr>
        <p:grpSpPr bwMode="auto">
          <a:xfrm>
            <a:off x="879475" y="800100"/>
            <a:ext cx="7396163" cy="3924300"/>
            <a:chOff x="554" y="752"/>
            <a:chExt cx="4659" cy="2472"/>
          </a:xfrm>
        </p:grpSpPr>
        <p:graphicFrame>
          <p:nvGraphicFramePr>
            <p:cNvPr id="57346" name="Object 5"/>
            <p:cNvGraphicFramePr>
              <a:graphicFrameLocks noChangeAspect="1"/>
            </p:cNvGraphicFramePr>
            <p:nvPr/>
          </p:nvGraphicFramePr>
          <p:xfrm>
            <a:off x="554" y="752"/>
            <a:ext cx="4659" cy="2472"/>
          </p:xfrm>
          <a:graphic>
            <a:graphicData uri="http://schemas.openxmlformats.org/presentationml/2006/ole">
              <mc:AlternateContent xmlns:mc="http://schemas.openxmlformats.org/markup-compatibility/2006">
                <mc:Choice xmlns:v="urn:schemas-microsoft-com:vml" Requires="v">
                  <p:oleObj spid="_x0000_s57377" name="Image" r:id="rId3" imgW="6558754" imgH="3480528" progId="Photoshop.Image.7">
                    <p:embed/>
                  </p:oleObj>
                </mc:Choice>
                <mc:Fallback>
                  <p:oleObj name="Image" r:id="rId3" imgW="6558754" imgH="348052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 y="752"/>
                          <a:ext cx="4659" cy="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0" name="Line 6"/>
            <p:cNvSpPr>
              <a:spLocks noChangeShapeType="1"/>
            </p:cNvSpPr>
            <p:nvPr/>
          </p:nvSpPr>
          <p:spPr bwMode="auto">
            <a:xfrm>
              <a:off x="2272" y="2736"/>
              <a:ext cx="0" cy="424"/>
            </a:xfrm>
            <a:prstGeom prst="line">
              <a:avLst/>
            </a:prstGeom>
            <a:noFill/>
            <a:ln w="28575">
              <a:solidFill>
                <a:schemeClr val="bg1"/>
              </a:solidFill>
              <a:prstDash val="dash"/>
              <a:round/>
              <a:headEnd/>
              <a:tailEnd/>
            </a:ln>
          </p:spPr>
          <p:txBody>
            <a:bodyPr/>
            <a:lstStyle/>
            <a:p>
              <a:endParaRPr lang="en-US"/>
            </a:p>
          </p:txBody>
        </p:sp>
        <p:sp>
          <p:nvSpPr>
            <p:cNvPr id="57351" name="Line 7"/>
            <p:cNvSpPr>
              <a:spLocks noChangeShapeType="1"/>
            </p:cNvSpPr>
            <p:nvPr/>
          </p:nvSpPr>
          <p:spPr bwMode="auto">
            <a:xfrm>
              <a:off x="3056" y="2760"/>
              <a:ext cx="0" cy="384"/>
            </a:xfrm>
            <a:prstGeom prst="line">
              <a:avLst/>
            </a:prstGeom>
            <a:noFill/>
            <a:ln w="28575">
              <a:solidFill>
                <a:schemeClr val="bg1"/>
              </a:solidFill>
              <a:prstDash val="dash"/>
              <a:round/>
              <a:headEnd/>
              <a:tailEnd/>
            </a:ln>
          </p:spPr>
          <p:txBody>
            <a:bodyPr/>
            <a:lstStyle/>
            <a:p>
              <a:endParaRPr lang="en-US"/>
            </a:p>
          </p:txBody>
        </p:sp>
        <p:sp>
          <p:nvSpPr>
            <p:cNvPr id="57352" name="Line 8"/>
            <p:cNvSpPr>
              <a:spLocks noChangeShapeType="1"/>
            </p:cNvSpPr>
            <p:nvPr/>
          </p:nvSpPr>
          <p:spPr bwMode="auto">
            <a:xfrm>
              <a:off x="2288" y="2968"/>
              <a:ext cx="760" cy="0"/>
            </a:xfrm>
            <a:prstGeom prst="line">
              <a:avLst/>
            </a:prstGeom>
            <a:noFill/>
            <a:ln w="28575">
              <a:solidFill>
                <a:schemeClr val="bg1"/>
              </a:solidFill>
              <a:round/>
              <a:headEnd type="triangle" w="med" len="med"/>
              <a:tailEnd type="triangle" w="med" len="med"/>
            </a:ln>
          </p:spPr>
          <p:txBody>
            <a:bodyPr/>
            <a:lstStyle/>
            <a:p>
              <a:endParaRPr lang="en-US"/>
            </a:p>
          </p:txBody>
        </p:sp>
        <p:sp>
          <p:nvSpPr>
            <p:cNvPr id="57353" name="Text Box 9"/>
            <p:cNvSpPr txBox="1">
              <a:spLocks noChangeArrowheads="1"/>
            </p:cNvSpPr>
            <p:nvPr/>
          </p:nvSpPr>
          <p:spPr bwMode="auto">
            <a:xfrm>
              <a:off x="2296" y="2968"/>
              <a:ext cx="720" cy="212"/>
            </a:xfrm>
            <a:prstGeom prst="rect">
              <a:avLst/>
            </a:prstGeom>
            <a:noFill/>
            <a:ln w="9525">
              <a:noFill/>
              <a:miter lim="800000"/>
              <a:headEnd/>
              <a:tailEnd/>
            </a:ln>
          </p:spPr>
          <p:txBody>
            <a:bodyPr>
              <a:spAutoFit/>
            </a:bodyPr>
            <a:lstStyle/>
            <a:p>
              <a:pPr algn="ctr">
                <a:spcBef>
                  <a:spcPct val="50000"/>
                </a:spcBef>
              </a:pPr>
              <a:r>
                <a:rPr lang="en-US" sz="1600" b="1">
                  <a:solidFill>
                    <a:schemeClr val="bg1"/>
                  </a:solidFill>
                </a:rPr>
                <a:t>2’ to 4’</a:t>
              </a:r>
            </a:p>
          </p:txBody>
        </p:sp>
        <p:sp>
          <p:nvSpPr>
            <p:cNvPr id="57354" name="Line 10"/>
            <p:cNvSpPr>
              <a:spLocks noChangeShapeType="1"/>
            </p:cNvSpPr>
            <p:nvPr/>
          </p:nvSpPr>
          <p:spPr bwMode="auto">
            <a:xfrm>
              <a:off x="3888" y="2400"/>
              <a:ext cx="0" cy="584"/>
            </a:xfrm>
            <a:prstGeom prst="line">
              <a:avLst/>
            </a:prstGeom>
            <a:noFill/>
            <a:ln w="28575">
              <a:solidFill>
                <a:schemeClr val="bg1"/>
              </a:solidFill>
              <a:prstDash val="dash"/>
              <a:round/>
              <a:headEnd/>
              <a:tailEnd/>
            </a:ln>
          </p:spPr>
          <p:txBody>
            <a:bodyPr/>
            <a:lstStyle/>
            <a:p>
              <a:endParaRPr lang="en-US"/>
            </a:p>
          </p:txBody>
        </p:sp>
        <p:sp>
          <p:nvSpPr>
            <p:cNvPr id="57355" name="Text Box 13"/>
            <p:cNvSpPr txBox="1">
              <a:spLocks noChangeArrowheads="1"/>
            </p:cNvSpPr>
            <p:nvPr/>
          </p:nvSpPr>
          <p:spPr bwMode="auto">
            <a:xfrm>
              <a:off x="4192" y="2944"/>
              <a:ext cx="872" cy="212"/>
            </a:xfrm>
            <a:prstGeom prst="rect">
              <a:avLst/>
            </a:prstGeom>
            <a:noFill/>
            <a:ln w="9525">
              <a:noFill/>
              <a:miter lim="800000"/>
              <a:headEnd/>
              <a:tailEnd/>
            </a:ln>
          </p:spPr>
          <p:txBody>
            <a:bodyPr>
              <a:spAutoFit/>
            </a:bodyPr>
            <a:lstStyle/>
            <a:p>
              <a:pPr algn="ctr">
                <a:spcBef>
                  <a:spcPct val="50000"/>
                </a:spcBef>
              </a:pPr>
              <a:r>
                <a:rPr lang="en-US" sz="1600" b="1">
                  <a:solidFill>
                    <a:schemeClr val="bg1"/>
                  </a:solidFill>
                </a:rPr>
                <a:t>At least 1’</a:t>
              </a:r>
            </a:p>
          </p:txBody>
        </p:sp>
        <p:sp>
          <p:nvSpPr>
            <p:cNvPr id="57356" name="Line 14"/>
            <p:cNvSpPr>
              <a:spLocks noChangeShapeType="1"/>
            </p:cNvSpPr>
            <p:nvPr/>
          </p:nvSpPr>
          <p:spPr bwMode="auto">
            <a:xfrm>
              <a:off x="4096" y="2392"/>
              <a:ext cx="0" cy="592"/>
            </a:xfrm>
            <a:prstGeom prst="line">
              <a:avLst/>
            </a:prstGeom>
            <a:noFill/>
            <a:ln w="28575">
              <a:solidFill>
                <a:schemeClr val="bg1"/>
              </a:solidFill>
              <a:prstDash val="dash"/>
              <a:round/>
              <a:headEnd/>
              <a:tailEnd/>
            </a:ln>
          </p:spPr>
          <p:txBody>
            <a:bodyPr/>
            <a:lstStyle/>
            <a:p>
              <a:endParaRPr lang="en-US"/>
            </a:p>
          </p:txBody>
        </p:sp>
        <p:sp>
          <p:nvSpPr>
            <p:cNvPr id="57357" name="Freeform 15"/>
            <p:cNvSpPr>
              <a:spLocks/>
            </p:cNvSpPr>
            <p:nvPr/>
          </p:nvSpPr>
          <p:spPr bwMode="auto">
            <a:xfrm>
              <a:off x="3977" y="2784"/>
              <a:ext cx="231" cy="267"/>
            </a:xfrm>
            <a:custGeom>
              <a:avLst/>
              <a:gdLst>
                <a:gd name="T0" fmla="*/ 231 w 239"/>
                <a:gd name="T1" fmla="*/ 247 h 251"/>
                <a:gd name="T2" fmla="*/ 38 w 239"/>
                <a:gd name="T3" fmla="*/ 247 h 251"/>
                <a:gd name="T4" fmla="*/ 7 w 239"/>
                <a:gd name="T5" fmla="*/ 128 h 251"/>
                <a:gd name="T6" fmla="*/ 14 w 239"/>
                <a:gd name="T7" fmla="*/ 0 h 251"/>
                <a:gd name="T8" fmla="*/ 0 60000 65536"/>
                <a:gd name="T9" fmla="*/ 0 60000 65536"/>
                <a:gd name="T10" fmla="*/ 0 60000 65536"/>
                <a:gd name="T11" fmla="*/ 0 60000 65536"/>
                <a:gd name="T12" fmla="*/ 0 w 239"/>
                <a:gd name="T13" fmla="*/ 0 h 251"/>
                <a:gd name="T14" fmla="*/ 239 w 239"/>
                <a:gd name="T15" fmla="*/ 251 h 251"/>
              </a:gdLst>
              <a:ahLst/>
              <a:cxnLst>
                <a:cxn ang="T8">
                  <a:pos x="T0" y="T1"/>
                </a:cxn>
                <a:cxn ang="T9">
                  <a:pos x="T2" y="T3"/>
                </a:cxn>
                <a:cxn ang="T10">
                  <a:pos x="T4" y="T5"/>
                </a:cxn>
                <a:cxn ang="T11">
                  <a:pos x="T6" y="T7"/>
                </a:cxn>
              </a:cxnLst>
              <a:rect l="T12" t="T13" r="T14" b="T15"/>
              <a:pathLst>
                <a:path w="239" h="251">
                  <a:moveTo>
                    <a:pt x="239" y="232"/>
                  </a:moveTo>
                  <a:cubicBezTo>
                    <a:pt x="158" y="241"/>
                    <a:pt x="78" y="251"/>
                    <a:pt x="39" y="232"/>
                  </a:cubicBezTo>
                  <a:cubicBezTo>
                    <a:pt x="0" y="213"/>
                    <a:pt x="11" y="159"/>
                    <a:pt x="7" y="120"/>
                  </a:cubicBezTo>
                  <a:cubicBezTo>
                    <a:pt x="3" y="81"/>
                    <a:pt x="9" y="40"/>
                    <a:pt x="15" y="0"/>
                  </a:cubicBezTo>
                </a:path>
              </a:pathLst>
            </a:custGeom>
            <a:noFill/>
            <a:ln w="28575" cmpd="sng">
              <a:solidFill>
                <a:schemeClr val="bg1"/>
              </a:solidFill>
              <a:round/>
              <a:headEnd type="none" w="med" len="med"/>
              <a:tailEnd type="triangle" w="med" len="med"/>
            </a:ln>
          </p:spPr>
          <p:txBody>
            <a:bodyPr/>
            <a:lstStyle/>
            <a:p>
              <a:endParaRPr lang="en-US"/>
            </a:p>
          </p:txBody>
        </p:sp>
      </p:grpSp>
      <p:sp>
        <p:nvSpPr>
          <p:cNvPr id="14" name="Rectangle 4"/>
          <p:cNvSpPr>
            <a:spLocks noChangeArrowheads="1"/>
          </p:cNvSpPr>
          <p:nvPr/>
        </p:nvSpPr>
        <p:spPr bwMode="auto">
          <a:xfrm>
            <a:off x="2057400" y="176212"/>
            <a:ext cx="5041900" cy="585788"/>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90000"/>
              </a:lnSpc>
              <a:spcBef>
                <a:spcPct val="50000"/>
              </a:spcBef>
              <a:defRPr/>
            </a:pPr>
            <a:r>
              <a:rPr lang="en-US" sz="3600" b="1" dirty="0">
                <a:solidFill>
                  <a:srgbClr val="00447C"/>
                </a:solidFill>
              </a:rPr>
              <a:t>Adequate Sizing</a:t>
            </a:r>
            <a:endParaRPr lang="en-US" sz="2800" dirty="0">
              <a:solidFill>
                <a:srgbClr val="00447C"/>
              </a:solidFill>
            </a:endParaRPr>
          </a:p>
        </p:txBody>
      </p:sp>
      <p:sp>
        <p:nvSpPr>
          <p:cNvPr id="15" name="Text Box 3"/>
          <p:cNvSpPr txBox="1">
            <a:spLocks noChangeArrowheads="1"/>
          </p:cNvSpPr>
          <p:nvPr/>
        </p:nvSpPr>
        <p:spPr bwMode="auto">
          <a:xfrm>
            <a:off x="939800" y="4800600"/>
            <a:ext cx="7277100" cy="762000"/>
          </a:xfrm>
          <a:prstGeom prst="rect">
            <a:avLst/>
          </a:prstGeom>
          <a:noFill/>
          <a:ln w="9525">
            <a:noFill/>
            <a:miter lim="800000"/>
            <a:headEnd/>
            <a:tailEnd/>
          </a:ln>
        </p:spPr>
        <p:txBody>
          <a:bodyPr>
            <a:spAutoFit/>
          </a:bodyPr>
          <a:lstStyle/>
          <a:p>
            <a:pPr algn="ctr">
              <a:spcBef>
                <a:spcPct val="50000"/>
              </a:spcBef>
            </a:pPr>
            <a:r>
              <a:rPr lang="en-US" sz="2200" dirty="0">
                <a:solidFill>
                  <a:schemeClr val="accent1">
                    <a:lumMod val="50000"/>
                  </a:schemeClr>
                </a:solidFill>
              </a:rPr>
              <a:t>Allow 2 to 4 feet past the end of the pipe, and at least 1 foot alongside it for employee work space.</a:t>
            </a:r>
          </a:p>
        </p:txBody>
      </p:sp>
    </p:spTree>
    <p:extLst>
      <p:ext uri="{BB962C8B-B14F-4D97-AF65-F5344CB8AC3E}">
        <p14:creationId xmlns:p14="http://schemas.microsoft.com/office/powerpoint/2010/main" val="2691754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5" name="Group 6"/>
          <p:cNvGrpSpPr>
            <a:grpSpLocks/>
          </p:cNvGrpSpPr>
          <p:nvPr/>
        </p:nvGrpSpPr>
        <p:grpSpPr bwMode="auto">
          <a:xfrm>
            <a:off x="1828800" y="304800"/>
            <a:ext cx="5453063" cy="5081588"/>
            <a:chOff x="1012" y="438"/>
            <a:chExt cx="3535" cy="3294"/>
          </a:xfrm>
        </p:grpSpPr>
        <p:graphicFrame>
          <p:nvGraphicFramePr>
            <p:cNvPr id="59394" name="Object 3"/>
            <p:cNvGraphicFramePr>
              <a:graphicFrameLocks noChangeAspect="1"/>
            </p:cNvGraphicFramePr>
            <p:nvPr/>
          </p:nvGraphicFramePr>
          <p:xfrm>
            <a:off x="1012" y="438"/>
            <a:ext cx="3535" cy="3294"/>
          </p:xfrm>
          <a:graphic>
            <a:graphicData uri="http://schemas.openxmlformats.org/presentationml/2006/ole">
              <mc:AlternateContent xmlns:mc="http://schemas.openxmlformats.org/markup-compatibility/2006">
                <mc:Choice xmlns:v="urn:schemas-microsoft-com:vml" Requires="v">
                  <p:oleObj spid="_x0000_s59426" name="Image" r:id="rId3" imgW="4912970" imgH="4577718" progId="Photoshop.Image.7">
                    <p:embed/>
                  </p:oleObj>
                </mc:Choice>
                <mc:Fallback>
                  <p:oleObj name="Image" r:id="rId3" imgW="4912970" imgH="457771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 y="438"/>
                          <a:ext cx="3535" cy="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6" name="Text Box 4"/>
            <p:cNvSpPr txBox="1">
              <a:spLocks noChangeArrowheads="1"/>
            </p:cNvSpPr>
            <p:nvPr/>
          </p:nvSpPr>
          <p:spPr bwMode="auto">
            <a:xfrm>
              <a:off x="1120" y="2994"/>
              <a:ext cx="3312" cy="675"/>
            </a:xfrm>
            <a:prstGeom prst="rect">
              <a:avLst/>
            </a:prstGeom>
            <a:noFill/>
            <a:ln w="9525">
              <a:noFill/>
              <a:miter lim="800000"/>
              <a:headEnd/>
              <a:tailEnd/>
            </a:ln>
          </p:spPr>
          <p:txBody>
            <a:bodyPr>
              <a:spAutoFit/>
            </a:bodyPr>
            <a:lstStyle/>
            <a:p>
              <a:pPr algn="ctr">
                <a:lnSpc>
                  <a:spcPct val="130000"/>
                </a:lnSpc>
                <a:spcBef>
                  <a:spcPct val="50000"/>
                </a:spcBef>
              </a:pPr>
              <a:r>
                <a:rPr lang="en-US" b="1" dirty="0">
                  <a:solidFill>
                    <a:schemeClr val="bg1"/>
                  </a:solidFill>
                </a:rPr>
                <a:t>What if the trench is deeper than the box is tall?</a:t>
              </a:r>
            </a:p>
          </p:txBody>
        </p:sp>
      </p:grpSp>
    </p:spTree>
    <p:extLst>
      <p:ext uri="{BB962C8B-B14F-4D97-AF65-F5344CB8AC3E}">
        <p14:creationId xmlns:p14="http://schemas.microsoft.com/office/powerpoint/2010/main" val="2264546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Text Box 1027"/>
          <p:cNvSpPr txBox="1">
            <a:spLocks noChangeArrowheads="1"/>
          </p:cNvSpPr>
          <p:nvPr/>
        </p:nvSpPr>
        <p:spPr bwMode="auto">
          <a:xfrm>
            <a:off x="685800" y="4648200"/>
            <a:ext cx="7772400" cy="769441"/>
          </a:xfrm>
          <a:prstGeom prst="rect">
            <a:avLst/>
          </a:prstGeom>
          <a:noFill/>
          <a:ln w="9525">
            <a:noFill/>
            <a:miter lim="800000"/>
            <a:headEnd/>
            <a:tailEnd/>
          </a:ln>
        </p:spPr>
        <p:txBody>
          <a:bodyPr wrap="square">
            <a:spAutoFit/>
          </a:bodyPr>
          <a:lstStyle/>
          <a:p>
            <a:pPr algn="ctr"/>
            <a:r>
              <a:rPr lang="en-US" sz="2200" dirty="0" smtClean="0">
                <a:solidFill>
                  <a:schemeClr val="accent1">
                    <a:lumMod val="50000"/>
                  </a:schemeClr>
                </a:solidFill>
              </a:rPr>
              <a:t>If </a:t>
            </a:r>
            <a:r>
              <a:rPr lang="en-US" sz="2200" dirty="0">
                <a:solidFill>
                  <a:schemeClr val="accent1">
                    <a:lumMod val="50000"/>
                  </a:schemeClr>
                </a:solidFill>
              </a:rPr>
              <a:t>the trench is deeper than the box is </a:t>
            </a:r>
            <a:r>
              <a:rPr lang="en-US" sz="2200" dirty="0" smtClean="0">
                <a:solidFill>
                  <a:schemeClr val="accent1">
                    <a:lumMod val="50000"/>
                  </a:schemeClr>
                </a:solidFill>
              </a:rPr>
              <a:t>tall, the </a:t>
            </a:r>
            <a:r>
              <a:rPr lang="en-US" sz="2200" dirty="0">
                <a:solidFill>
                  <a:schemeClr val="accent1">
                    <a:lumMod val="50000"/>
                  </a:schemeClr>
                </a:solidFill>
              </a:rPr>
              <a:t>upper portion of </a:t>
            </a:r>
          </a:p>
          <a:p>
            <a:pPr algn="ctr"/>
            <a:r>
              <a:rPr lang="en-US" sz="2200" dirty="0" smtClean="0">
                <a:solidFill>
                  <a:schemeClr val="accent1">
                    <a:lumMod val="50000"/>
                  </a:schemeClr>
                </a:solidFill>
              </a:rPr>
              <a:t>the </a:t>
            </a:r>
            <a:r>
              <a:rPr lang="en-US" sz="2200" dirty="0">
                <a:solidFill>
                  <a:schemeClr val="accent1">
                    <a:lumMod val="50000"/>
                  </a:schemeClr>
                </a:solidFill>
              </a:rPr>
              <a:t>trench wall can collapse and bury employees inside the shield.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087" y="304800"/>
            <a:ext cx="5925826" cy="42005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070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3" name="Group 28"/>
          <p:cNvGrpSpPr>
            <a:grpSpLocks/>
          </p:cNvGrpSpPr>
          <p:nvPr/>
        </p:nvGrpSpPr>
        <p:grpSpPr bwMode="auto">
          <a:xfrm>
            <a:off x="1028700" y="457200"/>
            <a:ext cx="7143750" cy="4667250"/>
            <a:chOff x="913" y="828"/>
            <a:chExt cx="3954" cy="2583"/>
          </a:xfrm>
        </p:grpSpPr>
        <p:graphicFrame>
          <p:nvGraphicFramePr>
            <p:cNvPr id="61442" name="Object 8"/>
            <p:cNvGraphicFramePr>
              <a:graphicFrameLocks noChangeAspect="1"/>
            </p:cNvGraphicFramePr>
            <p:nvPr/>
          </p:nvGraphicFramePr>
          <p:xfrm>
            <a:off x="913" y="1099"/>
            <a:ext cx="3954" cy="2312"/>
          </p:xfrm>
          <a:graphic>
            <a:graphicData uri="http://schemas.openxmlformats.org/presentationml/2006/ole">
              <mc:AlternateContent xmlns:mc="http://schemas.openxmlformats.org/markup-compatibility/2006">
                <mc:Choice xmlns:v="urn:schemas-microsoft-com:vml" Requires="v">
                  <p:oleObj spid="_x0000_s61473" name="Image" r:id="rId3" imgW="5900440" imgH="3492128" progId="Photoshop.Image.7">
                    <p:embed/>
                  </p:oleObj>
                </mc:Choice>
                <mc:Fallback>
                  <p:oleObj name="Image" r:id="rId3" imgW="5900440" imgH="3492128"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897" b="2121"/>
                        <a:stretch>
                          <a:fillRect/>
                        </a:stretch>
                      </p:blipFill>
                      <p:spPr bwMode="auto">
                        <a:xfrm>
                          <a:off x="913" y="1099"/>
                          <a:ext cx="3954" cy="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Line 3"/>
            <p:cNvSpPr>
              <a:spLocks noChangeShapeType="1"/>
            </p:cNvSpPr>
            <p:nvPr/>
          </p:nvSpPr>
          <p:spPr bwMode="auto">
            <a:xfrm flipH="1" flipV="1">
              <a:off x="2139" y="2761"/>
              <a:ext cx="314" cy="1"/>
            </a:xfrm>
            <a:prstGeom prst="line">
              <a:avLst/>
            </a:prstGeom>
            <a:noFill/>
            <a:ln w="28575">
              <a:solidFill>
                <a:schemeClr val="bg1"/>
              </a:solidFill>
              <a:round/>
              <a:headEnd/>
              <a:tailEnd type="triangle" w="med" len="med"/>
            </a:ln>
          </p:spPr>
          <p:txBody>
            <a:bodyPr/>
            <a:lstStyle/>
            <a:p>
              <a:endParaRPr lang="en-US"/>
            </a:p>
          </p:txBody>
        </p:sp>
        <p:sp>
          <p:nvSpPr>
            <p:cNvPr id="61445" name="Text Box 9"/>
            <p:cNvSpPr txBox="1">
              <a:spLocks noChangeArrowheads="1"/>
            </p:cNvSpPr>
            <p:nvPr/>
          </p:nvSpPr>
          <p:spPr bwMode="auto">
            <a:xfrm>
              <a:off x="3792" y="1243"/>
              <a:ext cx="665" cy="355"/>
            </a:xfrm>
            <a:prstGeom prst="rect">
              <a:avLst/>
            </a:prstGeom>
            <a:noFill/>
            <a:ln w="9525">
              <a:noFill/>
              <a:miter lim="800000"/>
              <a:headEnd/>
              <a:tailEnd/>
            </a:ln>
          </p:spPr>
          <p:txBody>
            <a:bodyPr>
              <a:spAutoFit/>
            </a:bodyPr>
            <a:lstStyle/>
            <a:p>
              <a:pPr algn="ctr">
                <a:spcBef>
                  <a:spcPct val="50000"/>
                </a:spcBef>
              </a:pPr>
              <a:r>
                <a:rPr lang="en-US" sz="1800">
                  <a:solidFill>
                    <a:srgbClr val="FFFF00"/>
                  </a:solidFill>
                </a:rPr>
                <a:t>Spoil Pile</a:t>
              </a:r>
            </a:p>
          </p:txBody>
        </p:sp>
        <p:sp>
          <p:nvSpPr>
            <p:cNvPr id="61446" name="Line 10"/>
            <p:cNvSpPr>
              <a:spLocks noChangeShapeType="1"/>
            </p:cNvSpPr>
            <p:nvPr/>
          </p:nvSpPr>
          <p:spPr bwMode="auto">
            <a:xfrm flipV="1">
              <a:off x="3727" y="828"/>
              <a:ext cx="0" cy="888"/>
            </a:xfrm>
            <a:prstGeom prst="line">
              <a:avLst/>
            </a:prstGeom>
            <a:noFill/>
            <a:ln w="28575">
              <a:solidFill>
                <a:schemeClr val="bg1"/>
              </a:solidFill>
              <a:prstDash val="dash"/>
              <a:round/>
              <a:headEnd/>
              <a:tailEnd/>
            </a:ln>
          </p:spPr>
          <p:txBody>
            <a:bodyPr/>
            <a:lstStyle/>
            <a:p>
              <a:endParaRPr lang="en-US"/>
            </a:p>
          </p:txBody>
        </p:sp>
        <p:sp>
          <p:nvSpPr>
            <p:cNvPr id="61447" name="Line 11"/>
            <p:cNvSpPr>
              <a:spLocks noChangeShapeType="1"/>
            </p:cNvSpPr>
            <p:nvPr/>
          </p:nvSpPr>
          <p:spPr bwMode="auto">
            <a:xfrm flipV="1">
              <a:off x="3205" y="828"/>
              <a:ext cx="0" cy="888"/>
            </a:xfrm>
            <a:prstGeom prst="line">
              <a:avLst/>
            </a:prstGeom>
            <a:noFill/>
            <a:ln w="28575">
              <a:solidFill>
                <a:schemeClr val="bg1"/>
              </a:solidFill>
              <a:prstDash val="dash"/>
              <a:round/>
              <a:headEnd/>
              <a:tailEnd/>
            </a:ln>
          </p:spPr>
          <p:txBody>
            <a:bodyPr/>
            <a:lstStyle/>
            <a:p>
              <a:endParaRPr lang="en-US"/>
            </a:p>
          </p:txBody>
        </p:sp>
        <p:sp>
          <p:nvSpPr>
            <p:cNvPr id="61448" name="Line 12"/>
            <p:cNvSpPr>
              <a:spLocks noChangeShapeType="1"/>
            </p:cNvSpPr>
            <p:nvPr/>
          </p:nvSpPr>
          <p:spPr bwMode="auto">
            <a:xfrm>
              <a:off x="3205" y="1379"/>
              <a:ext cx="515" cy="0"/>
            </a:xfrm>
            <a:prstGeom prst="line">
              <a:avLst/>
            </a:prstGeom>
            <a:noFill/>
            <a:ln w="28575">
              <a:solidFill>
                <a:schemeClr val="bg1"/>
              </a:solidFill>
              <a:round/>
              <a:headEnd type="triangle" w="med" len="med"/>
              <a:tailEnd type="triangle" w="med" len="med"/>
            </a:ln>
          </p:spPr>
          <p:txBody>
            <a:bodyPr/>
            <a:lstStyle/>
            <a:p>
              <a:endParaRPr lang="en-US"/>
            </a:p>
          </p:txBody>
        </p:sp>
        <p:sp>
          <p:nvSpPr>
            <p:cNvPr id="61449" name="Text Box 13"/>
            <p:cNvSpPr txBox="1">
              <a:spLocks noChangeArrowheads="1"/>
            </p:cNvSpPr>
            <p:nvPr/>
          </p:nvSpPr>
          <p:spPr bwMode="auto">
            <a:xfrm>
              <a:off x="3252" y="990"/>
              <a:ext cx="441" cy="321"/>
            </a:xfrm>
            <a:prstGeom prst="rect">
              <a:avLst/>
            </a:prstGeom>
            <a:noFill/>
            <a:ln w="9525">
              <a:noFill/>
              <a:miter lim="800000"/>
              <a:headEnd/>
              <a:tailEnd/>
            </a:ln>
          </p:spPr>
          <p:txBody>
            <a:bodyPr>
              <a:spAutoFit/>
            </a:bodyPr>
            <a:lstStyle/>
            <a:p>
              <a:pPr algn="ctr">
                <a:spcBef>
                  <a:spcPct val="50000"/>
                </a:spcBef>
              </a:pPr>
              <a:r>
                <a:rPr lang="en-US" sz="1600">
                  <a:solidFill>
                    <a:schemeClr val="bg1"/>
                  </a:solidFill>
                </a:rPr>
                <a:t>2’ min.</a:t>
              </a:r>
            </a:p>
          </p:txBody>
        </p:sp>
        <p:sp>
          <p:nvSpPr>
            <p:cNvPr id="61450" name="Line 14"/>
            <p:cNvSpPr>
              <a:spLocks noChangeShapeType="1"/>
            </p:cNvSpPr>
            <p:nvPr/>
          </p:nvSpPr>
          <p:spPr bwMode="auto">
            <a:xfrm rot="16200000" flipV="1">
              <a:off x="2103" y="1905"/>
              <a:ext cx="0" cy="279"/>
            </a:xfrm>
            <a:prstGeom prst="line">
              <a:avLst/>
            </a:prstGeom>
            <a:noFill/>
            <a:ln w="28575">
              <a:solidFill>
                <a:schemeClr val="bg1"/>
              </a:solidFill>
              <a:prstDash val="dash"/>
              <a:round/>
              <a:headEnd/>
              <a:tailEnd/>
            </a:ln>
          </p:spPr>
          <p:txBody>
            <a:bodyPr/>
            <a:lstStyle/>
            <a:p>
              <a:endParaRPr lang="en-US"/>
            </a:p>
          </p:txBody>
        </p:sp>
        <p:sp>
          <p:nvSpPr>
            <p:cNvPr id="61451" name="Line 16"/>
            <p:cNvSpPr>
              <a:spLocks noChangeShapeType="1"/>
            </p:cNvSpPr>
            <p:nvPr/>
          </p:nvSpPr>
          <p:spPr bwMode="auto">
            <a:xfrm rot="16200000" flipV="1">
              <a:off x="2096" y="2177"/>
              <a:ext cx="0" cy="279"/>
            </a:xfrm>
            <a:prstGeom prst="line">
              <a:avLst/>
            </a:prstGeom>
            <a:noFill/>
            <a:ln w="28575">
              <a:solidFill>
                <a:schemeClr val="bg1"/>
              </a:solidFill>
              <a:prstDash val="dash"/>
              <a:round/>
              <a:headEnd/>
              <a:tailEnd/>
            </a:ln>
          </p:spPr>
          <p:txBody>
            <a:bodyPr/>
            <a:lstStyle/>
            <a:p>
              <a:endParaRPr lang="en-US"/>
            </a:p>
          </p:txBody>
        </p:sp>
        <p:sp>
          <p:nvSpPr>
            <p:cNvPr id="61452" name="Text Box 17"/>
            <p:cNvSpPr txBox="1">
              <a:spLocks noChangeArrowheads="1"/>
            </p:cNvSpPr>
            <p:nvPr/>
          </p:nvSpPr>
          <p:spPr bwMode="auto">
            <a:xfrm>
              <a:off x="2127" y="1589"/>
              <a:ext cx="450" cy="321"/>
            </a:xfrm>
            <a:prstGeom prst="rect">
              <a:avLst/>
            </a:prstGeom>
            <a:noFill/>
            <a:ln w="9525">
              <a:noFill/>
              <a:miter lim="800000"/>
              <a:headEnd/>
              <a:tailEnd/>
            </a:ln>
          </p:spPr>
          <p:txBody>
            <a:bodyPr>
              <a:spAutoFit/>
            </a:bodyPr>
            <a:lstStyle/>
            <a:p>
              <a:pPr algn="ctr">
                <a:spcBef>
                  <a:spcPct val="50000"/>
                </a:spcBef>
              </a:pPr>
              <a:r>
                <a:rPr lang="en-US" sz="1600">
                  <a:solidFill>
                    <a:schemeClr val="bg1"/>
                  </a:solidFill>
                </a:rPr>
                <a:t>18” min.</a:t>
              </a:r>
            </a:p>
          </p:txBody>
        </p:sp>
        <p:sp>
          <p:nvSpPr>
            <p:cNvPr id="61453" name="Freeform 19"/>
            <p:cNvSpPr>
              <a:spLocks/>
            </p:cNvSpPr>
            <p:nvPr/>
          </p:nvSpPr>
          <p:spPr bwMode="auto">
            <a:xfrm rot="444259">
              <a:off x="2203" y="1947"/>
              <a:ext cx="165" cy="208"/>
            </a:xfrm>
            <a:custGeom>
              <a:avLst/>
              <a:gdLst>
                <a:gd name="T0" fmla="*/ 141 w 168"/>
                <a:gd name="T1" fmla="*/ 0 h 232"/>
                <a:gd name="T2" fmla="*/ 141 w 168"/>
                <a:gd name="T3" fmla="*/ 136 h 232"/>
                <a:gd name="T4" fmla="*/ 0 w 168"/>
                <a:gd name="T5" fmla="*/ 208 h 232"/>
                <a:gd name="T6" fmla="*/ 0 60000 65536"/>
                <a:gd name="T7" fmla="*/ 0 60000 65536"/>
                <a:gd name="T8" fmla="*/ 0 60000 65536"/>
                <a:gd name="T9" fmla="*/ 0 w 168"/>
                <a:gd name="T10" fmla="*/ 0 h 232"/>
                <a:gd name="T11" fmla="*/ 168 w 168"/>
                <a:gd name="T12" fmla="*/ 232 h 232"/>
              </a:gdLst>
              <a:ahLst/>
              <a:cxnLst>
                <a:cxn ang="T6">
                  <a:pos x="T0" y="T1"/>
                </a:cxn>
                <a:cxn ang="T7">
                  <a:pos x="T2" y="T3"/>
                </a:cxn>
                <a:cxn ang="T8">
                  <a:pos x="T4" y="T5"/>
                </a:cxn>
              </a:cxnLst>
              <a:rect l="T9" t="T10" r="T11" b="T12"/>
              <a:pathLst>
                <a:path w="168" h="232">
                  <a:moveTo>
                    <a:pt x="144" y="0"/>
                  </a:moveTo>
                  <a:cubicBezTo>
                    <a:pt x="156" y="56"/>
                    <a:pt x="168" y="113"/>
                    <a:pt x="144" y="152"/>
                  </a:cubicBezTo>
                  <a:cubicBezTo>
                    <a:pt x="120" y="191"/>
                    <a:pt x="60" y="211"/>
                    <a:pt x="0" y="232"/>
                  </a:cubicBezTo>
                </a:path>
              </a:pathLst>
            </a:custGeom>
            <a:noFill/>
            <a:ln w="28575" cmpd="sng">
              <a:solidFill>
                <a:schemeClr val="bg1"/>
              </a:solidFill>
              <a:round/>
              <a:headEnd type="none" w="med" len="med"/>
              <a:tailEnd type="triangle" w="med" len="med"/>
            </a:ln>
          </p:spPr>
          <p:txBody>
            <a:bodyPr/>
            <a:lstStyle/>
            <a:p>
              <a:endParaRPr lang="en-US"/>
            </a:p>
          </p:txBody>
        </p:sp>
        <p:sp>
          <p:nvSpPr>
            <p:cNvPr id="61454" name="Text Box 20"/>
            <p:cNvSpPr txBox="1">
              <a:spLocks noChangeArrowheads="1"/>
            </p:cNvSpPr>
            <p:nvPr/>
          </p:nvSpPr>
          <p:spPr bwMode="auto">
            <a:xfrm>
              <a:off x="2633" y="2268"/>
              <a:ext cx="201" cy="203"/>
            </a:xfrm>
            <a:prstGeom prst="rect">
              <a:avLst/>
            </a:prstGeom>
            <a:noFill/>
            <a:ln w="9525">
              <a:noFill/>
              <a:miter lim="800000"/>
              <a:headEnd/>
              <a:tailEnd/>
            </a:ln>
          </p:spPr>
          <p:txBody>
            <a:bodyPr>
              <a:spAutoFit/>
            </a:bodyPr>
            <a:lstStyle/>
            <a:p>
              <a:pPr>
                <a:spcBef>
                  <a:spcPct val="50000"/>
                </a:spcBef>
              </a:pPr>
              <a:r>
                <a:rPr lang="en-US" sz="1800" b="1">
                  <a:solidFill>
                    <a:schemeClr val="bg1"/>
                  </a:solidFill>
                </a:rPr>
                <a:t>H</a:t>
              </a:r>
            </a:p>
          </p:txBody>
        </p:sp>
        <p:sp>
          <p:nvSpPr>
            <p:cNvPr id="61455" name="Text Box 21"/>
            <p:cNvSpPr txBox="1">
              <a:spLocks noChangeArrowheads="1"/>
            </p:cNvSpPr>
            <p:nvPr/>
          </p:nvSpPr>
          <p:spPr bwMode="auto">
            <a:xfrm>
              <a:off x="3019" y="2002"/>
              <a:ext cx="200" cy="203"/>
            </a:xfrm>
            <a:prstGeom prst="rect">
              <a:avLst/>
            </a:prstGeom>
            <a:noFill/>
            <a:ln w="9525">
              <a:noFill/>
              <a:miter lim="800000"/>
              <a:headEnd/>
              <a:tailEnd/>
            </a:ln>
          </p:spPr>
          <p:txBody>
            <a:bodyPr>
              <a:spAutoFit/>
            </a:bodyPr>
            <a:lstStyle/>
            <a:p>
              <a:pPr>
                <a:spcBef>
                  <a:spcPct val="50000"/>
                </a:spcBef>
              </a:pPr>
              <a:r>
                <a:rPr lang="en-US" sz="1800" b="1">
                  <a:solidFill>
                    <a:schemeClr val="bg1"/>
                  </a:solidFill>
                </a:rPr>
                <a:t>V</a:t>
              </a:r>
            </a:p>
          </p:txBody>
        </p:sp>
        <p:sp>
          <p:nvSpPr>
            <p:cNvPr id="61456" name="Text Box 22"/>
            <p:cNvSpPr txBox="1">
              <a:spLocks noChangeArrowheads="1"/>
            </p:cNvSpPr>
            <p:nvPr/>
          </p:nvSpPr>
          <p:spPr bwMode="auto">
            <a:xfrm>
              <a:off x="3541" y="1816"/>
              <a:ext cx="1281" cy="507"/>
            </a:xfrm>
            <a:prstGeom prst="rect">
              <a:avLst/>
            </a:prstGeom>
            <a:noFill/>
            <a:ln w="9525">
              <a:noFill/>
              <a:miter lim="800000"/>
              <a:headEnd/>
              <a:tailEnd/>
            </a:ln>
          </p:spPr>
          <p:txBody>
            <a:bodyPr>
              <a:spAutoFit/>
            </a:bodyPr>
            <a:lstStyle/>
            <a:p>
              <a:pPr>
                <a:spcBef>
                  <a:spcPct val="50000"/>
                </a:spcBef>
              </a:pPr>
              <a:r>
                <a:rPr lang="en-US" sz="1800" b="1">
                  <a:solidFill>
                    <a:schemeClr val="bg1"/>
                  </a:solidFill>
                </a:rPr>
                <a:t>Max allowable slope from table B-1</a:t>
              </a:r>
            </a:p>
          </p:txBody>
        </p:sp>
        <p:sp>
          <p:nvSpPr>
            <p:cNvPr id="61457" name="Text Box 23"/>
            <p:cNvSpPr txBox="1">
              <a:spLocks noChangeArrowheads="1"/>
            </p:cNvSpPr>
            <p:nvPr/>
          </p:nvSpPr>
          <p:spPr bwMode="auto">
            <a:xfrm>
              <a:off x="2496" y="2653"/>
              <a:ext cx="2169" cy="507"/>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Support or shield system must be certified for the full depth of the excavation.</a:t>
              </a:r>
            </a:p>
          </p:txBody>
        </p:sp>
        <p:sp>
          <p:nvSpPr>
            <p:cNvPr id="61458" name="Line 24"/>
            <p:cNvSpPr>
              <a:spLocks noChangeShapeType="1"/>
            </p:cNvSpPr>
            <p:nvPr/>
          </p:nvSpPr>
          <p:spPr bwMode="auto">
            <a:xfrm flipH="1" flipV="1">
              <a:off x="3312" y="2088"/>
              <a:ext cx="229" cy="2"/>
            </a:xfrm>
            <a:prstGeom prst="line">
              <a:avLst/>
            </a:prstGeom>
            <a:noFill/>
            <a:ln w="28575">
              <a:solidFill>
                <a:schemeClr val="bg1"/>
              </a:solidFill>
              <a:round/>
              <a:headEnd/>
              <a:tailEnd type="triangle" w="med" len="med"/>
            </a:ln>
          </p:spPr>
          <p:txBody>
            <a:bodyPr/>
            <a:lstStyle/>
            <a:p>
              <a:endParaRPr lang="en-US"/>
            </a:p>
          </p:txBody>
        </p:sp>
      </p:grpSp>
    </p:spTree>
    <p:extLst>
      <p:ext uri="{BB962C8B-B14F-4D97-AF65-F5344CB8AC3E}">
        <p14:creationId xmlns:p14="http://schemas.microsoft.com/office/powerpoint/2010/main" val="404618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26" descr="blue PVC pipe"/>
          <p:cNvPicPr>
            <a:picLocks noChangeAspect="1" noChangeArrowheads="1"/>
          </p:cNvPicPr>
          <p:nvPr/>
        </p:nvPicPr>
        <p:blipFill>
          <a:blip r:embed="rId2" cstate="print">
            <a:lum bright="-6000"/>
          </a:blip>
          <a:srcRect r="11385"/>
          <a:stretch>
            <a:fillRect/>
          </a:stretch>
        </p:blipFill>
        <p:spPr bwMode="auto">
          <a:xfrm>
            <a:off x="711200" y="228600"/>
            <a:ext cx="5930900" cy="50196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20166" name="Line 1029"/>
          <p:cNvSpPr>
            <a:spLocks noChangeShapeType="1"/>
          </p:cNvSpPr>
          <p:nvPr/>
        </p:nvSpPr>
        <p:spPr bwMode="auto">
          <a:xfrm flipH="1">
            <a:off x="4972050" y="1717675"/>
            <a:ext cx="2000250" cy="1358900"/>
          </a:xfrm>
          <a:prstGeom prst="line">
            <a:avLst/>
          </a:prstGeom>
          <a:noFill/>
          <a:ln w="57150">
            <a:solidFill>
              <a:srgbClr val="FFFF00"/>
            </a:solidFill>
            <a:round/>
            <a:headEnd/>
            <a:tailEnd type="triangle" w="med" len="med"/>
          </a:ln>
        </p:spPr>
        <p:txBody>
          <a:bodyPr/>
          <a:lstStyle/>
          <a:p>
            <a:endParaRPr lang="en-US"/>
          </a:p>
        </p:txBody>
      </p:sp>
      <p:sp>
        <p:nvSpPr>
          <p:cNvPr id="7" name="Text Box 1028"/>
          <p:cNvSpPr txBox="1">
            <a:spLocks noChangeArrowheads="1"/>
          </p:cNvSpPr>
          <p:nvPr/>
        </p:nvSpPr>
        <p:spPr bwMode="auto">
          <a:xfrm>
            <a:off x="7010400" y="1328738"/>
            <a:ext cx="1892300" cy="1503363"/>
          </a:xfrm>
          <a:prstGeom prst="rect">
            <a:avLst/>
          </a:prstGeom>
          <a:noFill/>
          <a:ln w="9525">
            <a:noFill/>
            <a:miter lim="800000"/>
            <a:headEnd/>
            <a:tailEnd/>
          </a:ln>
        </p:spPr>
        <p:txBody>
          <a:bodyPr>
            <a:spAutoFit/>
          </a:bodyPr>
          <a:lstStyle/>
          <a:p>
            <a:pPr>
              <a:lnSpc>
                <a:spcPct val="130000"/>
              </a:lnSpc>
              <a:spcBef>
                <a:spcPct val="50000"/>
              </a:spcBef>
            </a:pPr>
            <a:r>
              <a:rPr lang="en-US" dirty="0">
                <a:solidFill>
                  <a:schemeClr val="accent1">
                    <a:lumMod val="50000"/>
                  </a:schemeClr>
                </a:solidFill>
              </a:rPr>
              <a:t>Use end plate to prevent exposure at end of trench shield.</a:t>
            </a:r>
          </a:p>
        </p:txBody>
      </p:sp>
    </p:spTree>
    <p:extLst>
      <p:ext uri="{BB962C8B-B14F-4D97-AF65-F5344CB8AC3E}">
        <p14:creationId xmlns:p14="http://schemas.microsoft.com/office/powerpoint/2010/main" val="3165235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Text Box 5"/>
          <p:cNvSpPr txBox="1">
            <a:spLocks noChangeArrowheads="1"/>
          </p:cNvSpPr>
          <p:nvPr/>
        </p:nvSpPr>
        <p:spPr bwMode="auto">
          <a:xfrm>
            <a:off x="5715000" y="1750874"/>
            <a:ext cx="2997200" cy="1754326"/>
          </a:xfrm>
          <a:prstGeom prst="rect">
            <a:avLst/>
          </a:prstGeom>
          <a:noFill/>
          <a:ln w="9525">
            <a:noFill/>
            <a:miter lim="800000"/>
            <a:headEnd/>
            <a:tailEnd/>
          </a:ln>
        </p:spPr>
        <p:txBody>
          <a:bodyPr wrap="square">
            <a:spAutoFit/>
          </a:bodyPr>
          <a:lstStyle/>
          <a:p>
            <a:pPr>
              <a:lnSpc>
                <a:spcPct val="120000"/>
              </a:lnSpc>
              <a:spcBef>
                <a:spcPct val="50000"/>
              </a:spcBef>
            </a:pPr>
            <a:r>
              <a:rPr lang="en-US" dirty="0">
                <a:solidFill>
                  <a:schemeClr val="accent1">
                    <a:lumMod val="50000"/>
                  </a:schemeClr>
                </a:solidFill>
              </a:rPr>
              <a:t>“Stacker” assemblies consisting of two or more shields, attached per manufacturers’ specifications, may be used.</a:t>
            </a:r>
          </a:p>
        </p:txBody>
      </p:sp>
      <p:pic>
        <p:nvPicPr>
          <p:cNvPr id="6" name="Picture 3" descr="081A"/>
          <p:cNvPicPr>
            <a:picLocks noChangeAspect="1" noChangeArrowheads="1"/>
          </p:cNvPicPr>
          <p:nvPr/>
        </p:nvPicPr>
        <p:blipFill>
          <a:blip r:embed="rId2" cstate="print"/>
          <a:srcRect b="1190"/>
          <a:stretch>
            <a:fillRect/>
          </a:stretch>
        </p:blipFill>
        <p:spPr bwMode="auto">
          <a:xfrm>
            <a:off x="969741" y="213360"/>
            <a:ext cx="4440459" cy="5120640"/>
          </a:xfrm>
          <a:prstGeom prst="rect">
            <a:avLst/>
          </a:prstGeom>
          <a:noFill/>
          <a:ln w="38100">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780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3"/>
          <p:cNvSpPr txBox="1">
            <a:spLocks noChangeArrowheads="1"/>
          </p:cNvSpPr>
          <p:nvPr/>
        </p:nvSpPr>
        <p:spPr bwMode="auto">
          <a:xfrm>
            <a:off x="381000" y="843070"/>
            <a:ext cx="8436429" cy="757130"/>
          </a:xfrm>
          <a:prstGeom prst="rect">
            <a:avLst/>
          </a:prstGeom>
          <a:noFill/>
          <a:ln w="9525">
            <a:noFill/>
            <a:miter lim="800000"/>
            <a:headEnd/>
            <a:tailEnd/>
          </a:ln>
        </p:spPr>
        <p:txBody>
          <a:bodyPr wrap="square">
            <a:spAutoFit/>
          </a:bodyPr>
          <a:lstStyle/>
          <a:p>
            <a:pPr algn="ctr">
              <a:lnSpc>
                <a:spcPct val="120000"/>
              </a:lnSpc>
              <a:spcBef>
                <a:spcPct val="50000"/>
              </a:spcBef>
            </a:pPr>
            <a:r>
              <a:rPr lang="en-US" b="1" dirty="0">
                <a:solidFill>
                  <a:schemeClr val="accent1">
                    <a:lumMod val="50000"/>
                  </a:schemeClr>
                </a:solidFill>
              </a:rPr>
              <a:t>Prevent lateral shift by digging the trench with a minimum gap (4” – 6”) between the shield and the trench </a:t>
            </a:r>
            <a:r>
              <a:rPr lang="en-US" b="1" dirty="0" smtClean="0">
                <a:solidFill>
                  <a:schemeClr val="accent1">
                    <a:lumMod val="50000"/>
                  </a:schemeClr>
                </a:solidFill>
              </a:rPr>
              <a:t>wall and </a:t>
            </a:r>
            <a:r>
              <a:rPr lang="en-US" b="1" dirty="0">
                <a:solidFill>
                  <a:schemeClr val="accent1">
                    <a:lumMod val="50000"/>
                  </a:schemeClr>
                </a:solidFill>
              </a:rPr>
              <a:t>backfilling half to two-thirds the height of the shield.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38" y="1685221"/>
            <a:ext cx="7334124" cy="3724979"/>
          </a:xfrm>
          <a:prstGeom prst="rect">
            <a:avLst/>
          </a:prstGeom>
          <a:effectLst>
            <a:outerShdw blurRad="50800" dist="38100" dir="2700000" algn="tl" rotWithShape="0">
              <a:prstClr val="black">
                <a:alpha val="40000"/>
              </a:prstClr>
            </a:outerShdw>
          </a:effectLst>
        </p:spPr>
      </p:pic>
      <p:sp>
        <p:nvSpPr>
          <p:cNvPr id="4" name="Rectangle 3"/>
          <p:cNvSpPr>
            <a:spLocks noChangeArrowheads="1"/>
          </p:cNvSpPr>
          <p:nvPr/>
        </p:nvSpPr>
        <p:spPr bwMode="auto">
          <a:xfrm>
            <a:off x="1828800" y="76200"/>
            <a:ext cx="5472224" cy="769441"/>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110000"/>
              </a:lnSpc>
              <a:spcBef>
                <a:spcPct val="50000"/>
              </a:spcBef>
              <a:defRPr/>
            </a:pPr>
            <a:r>
              <a:rPr lang="en-US" sz="4000" b="1" dirty="0">
                <a:solidFill>
                  <a:srgbClr val="00447C"/>
                </a:solidFill>
              </a:rPr>
              <a:t>No Lateral Shift</a:t>
            </a:r>
            <a:endParaRPr lang="en-US" sz="4000" i="1" dirty="0">
              <a:solidFill>
                <a:srgbClr val="00447C"/>
              </a:solidFill>
            </a:endParaRPr>
          </a:p>
        </p:txBody>
      </p:sp>
    </p:spTree>
    <p:extLst>
      <p:ext uri="{BB962C8B-B14F-4D97-AF65-F5344CB8AC3E}">
        <p14:creationId xmlns:p14="http://schemas.microsoft.com/office/powerpoint/2010/main" val="1744169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893763" y="304800"/>
            <a:ext cx="7356475" cy="119062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defRPr/>
            </a:pPr>
            <a:r>
              <a:rPr lang="en-US" sz="3600" b="1" dirty="0">
                <a:solidFill>
                  <a:schemeClr val="accent1">
                    <a:lumMod val="50000"/>
                  </a:schemeClr>
                </a:solidFill>
              </a:rPr>
              <a:t>Specific Responsibilities of the Competent </a:t>
            </a:r>
            <a:r>
              <a:rPr lang="en-US" sz="3600" b="1" dirty="0" smtClean="0">
                <a:solidFill>
                  <a:schemeClr val="accent1">
                    <a:lumMod val="50000"/>
                  </a:schemeClr>
                </a:solidFill>
              </a:rPr>
              <a:t>Person </a:t>
            </a:r>
            <a:r>
              <a:rPr lang="en-US" sz="2400" b="1" i="1" dirty="0" smtClean="0">
                <a:solidFill>
                  <a:schemeClr val="accent1">
                    <a:lumMod val="50000"/>
                  </a:schemeClr>
                </a:solidFill>
              </a:rPr>
              <a:t>(cont.)</a:t>
            </a:r>
            <a:endParaRPr lang="en-US" sz="2400" b="1" dirty="0">
              <a:solidFill>
                <a:schemeClr val="accent1">
                  <a:lumMod val="50000"/>
                </a:schemeClr>
              </a:solidFill>
            </a:endParaRPr>
          </a:p>
        </p:txBody>
      </p:sp>
      <p:sp>
        <p:nvSpPr>
          <p:cNvPr id="4" name="Text Box 3"/>
          <p:cNvSpPr txBox="1">
            <a:spLocks noChangeArrowheads="1"/>
          </p:cNvSpPr>
          <p:nvPr/>
        </p:nvSpPr>
        <p:spPr bwMode="auto">
          <a:xfrm>
            <a:off x="533400" y="1673691"/>
            <a:ext cx="8077200" cy="3431709"/>
          </a:xfrm>
          <a:prstGeom prst="rect">
            <a:avLst/>
          </a:prstGeom>
          <a:noFill/>
          <a:ln w="9525">
            <a:noFill/>
            <a:miter lim="800000"/>
            <a:headEnd/>
            <a:tailEnd/>
          </a:ln>
        </p:spPr>
        <p:txBody>
          <a:bodyPr wrap="square">
            <a:spAutoFit/>
          </a:bodyPr>
          <a:lstStyle/>
          <a:p>
            <a:pPr marL="274320" indent="-274320">
              <a:spcBef>
                <a:spcPts val="600"/>
              </a:spcBef>
              <a:buFont typeface="Wingdings" panose="05000000000000000000" pitchFamily="2" charset="2"/>
              <a:buChar char="§"/>
            </a:pPr>
            <a:r>
              <a:rPr lang="en-US" sz="2400" dirty="0">
                <a:solidFill>
                  <a:schemeClr val="accent1">
                    <a:lumMod val="50000"/>
                  </a:schemeClr>
                </a:solidFill>
              </a:rPr>
              <a:t>Determine whether damage to excavation safety equipment renders it unusable.</a:t>
            </a: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Design </a:t>
            </a:r>
            <a:r>
              <a:rPr lang="en-US" sz="2400" dirty="0">
                <a:solidFill>
                  <a:schemeClr val="accent1">
                    <a:lumMod val="50000"/>
                  </a:schemeClr>
                </a:solidFill>
              </a:rPr>
              <a:t>of structural ramps.</a:t>
            </a: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Location </a:t>
            </a:r>
            <a:r>
              <a:rPr lang="en-US" sz="2400" dirty="0">
                <a:solidFill>
                  <a:schemeClr val="accent1">
                    <a:lumMod val="50000"/>
                  </a:schemeClr>
                </a:solidFill>
              </a:rPr>
              <a:t>of underground installations/utilities.</a:t>
            </a: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Monitor </a:t>
            </a:r>
            <a:r>
              <a:rPr lang="en-US" sz="2400" dirty="0">
                <a:solidFill>
                  <a:schemeClr val="accent1">
                    <a:lumMod val="50000"/>
                  </a:schemeClr>
                </a:solidFill>
              </a:rPr>
              <a:t>water removal equipment </a:t>
            </a:r>
            <a:r>
              <a:rPr lang="en-US" sz="2400" dirty="0" smtClean="0">
                <a:solidFill>
                  <a:schemeClr val="accent1">
                    <a:lumMod val="50000"/>
                  </a:schemeClr>
                </a:solidFill>
              </a:rPr>
              <a:t>and </a:t>
            </a:r>
            <a:r>
              <a:rPr lang="en-US" sz="2400" dirty="0">
                <a:solidFill>
                  <a:schemeClr val="accent1">
                    <a:lumMod val="50000"/>
                  </a:schemeClr>
                </a:solidFill>
              </a:rPr>
              <a:t>operation.</a:t>
            </a: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Perform </a:t>
            </a:r>
            <a:r>
              <a:rPr lang="en-US" sz="2400" dirty="0">
                <a:solidFill>
                  <a:schemeClr val="accent1">
                    <a:lumMod val="50000"/>
                  </a:schemeClr>
                </a:solidFill>
              </a:rPr>
              <a:t>daily inspections.</a:t>
            </a:r>
          </a:p>
          <a:p>
            <a:pPr marL="274320" indent="-274320">
              <a:spcBef>
                <a:spcPts val="600"/>
              </a:spcBef>
              <a:buFont typeface="Wingdings" panose="05000000000000000000" pitchFamily="2" charset="2"/>
              <a:buChar char="§"/>
            </a:pPr>
            <a:r>
              <a:rPr lang="en-US" sz="2400" dirty="0" smtClean="0">
                <a:solidFill>
                  <a:schemeClr val="accent1">
                    <a:lumMod val="50000"/>
                  </a:schemeClr>
                </a:solidFill>
              </a:rPr>
              <a:t>Determine </a:t>
            </a:r>
            <a:r>
              <a:rPr lang="en-US" sz="2400" dirty="0">
                <a:solidFill>
                  <a:schemeClr val="accent1">
                    <a:lumMod val="50000"/>
                  </a:schemeClr>
                </a:solidFill>
              </a:rPr>
              <a:t>the necessity for a </a:t>
            </a:r>
            <a:r>
              <a:rPr lang="en-US" sz="2400" dirty="0" smtClean="0">
                <a:solidFill>
                  <a:schemeClr val="accent1">
                    <a:lumMod val="50000"/>
                  </a:schemeClr>
                </a:solidFill>
              </a:rPr>
              <a:t>protective </a:t>
            </a:r>
            <a:r>
              <a:rPr lang="en-US" sz="2400" dirty="0">
                <a:solidFill>
                  <a:schemeClr val="accent1">
                    <a:lumMod val="50000"/>
                  </a:schemeClr>
                </a:solidFill>
              </a:rPr>
              <a:t>system if less than 5 feet deep</a:t>
            </a:r>
            <a:r>
              <a:rPr lang="en-US" sz="2400" dirty="0" smtClean="0">
                <a:solidFill>
                  <a:schemeClr val="accent1">
                    <a:lumMod val="50000"/>
                  </a:schemeClr>
                </a:solidFill>
              </a:rPr>
              <a:t>.</a:t>
            </a:r>
            <a:endParaRPr lang="en-US" sz="2400" dirty="0">
              <a:solidFill>
                <a:schemeClr val="accent1">
                  <a:lumMod val="50000"/>
                </a:schemeClr>
              </a:solidFill>
            </a:endParaRPr>
          </a:p>
        </p:txBody>
      </p:sp>
    </p:spTree>
    <p:extLst>
      <p:ext uri="{BB962C8B-B14F-4D97-AF65-F5344CB8AC3E}">
        <p14:creationId xmlns:p14="http://schemas.microsoft.com/office/powerpoint/2010/main" val="577990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ext Box 3"/>
          <p:cNvSpPr txBox="1">
            <a:spLocks noChangeArrowheads="1"/>
          </p:cNvSpPr>
          <p:nvPr/>
        </p:nvSpPr>
        <p:spPr bwMode="auto">
          <a:xfrm>
            <a:off x="914400" y="4735512"/>
            <a:ext cx="7315200" cy="369888"/>
          </a:xfrm>
          <a:prstGeom prst="rect">
            <a:avLst/>
          </a:prstGeom>
          <a:noFill/>
          <a:ln w="9525">
            <a:noFill/>
            <a:miter lim="800000"/>
            <a:headEnd/>
            <a:tailEnd/>
          </a:ln>
        </p:spPr>
        <p:txBody>
          <a:bodyPr wrap="square">
            <a:spAutoFit/>
          </a:bodyPr>
          <a:lstStyle/>
          <a:p>
            <a:pPr algn="ctr">
              <a:spcBef>
                <a:spcPct val="50000"/>
              </a:spcBef>
            </a:pPr>
            <a:r>
              <a:rPr lang="en-US" b="1" dirty="0">
                <a:solidFill>
                  <a:schemeClr val="accent1">
                    <a:lumMod val="50000"/>
                  </a:schemeClr>
                </a:solidFill>
              </a:rPr>
              <a:t>Lateral shift can result in an employee being crushed against the pipe.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736" y="457200"/>
            <a:ext cx="6096528" cy="40602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1521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Rectangle 3"/>
          <p:cNvSpPr>
            <a:spLocks noChangeArrowheads="1"/>
          </p:cNvSpPr>
          <p:nvPr/>
        </p:nvSpPr>
        <p:spPr bwMode="auto">
          <a:xfrm>
            <a:off x="1828800" y="152400"/>
            <a:ext cx="5486400" cy="628650"/>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110000"/>
              </a:lnSpc>
              <a:spcBef>
                <a:spcPct val="50000"/>
              </a:spcBef>
              <a:defRPr/>
            </a:pPr>
            <a:r>
              <a:rPr lang="en-US" sz="3200" b="1" dirty="0">
                <a:solidFill>
                  <a:schemeClr val="accent1">
                    <a:lumMod val="50000"/>
                  </a:schemeClr>
                </a:solidFill>
              </a:rPr>
              <a:t>Check the Clearance!</a:t>
            </a:r>
            <a:endParaRPr lang="en-US" sz="3200" i="1" dirty="0">
              <a:solidFill>
                <a:schemeClr val="accent1">
                  <a:lumMod val="50000"/>
                </a:schemeClr>
              </a:solidFill>
            </a:endParaRPr>
          </a:p>
        </p:txBody>
      </p:sp>
      <p:pic>
        <p:nvPicPr>
          <p:cNvPr id="224259" name="Picture 4" descr="Shore-shift1"/>
          <p:cNvPicPr>
            <a:picLocks noChangeAspect="1" noChangeArrowheads="1"/>
          </p:cNvPicPr>
          <p:nvPr/>
        </p:nvPicPr>
        <p:blipFill>
          <a:blip r:embed="rId3" cstate="print"/>
          <a:srcRect/>
          <a:stretch>
            <a:fillRect/>
          </a:stretch>
        </p:blipFill>
        <p:spPr bwMode="auto">
          <a:xfrm>
            <a:off x="1616075" y="900113"/>
            <a:ext cx="5918200" cy="4357687"/>
          </a:xfrm>
          <a:prstGeom prst="rect">
            <a:avLst/>
          </a:prstGeom>
          <a:noFill/>
          <a:ln w="9525">
            <a:noFill/>
            <a:miter lim="800000"/>
            <a:headEnd/>
            <a:tailEnd/>
          </a:ln>
        </p:spPr>
      </p:pic>
      <p:pic>
        <p:nvPicPr>
          <p:cNvPr id="508933" name="Picture 5" descr="Shore-shift2"/>
          <p:cNvPicPr>
            <a:picLocks noChangeAspect="1" noChangeArrowheads="1"/>
          </p:cNvPicPr>
          <p:nvPr/>
        </p:nvPicPr>
        <p:blipFill>
          <a:blip r:embed="rId4" cstate="print"/>
          <a:srcRect/>
          <a:stretch>
            <a:fillRect/>
          </a:stretch>
        </p:blipFill>
        <p:spPr bwMode="auto">
          <a:xfrm>
            <a:off x="1625600" y="914400"/>
            <a:ext cx="5918200" cy="4391025"/>
          </a:xfrm>
          <a:prstGeom prst="rect">
            <a:avLst/>
          </a:prstGeom>
          <a:noFill/>
          <a:ln w="9525">
            <a:noFill/>
            <a:miter lim="800000"/>
            <a:headEnd/>
            <a:tailEnd/>
          </a:ln>
        </p:spPr>
      </p:pic>
      <p:sp>
        <p:nvSpPr>
          <p:cNvPr id="508934" name="Freeform 6"/>
          <p:cNvSpPr>
            <a:spLocks/>
          </p:cNvSpPr>
          <p:nvPr/>
        </p:nvSpPr>
        <p:spPr bwMode="auto">
          <a:xfrm>
            <a:off x="2247900" y="3030538"/>
            <a:ext cx="812800" cy="1117600"/>
          </a:xfrm>
          <a:custGeom>
            <a:avLst/>
            <a:gdLst>
              <a:gd name="T0" fmla="*/ 0 w 512"/>
              <a:gd name="T1" fmla="*/ 0 h 704"/>
              <a:gd name="T2" fmla="*/ 254000 w 512"/>
              <a:gd name="T3" fmla="*/ 825500 h 704"/>
              <a:gd name="T4" fmla="*/ 812800 w 512"/>
              <a:gd name="T5" fmla="*/ 1117600 h 704"/>
              <a:gd name="T6" fmla="*/ 0 60000 65536"/>
              <a:gd name="T7" fmla="*/ 0 60000 65536"/>
              <a:gd name="T8" fmla="*/ 0 60000 65536"/>
              <a:gd name="T9" fmla="*/ 0 w 512"/>
              <a:gd name="T10" fmla="*/ 0 h 704"/>
              <a:gd name="T11" fmla="*/ 512 w 512"/>
              <a:gd name="T12" fmla="*/ 704 h 704"/>
            </a:gdLst>
            <a:ahLst/>
            <a:cxnLst>
              <a:cxn ang="T6">
                <a:pos x="T0" y="T1"/>
              </a:cxn>
              <a:cxn ang="T7">
                <a:pos x="T2" y="T3"/>
              </a:cxn>
              <a:cxn ang="T8">
                <a:pos x="T4" y="T5"/>
              </a:cxn>
            </a:cxnLst>
            <a:rect l="T9" t="T10" r="T11" b="T12"/>
            <a:pathLst>
              <a:path w="512" h="704">
                <a:moveTo>
                  <a:pt x="0" y="0"/>
                </a:moveTo>
                <a:cubicBezTo>
                  <a:pt x="37" y="201"/>
                  <a:pt x="75" y="403"/>
                  <a:pt x="160" y="520"/>
                </a:cubicBezTo>
                <a:cubicBezTo>
                  <a:pt x="245" y="637"/>
                  <a:pt x="453" y="673"/>
                  <a:pt x="512" y="704"/>
                </a:cubicBezTo>
              </a:path>
            </a:pathLst>
          </a:custGeom>
          <a:noFill/>
          <a:ln w="76200" cmpd="sng">
            <a:solidFill>
              <a:schemeClr val="bg1"/>
            </a:solidFill>
            <a:round/>
            <a:headEnd type="none" w="med" len="med"/>
            <a:tailEnd type="triangle" w="med" len="med"/>
          </a:ln>
        </p:spPr>
        <p:txBody>
          <a:bodyPr/>
          <a:lstStyle/>
          <a:p>
            <a:endParaRPr lang="en-US"/>
          </a:p>
        </p:txBody>
      </p:sp>
    </p:spTree>
    <p:extLst>
      <p:ext uri="{BB962C8B-B14F-4D97-AF65-F5344CB8AC3E}">
        <p14:creationId xmlns:p14="http://schemas.microsoft.com/office/powerpoint/2010/main" val="2166832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8933"/>
                                        </p:tgtEl>
                                        <p:attrNameLst>
                                          <p:attrName>style.visibility</p:attrName>
                                        </p:attrNameLst>
                                      </p:cBhvr>
                                      <p:to>
                                        <p:strVal val="visible"/>
                                      </p:to>
                                    </p:set>
                                    <p:animEffect transition="in" filter="dissolve">
                                      <p:cBhvr>
                                        <p:cTn id="7" dur="500"/>
                                        <p:tgtEl>
                                          <p:spTgt spid="508933"/>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8934"/>
                                        </p:tgtEl>
                                        <p:attrNameLst>
                                          <p:attrName>style.visibility</p:attrName>
                                        </p:attrNameLst>
                                      </p:cBhvr>
                                      <p:to>
                                        <p:strVal val="visible"/>
                                      </p:to>
                                    </p:set>
                                    <p:animEffect transition="in" filter="dissolve">
                                      <p:cBhvr>
                                        <p:cTn id="11" dur="500"/>
                                        <p:tgtEl>
                                          <p:spTgt spid="50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ChangeArrowheads="1"/>
          </p:cNvSpPr>
          <p:nvPr/>
        </p:nvSpPr>
        <p:spPr bwMode="auto">
          <a:xfrm>
            <a:off x="733425" y="76200"/>
            <a:ext cx="7683500" cy="6286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110000"/>
              </a:lnSpc>
              <a:spcBef>
                <a:spcPct val="50000"/>
              </a:spcBef>
              <a:defRPr/>
            </a:pPr>
            <a:r>
              <a:rPr lang="en-US" sz="3200" b="1" dirty="0">
                <a:solidFill>
                  <a:schemeClr val="accent1">
                    <a:lumMod val="50000"/>
                  </a:schemeClr>
                </a:solidFill>
              </a:rPr>
              <a:t>Check the Clearance!</a:t>
            </a:r>
            <a:endParaRPr lang="en-US" sz="3200" i="1" dirty="0">
              <a:solidFill>
                <a:schemeClr val="accent1">
                  <a:lumMod val="50000"/>
                </a:schemeClr>
              </a:solidFill>
            </a:endParaRPr>
          </a:p>
        </p:txBody>
      </p:sp>
      <p:pic>
        <p:nvPicPr>
          <p:cNvPr id="225283" name="Picture 3" descr="Shore-shiftB"/>
          <p:cNvPicPr>
            <a:picLocks noChangeAspect="1" noChangeArrowheads="1"/>
          </p:cNvPicPr>
          <p:nvPr/>
        </p:nvPicPr>
        <p:blipFill>
          <a:blip r:embed="rId3" cstate="print"/>
          <a:srcRect/>
          <a:stretch>
            <a:fillRect/>
          </a:stretch>
        </p:blipFill>
        <p:spPr bwMode="auto">
          <a:xfrm>
            <a:off x="1598613" y="838200"/>
            <a:ext cx="5967412" cy="4421187"/>
          </a:xfrm>
          <a:prstGeom prst="rect">
            <a:avLst/>
          </a:prstGeom>
          <a:noFill/>
          <a:ln w="9525">
            <a:noFill/>
            <a:miter lim="800000"/>
            <a:headEnd/>
            <a:tailEnd/>
          </a:ln>
        </p:spPr>
      </p:pic>
      <p:pic>
        <p:nvPicPr>
          <p:cNvPr id="510980" name="Picture 4" descr="Shore-shift2B"/>
          <p:cNvPicPr>
            <a:picLocks noChangeAspect="1" noChangeArrowheads="1"/>
          </p:cNvPicPr>
          <p:nvPr/>
        </p:nvPicPr>
        <p:blipFill>
          <a:blip r:embed="rId4" cstate="print"/>
          <a:srcRect/>
          <a:stretch>
            <a:fillRect/>
          </a:stretch>
        </p:blipFill>
        <p:spPr bwMode="auto">
          <a:xfrm>
            <a:off x="1562100" y="838200"/>
            <a:ext cx="5981700" cy="4433887"/>
          </a:xfrm>
          <a:prstGeom prst="rect">
            <a:avLst/>
          </a:prstGeom>
          <a:noFill/>
          <a:ln w="9525">
            <a:noFill/>
            <a:miter lim="800000"/>
            <a:headEnd/>
            <a:tailEnd/>
          </a:ln>
        </p:spPr>
      </p:pic>
      <p:sp>
        <p:nvSpPr>
          <p:cNvPr id="510981" name="Line 5"/>
          <p:cNvSpPr>
            <a:spLocks noChangeShapeType="1"/>
          </p:cNvSpPr>
          <p:nvPr/>
        </p:nvSpPr>
        <p:spPr bwMode="auto">
          <a:xfrm>
            <a:off x="2032000" y="4514850"/>
            <a:ext cx="1231900" cy="0"/>
          </a:xfrm>
          <a:prstGeom prst="line">
            <a:avLst/>
          </a:prstGeom>
          <a:noFill/>
          <a:ln w="76200">
            <a:solidFill>
              <a:schemeClr val="bg1"/>
            </a:solidFill>
            <a:round/>
            <a:headEnd/>
            <a:tailEnd type="triangle" w="med" len="med"/>
          </a:ln>
        </p:spPr>
        <p:txBody>
          <a:bodyPr/>
          <a:lstStyle/>
          <a:p>
            <a:endParaRPr lang="en-US"/>
          </a:p>
        </p:txBody>
      </p:sp>
    </p:spTree>
    <p:extLst>
      <p:ext uri="{BB962C8B-B14F-4D97-AF65-F5344CB8AC3E}">
        <p14:creationId xmlns:p14="http://schemas.microsoft.com/office/powerpoint/2010/main" val="133494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0980"/>
                                        </p:tgtEl>
                                        <p:attrNameLst>
                                          <p:attrName>style.visibility</p:attrName>
                                        </p:attrNameLst>
                                      </p:cBhvr>
                                      <p:to>
                                        <p:strVal val="visible"/>
                                      </p:to>
                                    </p:set>
                                    <p:animEffect transition="in" filter="dissolve">
                                      <p:cBhvr>
                                        <p:cTn id="7" dur="500"/>
                                        <p:tgtEl>
                                          <p:spTgt spid="510980"/>
                                        </p:tgtEl>
                                      </p:cBhvr>
                                    </p:animEffect>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0981"/>
                                        </p:tgtEl>
                                        <p:attrNameLst>
                                          <p:attrName>style.visibility</p:attrName>
                                        </p:attrNameLst>
                                      </p:cBhvr>
                                      <p:to>
                                        <p:strVal val="visible"/>
                                      </p:to>
                                    </p:set>
                                    <p:animEffect transition="in" filter="dissolve">
                                      <p:cBhvr>
                                        <p:cTn id="11" dur="500"/>
                                        <p:tgtEl>
                                          <p:spTgt spid="51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1" name="Group 12"/>
          <p:cNvGrpSpPr>
            <a:grpSpLocks/>
          </p:cNvGrpSpPr>
          <p:nvPr/>
        </p:nvGrpSpPr>
        <p:grpSpPr bwMode="auto">
          <a:xfrm>
            <a:off x="1473200" y="1066800"/>
            <a:ext cx="6534150" cy="4048125"/>
            <a:chOff x="928" y="1187"/>
            <a:chExt cx="4116" cy="2550"/>
          </a:xfrm>
        </p:grpSpPr>
        <p:sp>
          <p:nvSpPr>
            <p:cNvPr id="68613" name="Text Box 4"/>
            <p:cNvSpPr txBox="1">
              <a:spLocks noChangeArrowheads="1"/>
            </p:cNvSpPr>
            <p:nvPr/>
          </p:nvSpPr>
          <p:spPr bwMode="auto">
            <a:xfrm>
              <a:off x="980" y="3312"/>
              <a:ext cx="4064" cy="425"/>
            </a:xfrm>
            <a:prstGeom prst="rect">
              <a:avLst/>
            </a:prstGeom>
            <a:noFill/>
            <a:ln w="9525">
              <a:noFill/>
              <a:miter lim="800000"/>
              <a:headEnd/>
              <a:tailEnd/>
            </a:ln>
          </p:spPr>
          <p:txBody>
            <a:bodyPr>
              <a:spAutoFit/>
            </a:bodyPr>
            <a:lstStyle/>
            <a:p>
              <a:pPr marL="457200" indent="-457200">
                <a:lnSpc>
                  <a:spcPct val="80000"/>
                </a:lnSpc>
                <a:spcBef>
                  <a:spcPct val="50000"/>
                </a:spcBef>
                <a:buFontTx/>
                <a:buAutoNum type="arabicPeriod"/>
              </a:pPr>
              <a:r>
                <a:rPr lang="en-US" dirty="0">
                  <a:solidFill>
                    <a:schemeClr val="accent1">
                      <a:lumMod val="50000"/>
                    </a:schemeClr>
                  </a:solidFill>
                </a:rPr>
                <a:t>it is certified for the full depth.</a:t>
              </a:r>
            </a:p>
            <a:p>
              <a:pPr marL="457200" indent="-457200">
                <a:lnSpc>
                  <a:spcPct val="80000"/>
                </a:lnSpc>
                <a:spcBef>
                  <a:spcPct val="50000"/>
                </a:spcBef>
                <a:buFontTx/>
                <a:buAutoNum type="arabicPeriod"/>
              </a:pPr>
              <a:r>
                <a:rPr lang="en-US" dirty="0">
                  <a:solidFill>
                    <a:schemeClr val="accent1">
                      <a:lumMod val="50000"/>
                    </a:schemeClr>
                  </a:solidFill>
                </a:rPr>
                <a:t>no soil is caving under or behind it.</a:t>
              </a:r>
            </a:p>
          </p:txBody>
        </p:sp>
        <p:graphicFrame>
          <p:nvGraphicFramePr>
            <p:cNvPr id="68610" name="Object 1024"/>
            <p:cNvGraphicFramePr>
              <a:graphicFrameLocks noChangeAspect="1"/>
            </p:cNvGraphicFramePr>
            <p:nvPr/>
          </p:nvGraphicFramePr>
          <p:xfrm>
            <a:off x="928" y="1187"/>
            <a:ext cx="3912" cy="1967"/>
          </p:xfrm>
          <a:graphic>
            <a:graphicData uri="http://schemas.openxmlformats.org/presentationml/2006/ole">
              <mc:AlternateContent xmlns:mc="http://schemas.openxmlformats.org/markup-compatibility/2006">
                <mc:Choice xmlns:v="urn:schemas-microsoft-com:vml" Requires="v">
                  <p:oleObj spid="_x0000_s68641" name="Image" r:id="rId3" imgW="3962072" imgH="1992890" progId="Photoshop.Image.7">
                    <p:embed/>
                  </p:oleObj>
                </mc:Choice>
                <mc:Fallback>
                  <p:oleObj name="Image" r:id="rId3" imgW="3962072" imgH="19928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 y="1187"/>
                          <a:ext cx="3912" cy="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4" name="Line 6"/>
            <p:cNvSpPr>
              <a:spLocks noChangeShapeType="1"/>
            </p:cNvSpPr>
            <p:nvPr/>
          </p:nvSpPr>
          <p:spPr bwMode="auto">
            <a:xfrm flipH="1">
              <a:off x="1680" y="2648"/>
              <a:ext cx="648" cy="0"/>
            </a:xfrm>
            <a:prstGeom prst="line">
              <a:avLst/>
            </a:prstGeom>
            <a:noFill/>
            <a:ln w="28575">
              <a:solidFill>
                <a:schemeClr val="bg1"/>
              </a:solidFill>
              <a:prstDash val="dash"/>
              <a:round/>
              <a:headEnd/>
              <a:tailEnd/>
            </a:ln>
          </p:spPr>
          <p:txBody>
            <a:bodyPr/>
            <a:lstStyle/>
            <a:p>
              <a:endParaRPr lang="en-US"/>
            </a:p>
          </p:txBody>
        </p:sp>
        <p:sp>
          <p:nvSpPr>
            <p:cNvPr id="68615" name="Line 7"/>
            <p:cNvSpPr>
              <a:spLocks noChangeShapeType="1"/>
            </p:cNvSpPr>
            <p:nvPr/>
          </p:nvSpPr>
          <p:spPr bwMode="auto">
            <a:xfrm flipH="1">
              <a:off x="1704" y="2992"/>
              <a:ext cx="616" cy="0"/>
            </a:xfrm>
            <a:prstGeom prst="line">
              <a:avLst/>
            </a:prstGeom>
            <a:noFill/>
            <a:ln w="28575">
              <a:solidFill>
                <a:schemeClr val="bg1"/>
              </a:solidFill>
              <a:prstDash val="dash"/>
              <a:round/>
              <a:headEnd/>
              <a:tailEnd/>
            </a:ln>
          </p:spPr>
          <p:txBody>
            <a:bodyPr/>
            <a:lstStyle/>
            <a:p>
              <a:endParaRPr lang="en-US"/>
            </a:p>
          </p:txBody>
        </p:sp>
        <p:sp>
          <p:nvSpPr>
            <p:cNvPr id="68616" name="Line 8"/>
            <p:cNvSpPr>
              <a:spLocks noChangeShapeType="1"/>
            </p:cNvSpPr>
            <p:nvPr/>
          </p:nvSpPr>
          <p:spPr bwMode="auto">
            <a:xfrm>
              <a:off x="2016" y="2656"/>
              <a:ext cx="0" cy="328"/>
            </a:xfrm>
            <a:prstGeom prst="line">
              <a:avLst/>
            </a:prstGeom>
            <a:noFill/>
            <a:ln w="28575">
              <a:solidFill>
                <a:schemeClr val="bg1"/>
              </a:solidFill>
              <a:round/>
              <a:headEnd type="triangle" w="med" len="med"/>
              <a:tailEnd type="triangle" w="med" len="med"/>
            </a:ln>
          </p:spPr>
          <p:txBody>
            <a:bodyPr/>
            <a:lstStyle/>
            <a:p>
              <a:endParaRPr lang="en-US"/>
            </a:p>
          </p:txBody>
        </p:sp>
        <p:sp>
          <p:nvSpPr>
            <p:cNvPr id="68617" name="Text Box 9"/>
            <p:cNvSpPr txBox="1">
              <a:spLocks noChangeArrowheads="1"/>
            </p:cNvSpPr>
            <p:nvPr/>
          </p:nvSpPr>
          <p:spPr bwMode="auto">
            <a:xfrm>
              <a:off x="1320" y="2720"/>
              <a:ext cx="640" cy="192"/>
            </a:xfrm>
            <a:prstGeom prst="rect">
              <a:avLst/>
            </a:prstGeom>
            <a:noFill/>
            <a:ln w="9525">
              <a:noFill/>
              <a:miter lim="800000"/>
              <a:headEnd/>
              <a:tailEnd/>
            </a:ln>
          </p:spPr>
          <p:txBody>
            <a:bodyPr>
              <a:spAutoFit/>
            </a:bodyPr>
            <a:lstStyle/>
            <a:p>
              <a:pPr algn="r">
                <a:spcBef>
                  <a:spcPct val="50000"/>
                </a:spcBef>
              </a:pPr>
              <a:r>
                <a:rPr lang="en-US" sz="1400" b="1">
                  <a:solidFill>
                    <a:schemeClr val="bg1"/>
                  </a:solidFill>
                </a:rPr>
                <a:t>2’ max.</a:t>
              </a:r>
            </a:p>
          </p:txBody>
        </p:sp>
      </p:grpSp>
      <p:sp>
        <p:nvSpPr>
          <p:cNvPr id="17" name="Rectangle 3"/>
          <p:cNvSpPr>
            <a:spLocks noChangeArrowheads="1"/>
          </p:cNvSpPr>
          <p:nvPr/>
        </p:nvSpPr>
        <p:spPr bwMode="auto">
          <a:xfrm>
            <a:off x="304800" y="304800"/>
            <a:ext cx="8534400" cy="566309"/>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lgn="ctr">
              <a:lnSpc>
                <a:spcPct val="110000"/>
              </a:lnSpc>
              <a:spcBef>
                <a:spcPct val="50000"/>
              </a:spcBef>
              <a:defRPr/>
            </a:pPr>
            <a:r>
              <a:rPr lang="en-US" sz="2800" b="1" dirty="0">
                <a:solidFill>
                  <a:schemeClr val="accent1">
                    <a:lumMod val="50000"/>
                  </a:schemeClr>
                </a:solidFill>
              </a:rPr>
              <a:t>A shield or support system may ride 2’ off the bottom if:</a:t>
            </a:r>
            <a:endParaRPr lang="en-US" sz="2800" i="1" dirty="0">
              <a:solidFill>
                <a:schemeClr val="accent1">
                  <a:lumMod val="50000"/>
                </a:schemeClr>
              </a:solidFill>
            </a:endParaRPr>
          </a:p>
        </p:txBody>
      </p:sp>
    </p:spTree>
    <p:extLst>
      <p:ext uri="{BB962C8B-B14F-4D97-AF65-F5344CB8AC3E}">
        <p14:creationId xmlns:p14="http://schemas.microsoft.com/office/powerpoint/2010/main" val="403859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Text Box 3"/>
          <p:cNvSpPr txBox="1">
            <a:spLocks noChangeArrowheads="1"/>
          </p:cNvSpPr>
          <p:nvPr/>
        </p:nvSpPr>
        <p:spPr bwMode="auto">
          <a:xfrm>
            <a:off x="1416050" y="4930782"/>
            <a:ext cx="6324600" cy="369888"/>
          </a:xfrm>
          <a:prstGeom prst="rect">
            <a:avLst/>
          </a:prstGeom>
          <a:noFill/>
          <a:ln w="9525">
            <a:noFill/>
            <a:miter lim="800000"/>
            <a:headEnd/>
            <a:tailEnd/>
          </a:ln>
        </p:spPr>
        <p:txBody>
          <a:bodyPr>
            <a:spAutoFit/>
          </a:bodyPr>
          <a:lstStyle/>
          <a:p>
            <a:pPr algn="ctr">
              <a:spcBef>
                <a:spcPct val="50000"/>
              </a:spcBef>
            </a:pPr>
            <a:r>
              <a:rPr lang="en-US" dirty="0">
                <a:solidFill>
                  <a:schemeClr val="accent1">
                    <a:lumMod val="50000"/>
                  </a:schemeClr>
                </a:solidFill>
              </a:rPr>
              <a:t>Unless he’s a munchkin, the shield is too high off the bottom.</a:t>
            </a:r>
          </a:p>
        </p:txBody>
      </p:sp>
      <p:pic>
        <p:nvPicPr>
          <p:cNvPr id="6" name="Picture 2" descr="man in trench"/>
          <p:cNvPicPr>
            <a:picLocks noChangeAspect="1" noChangeArrowheads="1"/>
          </p:cNvPicPr>
          <p:nvPr/>
        </p:nvPicPr>
        <p:blipFill>
          <a:blip r:embed="rId2" cstate="print"/>
          <a:srcRect/>
          <a:stretch>
            <a:fillRect/>
          </a:stretch>
        </p:blipFill>
        <p:spPr bwMode="auto">
          <a:xfrm>
            <a:off x="1741488" y="460375"/>
            <a:ext cx="5672138" cy="42545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706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3" name="Group 13"/>
          <p:cNvGrpSpPr>
            <a:grpSpLocks/>
          </p:cNvGrpSpPr>
          <p:nvPr/>
        </p:nvGrpSpPr>
        <p:grpSpPr bwMode="auto">
          <a:xfrm>
            <a:off x="1244600" y="304800"/>
            <a:ext cx="3860800" cy="5065713"/>
            <a:chOff x="784" y="663"/>
            <a:chExt cx="2432" cy="3191"/>
          </a:xfrm>
        </p:grpSpPr>
        <p:sp>
          <p:nvSpPr>
            <p:cNvPr id="71685" name="Text Box 3"/>
            <p:cNvSpPr txBox="1">
              <a:spLocks noChangeArrowheads="1"/>
            </p:cNvSpPr>
            <p:nvPr/>
          </p:nvSpPr>
          <p:spPr bwMode="auto">
            <a:xfrm>
              <a:off x="1872" y="3621"/>
              <a:ext cx="1344" cy="233"/>
            </a:xfrm>
            <a:prstGeom prst="rect">
              <a:avLst/>
            </a:prstGeom>
            <a:noFill/>
            <a:ln w="9525">
              <a:solidFill>
                <a:srgbClr val="F58026"/>
              </a:solidFill>
              <a:miter lim="800000"/>
              <a:headEnd/>
              <a:tailEnd/>
            </a:ln>
          </p:spPr>
          <p:txBody>
            <a:bodyPr wrap="square">
              <a:spAutoFit/>
            </a:bodyPr>
            <a:lstStyle/>
            <a:p>
              <a:pPr algn="ctr">
                <a:spcBef>
                  <a:spcPct val="50000"/>
                </a:spcBef>
              </a:pPr>
              <a:r>
                <a:rPr lang="en-US" dirty="0">
                  <a:solidFill>
                    <a:srgbClr val="00447C"/>
                  </a:solidFill>
                </a:rPr>
                <a:t>Incompetent Person</a:t>
              </a:r>
            </a:p>
          </p:txBody>
        </p:sp>
        <p:sp>
          <p:nvSpPr>
            <p:cNvPr id="71686" name="Line 5"/>
            <p:cNvSpPr>
              <a:spLocks noChangeShapeType="1"/>
            </p:cNvSpPr>
            <p:nvPr/>
          </p:nvSpPr>
          <p:spPr bwMode="auto">
            <a:xfrm flipV="1">
              <a:off x="788" y="680"/>
              <a:ext cx="404" cy="0"/>
            </a:xfrm>
            <a:prstGeom prst="line">
              <a:avLst/>
            </a:prstGeom>
            <a:noFill/>
            <a:ln w="38100">
              <a:solidFill>
                <a:srgbClr val="F58026"/>
              </a:solidFill>
              <a:round/>
              <a:headEnd/>
              <a:tailEnd type="triangle" w="med" len="med"/>
            </a:ln>
          </p:spPr>
          <p:txBody>
            <a:bodyPr/>
            <a:lstStyle/>
            <a:p>
              <a:endParaRPr lang="en-US"/>
            </a:p>
          </p:txBody>
        </p:sp>
        <p:sp>
          <p:nvSpPr>
            <p:cNvPr id="71687" name="Line 9"/>
            <p:cNvSpPr>
              <a:spLocks noChangeShapeType="1"/>
            </p:cNvSpPr>
            <p:nvPr/>
          </p:nvSpPr>
          <p:spPr bwMode="auto">
            <a:xfrm flipH="1">
              <a:off x="784" y="3776"/>
              <a:ext cx="1016" cy="0"/>
            </a:xfrm>
            <a:prstGeom prst="line">
              <a:avLst/>
            </a:prstGeom>
            <a:noFill/>
            <a:ln w="38100">
              <a:solidFill>
                <a:srgbClr val="F58026"/>
              </a:solidFill>
              <a:prstDash val="dash"/>
              <a:round/>
              <a:headEnd/>
              <a:tailEnd/>
            </a:ln>
          </p:spPr>
          <p:txBody>
            <a:bodyPr/>
            <a:lstStyle/>
            <a:p>
              <a:endParaRPr lang="en-US"/>
            </a:p>
          </p:txBody>
        </p:sp>
        <p:sp>
          <p:nvSpPr>
            <p:cNvPr id="71688" name="Line 10"/>
            <p:cNvSpPr>
              <a:spLocks noChangeShapeType="1"/>
            </p:cNvSpPr>
            <p:nvPr/>
          </p:nvSpPr>
          <p:spPr bwMode="auto">
            <a:xfrm flipV="1">
              <a:off x="792" y="663"/>
              <a:ext cx="0" cy="3128"/>
            </a:xfrm>
            <a:prstGeom prst="line">
              <a:avLst/>
            </a:prstGeom>
            <a:noFill/>
            <a:ln w="38100">
              <a:solidFill>
                <a:srgbClr val="F58026"/>
              </a:solidFill>
              <a:prstDash val="dash"/>
              <a:round/>
              <a:headEnd/>
              <a:tailEnd/>
            </a:ln>
          </p:spPr>
          <p:txBody>
            <a:bodyPr/>
            <a:lstStyle/>
            <a:p>
              <a:endParaRPr lang="en-US"/>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050" y="150149"/>
            <a:ext cx="5218628" cy="47187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672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onfined Space Safety UT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ined Space Safety UTA" id="{94C3CC3E-D96B-4FAF-AD67-3863A8F32241}" vid="{EA2F6277-8294-4F0A-BA8E-7E3CB5F994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Confined Space Safety UTA</Template>
  <TotalTime>1006</TotalTime>
  <Words>1917</Words>
  <Application>Microsoft Office PowerPoint</Application>
  <PresentationFormat>On-screen Show (4:3)</PresentationFormat>
  <Paragraphs>292</Paragraphs>
  <Slides>95</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95</vt:i4>
      </vt:variant>
    </vt:vector>
  </HeadingPairs>
  <TitlesOfParts>
    <vt:vector size="105" baseType="lpstr">
      <vt:lpstr>Arial</vt:lpstr>
      <vt:lpstr>Calibri</vt:lpstr>
      <vt:lpstr>Calibri Light</vt:lpstr>
      <vt:lpstr>Cambria</vt:lpstr>
      <vt:lpstr>Times New Roman</vt:lpstr>
      <vt:lpstr>Verdana</vt:lpstr>
      <vt:lpstr>Wingdings</vt:lpstr>
      <vt:lpstr>Confined Space Safety UTA</vt:lpstr>
      <vt:lpstr>Image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Texas at Arlington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Tankersley, Tanner L</dc:creator>
  <cp:lastModifiedBy>Tankersley, Tanner L</cp:lastModifiedBy>
  <cp:revision>77</cp:revision>
  <dcterms:created xsi:type="dcterms:W3CDTF">2015-05-28T21:47:14Z</dcterms:created>
  <dcterms:modified xsi:type="dcterms:W3CDTF">2015-06-19T22:29:58Z</dcterms:modified>
</cp:coreProperties>
</file>