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9" r:id="rId4"/>
  </p:sldMasterIdLst>
  <p:notesMasterIdLst>
    <p:notesMasterId r:id="rId31"/>
  </p:notesMasterIdLst>
  <p:handoutMasterIdLst>
    <p:handoutMasterId r:id="rId32"/>
  </p:handoutMasterIdLst>
  <p:sldIdLst>
    <p:sldId id="527" r:id="rId5"/>
    <p:sldId id="558" r:id="rId6"/>
    <p:sldId id="533" r:id="rId7"/>
    <p:sldId id="534" r:id="rId8"/>
    <p:sldId id="511" r:id="rId9"/>
    <p:sldId id="515" r:id="rId10"/>
    <p:sldId id="512" r:id="rId11"/>
    <p:sldId id="513" r:id="rId12"/>
    <p:sldId id="514" r:id="rId13"/>
    <p:sldId id="516" r:id="rId14"/>
    <p:sldId id="531" r:id="rId15"/>
    <p:sldId id="517" r:id="rId16"/>
    <p:sldId id="530" r:id="rId17"/>
    <p:sldId id="518" r:id="rId18"/>
    <p:sldId id="529" r:id="rId19"/>
    <p:sldId id="519" r:id="rId20"/>
    <p:sldId id="520" r:id="rId21"/>
    <p:sldId id="532" r:id="rId22"/>
    <p:sldId id="536" r:id="rId23"/>
    <p:sldId id="521" r:id="rId24"/>
    <p:sldId id="522" r:id="rId25"/>
    <p:sldId id="523" r:id="rId26"/>
    <p:sldId id="524" r:id="rId27"/>
    <p:sldId id="525" r:id="rId28"/>
    <p:sldId id="526" r:id="rId29"/>
    <p:sldId id="537" r:id="rId30"/>
  </p:sldIdLst>
  <p:sldSz cx="9144000" cy="6858000" type="screen4x3"/>
  <p:notesSz cx="6950075" cy="9236075"/>
  <p:custDataLst>
    <p:tags r:id="rId33"/>
  </p:custDataLst>
  <p:defaultTextStyle>
    <a:defPPr>
      <a:defRPr lang="en-US"/>
    </a:defPPr>
    <a:lvl1pPr algn="l" rtl="0" fontAlgn="base">
      <a:spcBef>
        <a:spcPct val="0"/>
      </a:spcBef>
      <a:spcAft>
        <a:spcPct val="0"/>
      </a:spcAft>
      <a:defRPr sz="2400" i="1" kern="1200">
        <a:solidFill>
          <a:schemeClr val="tx1"/>
        </a:solidFill>
        <a:latin typeface="Times New Roman" pitchFamily="18" charset="0"/>
        <a:ea typeface="+mn-ea"/>
        <a:cs typeface="+mn-cs"/>
      </a:defRPr>
    </a:lvl1pPr>
    <a:lvl2pPr marL="457200" algn="l" rtl="0" fontAlgn="base">
      <a:spcBef>
        <a:spcPct val="0"/>
      </a:spcBef>
      <a:spcAft>
        <a:spcPct val="0"/>
      </a:spcAft>
      <a:defRPr sz="2400" i="1" kern="1200">
        <a:solidFill>
          <a:schemeClr val="tx1"/>
        </a:solidFill>
        <a:latin typeface="Times New Roman" pitchFamily="18" charset="0"/>
        <a:ea typeface="+mn-ea"/>
        <a:cs typeface="+mn-cs"/>
      </a:defRPr>
    </a:lvl2pPr>
    <a:lvl3pPr marL="914400" algn="l" rtl="0" fontAlgn="base">
      <a:spcBef>
        <a:spcPct val="0"/>
      </a:spcBef>
      <a:spcAft>
        <a:spcPct val="0"/>
      </a:spcAft>
      <a:defRPr sz="2400" i="1" kern="1200">
        <a:solidFill>
          <a:schemeClr val="tx1"/>
        </a:solidFill>
        <a:latin typeface="Times New Roman" pitchFamily="18" charset="0"/>
        <a:ea typeface="+mn-ea"/>
        <a:cs typeface="+mn-cs"/>
      </a:defRPr>
    </a:lvl3pPr>
    <a:lvl4pPr marL="1371600" algn="l" rtl="0" fontAlgn="base">
      <a:spcBef>
        <a:spcPct val="0"/>
      </a:spcBef>
      <a:spcAft>
        <a:spcPct val="0"/>
      </a:spcAft>
      <a:defRPr sz="2400" i="1" kern="1200">
        <a:solidFill>
          <a:schemeClr val="tx1"/>
        </a:solidFill>
        <a:latin typeface="Times New Roman" pitchFamily="18" charset="0"/>
        <a:ea typeface="+mn-ea"/>
        <a:cs typeface="+mn-cs"/>
      </a:defRPr>
    </a:lvl4pPr>
    <a:lvl5pPr marL="1828800" algn="l" rtl="0" fontAlgn="base">
      <a:spcBef>
        <a:spcPct val="0"/>
      </a:spcBef>
      <a:spcAft>
        <a:spcPct val="0"/>
      </a:spcAft>
      <a:defRPr sz="2400" i="1" kern="1200">
        <a:solidFill>
          <a:schemeClr val="tx1"/>
        </a:solidFill>
        <a:latin typeface="Times New Roman" pitchFamily="18" charset="0"/>
        <a:ea typeface="+mn-ea"/>
        <a:cs typeface="+mn-cs"/>
      </a:defRPr>
    </a:lvl5pPr>
    <a:lvl6pPr marL="2286000" algn="l" defTabSz="914400" rtl="0" eaLnBrk="1" latinLnBrk="0" hangingPunct="1">
      <a:defRPr sz="2400" i="1" kern="1200">
        <a:solidFill>
          <a:schemeClr val="tx1"/>
        </a:solidFill>
        <a:latin typeface="Times New Roman" pitchFamily="18" charset="0"/>
        <a:ea typeface="+mn-ea"/>
        <a:cs typeface="+mn-cs"/>
      </a:defRPr>
    </a:lvl6pPr>
    <a:lvl7pPr marL="2743200" algn="l" defTabSz="914400" rtl="0" eaLnBrk="1" latinLnBrk="0" hangingPunct="1">
      <a:defRPr sz="2400" i="1" kern="1200">
        <a:solidFill>
          <a:schemeClr val="tx1"/>
        </a:solidFill>
        <a:latin typeface="Times New Roman" pitchFamily="18" charset="0"/>
        <a:ea typeface="+mn-ea"/>
        <a:cs typeface="+mn-cs"/>
      </a:defRPr>
    </a:lvl7pPr>
    <a:lvl8pPr marL="3200400" algn="l" defTabSz="914400" rtl="0" eaLnBrk="1" latinLnBrk="0" hangingPunct="1">
      <a:defRPr sz="2400" i="1" kern="1200">
        <a:solidFill>
          <a:schemeClr val="tx1"/>
        </a:solidFill>
        <a:latin typeface="Times New Roman" pitchFamily="18" charset="0"/>
        <a:ea typeface="+mn-ea"/>
        <a:cs typeface="+mn-cs"/>
      </a:defRPr>
    </a:lvl8pPr>
    <a:lvl9pPr marL="3657600" algn="l" defTabSz="914400" rtl="0" eaLnBrk="1" latinLnBrk="0" hangingPunct="1">
      <a:defRPr sz="2400"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576">
          <p15:clr>
            <a:srgbClr val="A4A3A4"/>
          </p15:clr>
        </p15:guide>
        <p15:guide id="2" pos="5664">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800080"/>
    <a:srgbClr val="99FF33"/>
    <a:srgbClr val="213F25"/>
    <a:srgbClr val="FFFF00"/>
    <a:srgbClr val="FF6600"/>
    <a:srgbClr val="9933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73273" autoAdjust="0"/>
  </p:normalViewPr>
  <p:slideViewPr>
    <p:cSldViewPr>
      <p:cViewPr varScale="1">
        <p:scale>
          <a:sx n="53" d="100"/>
          <a:sy n="53" d="100"/>
        </p:scale>
        <p:origin x="1878" y="66"/>
      </p:cViewPr>
      <p:guideLst>
        <p:guide orient="horz" pos="576"/>
        <p:guide pos="56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4122" y="-82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6" name="Rectangle 4"/>
          <p:cNvSpPr>
            <a:spLocks noGrp="1" noChangeArrowheads="1"/>
          </p:cNvSpPr>
          <p:nvPr>
            <p:ph type="ftr" sz="quarter" idx="2"/>
          </p:nvPr>
        </p:nvSpPr>
        <p:spPr bwMode="auto">
          <a:xfrm>
            <a:off x="3784600" y="8697913"/>
            <a:ext cx="3011488" cy="461962"/>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a:defRPr sz="1200" i="0" dirty="0" smtClean="0"/>
            </a:lvl1pPr>
          </a:lstStyle>
          <a:p>
            <a:pPr>
              <a:defRPr/>
            </a:pPr>
            <a:r>
              <a:rPr lang="en-US"/>
              <a:t>Accident Investigation</a:t>
            </a:r>
          </a:p>
        </p:txBody>
      </p:sp>
    </p:spTree>
    <p:extLst>
      <p:ext uri="{BB962C8B-B14F-4D97-AF65-F5344CB8AC3E}">
        <p14:creationId xmlns:p14="http://schemas.microsoft.com/office/powerpoint/2010/main" val="3182768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defRPr sz="1200" i="0"/>
            </a:lvl1pPr>
          </a:lstStyle>
          <a:p>
            <a:pPr>
              <a:defRPr/>
            </a:pPr>
            <a:endParaRPr lang="en-US"/>
          </a:p>
        </p:txBody>
      </p:sp>
      <p:sp>
        <p:nvSpPr>
          <p:cNvPr id="10243" name="Rectangle 3"/>
          <p:cNvSpPr>
            <a:spLocks noGrp="1" noChangeArrowheads="1"/>
          </p:cNvSpPr>
          <p:nvPr>
            <p:ph type="dt" idx="1"/>
          </p:nvPr>
        </p:nvSpPr>
        <p:spPr bwMode="auto">
          <a:xfrm>
            <a:off x="3938588" y="0"/>
            <a:ext cx="3011487" cy="461963"/>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a:defRPr sz="1200" i="0"/>
            </a:lvl1pPr>
          </a:lstStyle>
          <a:p>
            <a:pPr>
              <a:defRPr/>
            </a:pPr>
            <a:endParaRPr lang="en-US"/>
          </a:p>
        </p:txBody>
      </p:sp>
      <p:sp>
        <p:nvSpPr>
          <p:cNvPr id="60420" name="Rectangle 4"/>
          <p:cNvSpPr>
            <a:spLocks noGrp="1" noRot="1" noChangeAspect="1" noChangeArrowheads="1" noTextEdit="1"/>
          </p:cNvSpPr>
          <p:nvPr>
            <p:ph type="sldImg" idx="2"/>
          </p:nvPr>
        </p:nvSpPr>
        <p:spPr bwMode="auto">
          <a:xfrm>
            <a:off x="1165225" y="692150"/>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927100" y="4387850"/>
            <a:ext cx="5095875" cy="4156075"/>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774113"/>
            <a:ext cx="3011488" cy="461962"/>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defRPr sz="1200" i="0"/>
            </a:lvl1pPr>
          </a:lstStyle>
          <a:p>
            <a:pPr>
              <a:defRPr/>
            </a:pPr>
            <a:endParaRPr lang="en-US"/>
          </a:p>
        </p:txBody>
      </p:sp>
      <p:sp>
        <p:nvSpPr>
          <p:cNvPr id="10247" name="Rectangle 7"/>
          <p:cNvSpPr>
            <a:spLocks noGrp="1" noChangeArrowheads="1"/>
          </p:cNvSpPr>
          <p:nvPr>
            <p:ph type="sldNum" sz="quarter" idx="5"/>
          </p:nvPr>
        </p:nvSpPr>
        <p:spPr bwMode="auto">
          <a:xfrm>
            <a:off x="3938588" y="8774113"/>
            <a:ext cx="3011487" cy="461962"/>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a:defRPr sz="1200" i="0"/>
            </a:lvl1pPr>
          </a:lstStyle>
          <a:p>
            <a:pPr>
              <a:defRPr/>
            </a:pPr>
            <a:fld id="{3BB3C6CC-EBE8-4162-9F16-4919572E873E}" type="slidenum">
              <a:rPr lang="en-US"/>
              <a:pPr>
                <a:defRPr/>
              </a:pPr>
              <a:t>‹#›</a:t>
            </a:fld>
            <a:endParaRPr lang="en-US"/>
          </a:p>
        </p:txBody>
      </p:sp>
    </p:spTree>
    <p:extLst>
      <p:ext uri="{BB962C8B-B14F-4D97-AF65-F5344CB8AC3E}">
        <p14:creationId xmlns:p14="http://schemas.microsoft.com/office/powerpoint/2010/main" val="673701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Arial" charset="0"/>
              </a:rPr>
              <a:t>References:</a:t>
            </a:r>
          </a:p>
          <a:p>
            <a:r>
              <a:rPr lang="en-US" b="0" dirty="0">
                <a:latin typeface="Arial" charset="0"/>
              </a:rPr>
              <a:t>ANSI Z390.1-2017</a:t>
            </a:r>
          </a:p>
          <a:p>
            <a:r>
              <a:rPr lang="en-US" b="0" dirty="0">
                <a:latin typeface="Arial" charset="0"/>
              </a:rPr>
              <a:t>API</a:t>
            </a:r>
            <a:r>
              <a:rPr lang="en-US" b="0" baseline="0" dirty="0">
                <a:latin typeface="Arial" charset="0"/>
              </a:rPr>
              <a:t> 49 and 55</a:t>
            </a:r>
          </a:p>
          <a:p>
            <a:r>
              <a:rPr lang="en-US" sz="1200" kern="1200" dirty="0">
                <a:solidFill>
                  <a:schemeClr val="tx1"/>
                </a:solidFill>
                <a:effectLst/>
                <a:latin typeface="Times New Roman" pitchFamily="18" charset="0"/>
                <a:ea typeface="+mn-ea"/>
                <a:cs typeface="+mn-cs"/>
              </a:rPr>
              <a:t>Texas Statewide Rule 36, </a:t>
            </a:r>
            <a:r>
              <a:rPr lang="en-US" sz="1200" i="1" kern="1200" dirty="0">
                <a:solidFill>
                  <a:schemeClr val="tx1"/>
                </a:solidFill>
                <a:effectLst/>
                <a:latin typeface="Times New Roman" pitchFamily="18" charset="0"/>
                <a:ea typeface="+mn-ea"/>
                <a:cs typeface="+mn-cs"/>
              </a:rPr>
              <a:t>Hydrogen Sulfide Safety</a:t>
            </a:r>
            <a:endParaRPr lang="en-US" b="1" i="1" dirty="0">
              <a:latin typeface="Arial" charset="0"/>
            </a:endParaRPr>
          </a:p>
          <a:p>
            <a:endParaRPr lang="en-US" b="1" u="sng" dirty="0">
              <a:latin typeface="Arial" charset="0"/>
            </a:endParaRPr>
          </a:p>
          <a:p>
            <a:r>
              <a:rPr lang="en-US" b="1" u="sng" dirty="0">
                <a:latin typeface="Arial" charset="0"/>
              </a:rPr>
              <a:t>Instructor:</a:t>
            </a:r>
          </a:p>
          <a:p>
            <a:r>
              <a:rPr lang="en-US" b="0" dirty="0">
                <a:latin typeface="Arial" charset="0"/>
              </a:rPr>
              <a:t>This course is</a:t>
            </a:r>
            <a:r>
              <a:rPr lang="en-US" b="0" baseline="0" dirty="0">
                <a:latin typeface="Arial" charset="0"/>
              </a:rPr>
              <a:t> designed to meet the requirements of ANSI Z390.1, including:</a:t>
            </a:r>
            <a:endParaRPr lang="en-US" b="0" dirty="0">
              <a:latin typeface="Arial" charset="0"/>
            </a:endParaRPr>
          </a:p>
          <a:p>
            <a:pPr marL="171450" indent="-171450">
              <a:buFont typeface="Arial" panose="020B0604020202020204" pitchFamily="34" charset="0"/>
              <a:buChar char="•"/>
            </a:pPr>
            <a:r>
              <a:rPr lang="en-US" baseline="0" dirty="0">
                <a:latin typeface="Arial" charset="0"/>
              </a:rPr>
              <a:t>Hazards</a:t>
            </a:r>
          </a:p>
          <a:p>
            <a:pPr marL="171450" indent="-171450">
              <a:buFont typeface="Arial" panose="020B0604020202020204" pitchFamily="34" charset="0"/>
              <a:buChar char="•"/>
            </a:pPr>
            <a:r>
              <a:rPr lang="en-US" baseline="0" dirty="0">
                <a:latin typeface="Arial" charset="0"/>
              </a:rPr>
              <a:t>Protection</a:t>
            </a:r>
          </a:p>
          <a:p>
            <a:pPr marL="171450" indent="-171450">
              <a:buFont typeface="Arial" panose="020B0604020202020204" pitchFamily="34" charset="0"/>
              <a:buChar char="•"/>
            </a:pPr>
            <a:r>
              <a:rPr lang="en-US" baseline="0" dirty="0">
                <a:latin typeface="Arial" charset="0"/>
              </a:rPr>
              <a:t>Requirements of the ANSI Standard.</a:t>
            </a:r>
            <a:endParaRPr lang="en-US" dirty="0">
              <a:latin typeface="Arial" charset="0"/>
            </a:endParaRPr>
          </a:p>
          <a:p>
            <a:endParaRPr lang="en-US" baseline="0" dirty="0">
              <a:latin typeface="Arial" charset="0"/>
            </a:endParaRPr>
          </a:p>
          <a:p>
            <a:r>
              <a:rPr lang="en-US" b="1" baseline="0" dirty="0">
                <a:latin typeface="Arial" charset="0"/>
              </a:rPr>
              <a:t>What the Instructor should do: </a:t>
            </a:r>
            <a:endParaRPr lang="en-US" sz="1000" b="0" baseline="0" dirty="0">
              <a:latin typeface="Arial" charset="0"/>
            </a:endParaRPr>
          </a:p>
          <a:p>
            <a:r>
              <a:rPr lang="en-US" sz="1000" b="0" baseline="0" dirty="0">
                <a:latin typeface="Arial" charset="0"/>
              </a:rPr>
              <a:t>Introduce the Course </a:t>
            </a:r>
          </a:p>
          <a:p>
            <a:endParaRPr lang="en-US" b="1" baseline="0" dirty="0">
              <a:latin typeface="Arial" charset="0"/>
            </a:endParaRPr>
          </a:p>
          <a:p>
            <a:r>
              <a:rPr lang="en-US" b="1" baseline="0" dirty="0">
                <a:latin typeface="Arial" charset="0"/>
              </a:rPr>
              <a:t>What Participant/s should do: </a:t>
            </a:r>
            <a:r>
              <a:rPr lang="en-US" b="0" baseline="0" dirty="0">
                <a:latin typeface="Arial" charset="0"/>
              </a:rPr>
              <a:t>Actively participate in the learning, including structured discussions.</a:t>
            </a:r>
          </a:p>
          <a:p>
            <a:endParaRPr lang="en-US" dirty="0">
              <a:latin typeface="Arial" charset="0"/>
            </a:endParaRPr>
          </a:p>
          <a:p>
            <a:r>
              <a:rPr lang="en-US" b="1" dirty="0">
                <a:latin typeface="Arial" charset="0"/>
              </a:rPr>
              <a:t>Reference Material Used: </a:t>
            </a:r>
          </a:p>
          <a:p>
            <a:r>
              <a:rPr lang="en-US" baseline="0" dirty="0">
                <a:latin typeface="Arial" charset="0"/>
              </a:rPr>
              <a:t>Class Props: Respiratory Protection, Personal H2S Monitors</a:t>
            </a:r>
          </a:p>
        </p:txBody>
      </p:sp>
      <p:sp>
        <p:nvSpPr>
          <p:cNvPr id="4" name="Slide Number Placeholder 3"/>
          <p:cNvSpPr>
            <a:spLocks noGrp="1"/>
          </p:cNvSpPr>
          <p:nvPr>
            <p:ph type="sldNum" sz="quarter" idx="10"/>
          </p:nvPr>
        </p:nvSpPr>
        <p:spPr/>
        <p:txBody>
          <a:bodyPr/>
          <a:lstStyle/>
          <a:p>
            <a:fld id="{BFD12D86-1ACB-0E4C-846A-76F7D032D4A1}" type="slidenum">
              <a:rPr lang="en-US" smtClean="0"/>
              <a:t>1</a:t>
            </a:fld>
            <a:endParaRPr lang="en-US" dirty="0"/>
          </a:p>
        </p:txBody>
      </p:sp>
    </p:spTree>
    <p:extLst>
      <p:ext uri="{BB962C8B-B14F-4D97-AF65-F5344CB8AC3E}">
        <p14:creationId xmlns:p14="http://schemas.microsoft.com/office/powerpoint/2010/main" val="3445570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F13651-CD22-47E5-AA6B-3945487EF10A}" type="slidenum">
              <a:rPr lang="en-US" altLang="en-US"/>
              <a:pPr/>
              <a:t>23</a:t>
            </a:fld>
            <a:endParaRPr lang="en-US" alt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altLang="en-US"/>
              <a:t>Discuss how to use pump and tubes</a:t>
            </a:r>
          </a:p>
        </p:txBody>
      </p:sp>
    </p:spTree>
    <p:extLst>
      <p:ext uri="{BB962C8B-B14F-4D97-AF65-F5344CB8AC3E}">
        <p14:creationId xmlns:p14="http://schemas.microsoft.com/office/powerpoint/2010/main" val="4293297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FE49D-D7E2-4012-88E8-40BA5F1D0550}" type="slidenum">
              <a:rPr lang="en-US" altLang="en-US"/>
              <a:pPr/>
              <a:t>24</a:t>
            </a:fld>
            <a:endParaRPr lang="en-US" alt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a:t>Discuss how to use pump and tubes</a:t>
            </a:r>
          </a:p>
        </p:txBody>
      </p:sp>
    </p:spTree>
    <p:extLst>
      <p:ext uri="{BB962C8B-B14F-4D97-AF65-F5344CB8AC3E}">
        <p14:creationId xmlns:p14="http://schemas.microsoft.com/office/powerpoint/2010/main" val="219227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FE49D-D7E2-4012-88E8-40BA5F1D0550}" type="slidenum">
              <a:rPr lang="en-US" altLang="en-US"/>
              <a:pPr/>
              <a:t>25</a:t>
            </a:fld>
            <a:endParaRPr lang="en-US" alt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a:t>Discuss how to use pump and tubes</a:t>
            </a:r>
          </a:p>
        </p:txBody>
      </p:sp>
    </p:spTree>
    <p:extLst>
      <p:ext uri="{BB962C8B-B14F-4D97-AF65-F5344CB8AC3E}">
        <p14:creationId xmlns:p14="http://schemas.microsoft.com/office/powerpoint/2010/main" val="2135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charset="0"/>
              </a:rPr>
              <a:t>We discussed safety practices and methods of detection for Hydrogen Sulfide.</a:t>
            </a:r>
          </a:p>
        </p:txBody>
      </p:sp>
      <p:sp>
        <p:nvSpPr>
          <p:cNvPr id="4" name="Slide Number Placeholder 3"/>
          <p:cNvSpPr>
            <a:spLocks noGrp="1"/>
          </p:cNvSpPr>
          <p:nvPr>
            <p:ph type="sldNum" sz="quarter" idx="10"/>
          </p:nvPr>
        </p:nvSpPr>
        <p:spPr/>
        <p:txBody>
          <a:bodyPr/>
          <a:lstStyle/>
          <a:p>
            <a:fld id="{BFD12D86-1ACB-0E4C-846A-76F7D032D4A1}" type="slidenum">
              <a:rPr lang="en-US" smtClean="0"/>
              <a:t>26</a:t>
            </a:fld>
            <a:endParaRPr lang="en-US" dirty="0"/>
          </a:p>
        </p:txBody>
      </p:sp>
    </p:spTree>
    <p:extLst>
      <p:ext uri="{BB962C8B-B14F-4D97-AF65-F5344CB8AC3E}">
        <p14:creationId xmlns:p14="http://schemas.microsoft.com/office/powerpoint/2010/main" val="2473918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a typeface="Calibri" panose="020F0502020204030204" pitchFamily="34" charset="0"/>
                <a:cs typeface="Calibri" panose="020F0502020204030204" pitchFamily="34" charset="0"/>
              </a:rPr>
              <a:t>Appendix C of ANSI/ASSE Z390.1 </a:t>
            </a:r>
            <a:r>
              <a:rPr lang="en-US" sz="1200" b="0" dirty="0">
                <a:ea typeface="Calibri" panose="020F0502020204030204" pitchFamily="34" charset="0"/>
                <a:cs typeface="Calibri" panose="020F0502020204030204" pitchFamily="34" charset="0"/>
              </a:rPr>
              <a:t>requires you to cover the safety practices to eliminate or reduce the hazards</a:t>
            </a:r>
            <a:r>
              <a:rPr lang="en-US" sz="1200" dirty="0">
                <a:ea typeface="Calibri" panose="020F0502020204030204" pitchFamily="34" charset="0"/>
                <a:cs typeface="Calibri" panose="020F0502020204030204" pitchFamily="34" charset="0"/>
              </a:rPr>
              <a:t> and methods to detect and warn workers about unsafe environments.</a:t>
            </a:r>
          </a:p>
          <a:p>
            <a:endParaRPr lang="en-US" dirty="0"/>
          </a:p>
        </p:txBody>
      </p:sp>
      <p:sp>
        <p:nvSpPr>
          <p:cNvPr id="4" name="Slide Number Placeholder 3"/>
          <p:cNvSpPr>
            <a:spLocks noGrp="1"/>
          </p:cNvSpPr>
          <p:nvPr>
            <p:ph type="sldNum" sz="quarter" idx="10"/>
          </p:nvPr>
        </p:nvSpPr>
        <p:spPr/>
        <p:txBody>
          <a:bodyPr/>
          <a:lstStyle/>
          <a:p>
            <a:pPr>
              <a:defRPr/>
            </a:pPr>
            <a:fld id="{3BB3C6CC-EBE8-4162-9F16-4919572E873E}" type="slidenum">
              <a:rPr lang="en-US" smtClean="0"/>
              <a:pPr>
                <a:defRPr/>
              </a:pPr>
              <a:t>2</a:t>
            </a:fld>
            <a:endParaRPr lang="en-US"/>
          </a:p>
        </p:txBody>
      </p:sp>
    </p:spTree>
    <p:extLst>
      <p:ext uri="{BB962C8B-B14F-4D97-AF65-F5344CB8AC3E}">
        <p14:creationId xmlns:p14="http://schemas.microsoft.com/office/powerpoint/2010/main" val="55840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leaving area with H</a:t>
            </a:r>
            <a:r>
              <a:rPr lang="en-US" altLang="en-US" baseline="-25000" dirty="0"/>
              <a:t>2</a:t>
            </a:r>
            <a:r>
              <a:rPr lang="en-US" altLang="en-US" dirty="0"/>
              <a:t>S, go upwind or across wind.</a:t>
            </a:r>
          </a:p>
          <a:p>
            <a:endParaRPr lang="en-US" altLang="en-US" sz="800" dirty="0"/>
          </a:p>
          <a:p>
            <a:r>
              <a:rPr lang="en-US" altLang="en-US" dirty="0"/>
              <a:t>Never with wind.</a:t>
            </a:r>
          </a:p>
          <a:p>
            <a:endParaRPr lang="en-US" altLang="en-US" sz="800" dirty="0"/>
          </a:p>
          <a:p>
            <a:r>
              <a:rPr lang="en-US" altLang="en-US" dirty="0"/>
              <a:t>Go to higher elevation such as a hill. </a:t>
            </a:r>
          </a:p>
          <a:p>
            <a:endParaRPr lang="en-US" altLang="en-US" sz="800" dirty="0"/>
          </a:p>
          <a:p>
            <a:r>
              <a:rPr lang="en-US" altLang="en-US" dirty="0"/>
              <a:t>Do not return until area is made safe.</a:t>
            </a:r>
          </a:p>
          <a:p>
            <a:endParaRPr lang="en-US" dirty="0"/>
          </a:p>
        </p:txBody>
      </p:sp>
      <p:sp>
        <p:nvSpPr>
          <p:cNvPr id="4" name="Slide Number Placeholder 3"/>
          <p:cNvSpPr>
            <a:spLocks noGrp="1"/>
          </p:cNvSpPr>
          <p:nvPr>
            <p:ph type="sldNum" sz="quarter" idx="10"/>
          </p:nvPr>
        </p:nvSpPr>
        <p:spPr/>
        <p:txBody>
          <a:bodyPr/>
          <a:lstStyle/>
          <a:p>
            <a:pPr>
              <a:defRPr/>
            </a:pPr>
            <a:fld id="{3BB3C6CC-EBE8-4162-9F16-4919572E873E}" type="slidenum">
              <a:rPr lang="en-US" smtClean="0"/>
              <a:pPr>
                <a:defRPr/>
              </a:pPr>
              <a:t>4</a:t>
            </a:fld>
            <a:endParaRPr lang="en-US"/>
          </a:p>
        </p:txBody>
      </p:sp>
    </p:spTree>
    <p:extLst>
      <p:ext uri="{BB962C8B-B14F-4D97-AF65-F5344CB8AC3E}">
        <p14:creationId xmlns:p14="http://schemas.microsoft.com/office/powerpoint/2010/main" val="108493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5F4999-6792-41E6-9EDD-04B26227A9E5}" type="slidenum">
              <a:rPr lang="en-US" altLang="en-US"/>
              <a:pPr/>
              <a:t>8</a:t>
            </a:fld>
            <a:endParaRPr lang="en-US" alt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altLang="en-US"/>
              <a:t>Remember, the ignition temperature of H2S is 500 degrees.  A cigarette is 1400 degrees and an oxy-acetylene torch is 1200 degrees.</a:t>
            </a:r>
          </a:p>
        </p:txBody>
      </p:sp>
    </p:spTree>
    <p:extLst>
      <p:ext uri="{BB962C8B-B14F-4D97-AF65-F5344CB8AC3E}">
        <p14:creationId xmlns:p14="http://schemas.microsoft.com/office/powerpoint/2010/main" val="191977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Portable Electronic Monitors</a:t>
            </a:r>
          </a:p>
          <a:p>
            <a:pPr marL="171450" indent="-171450">
              <a:buFont typeface="Arial" panose="020B0604020202020204" pitchFamily="34" charset="0"/>
              <a:buChar char="•"/>
            </a:pPr>
            <a:r>
              <a:rPr lang="en-US" altLang="en-US" sz="1200" dirty="0"/>
              <a:t>Can be single gas or multi-gas</a:t>
            </a:r>
          </a:p>
          <a:p>
            <a:pPr marL="171450" indent="-171450">
              <a:buFont typeface="Arial" panose="020B0604020202020204" pitchFamily="34" charset="0"/>
              <a:buChar char="•"/>
            </a:pPr>
            <a:r>
              <a:rPr lang="en-US" altLang="en-US" sz="1200" dirty="0"/>
              <a:t>Usually handheld, clipped to belt, or carried in shirt pocket (should be in the breathing zone)</a:t>
            </a:r>
          </a:p>
          <a:p>
            <a:pPr marL="171450" indent="-171450">
              <a:buFont typeface="Arial" panose="020B0604020202020204" pitchFamily="34" charset="0"/>
              <a:buChar char="•"/>
            </a:pPr>
            <a:r>
              <a:rPr lang="en-US" altLang="en-US" sz="1200" dirty="0"/>
              <a:t>Some have LCD</a:t>
            </a:r>
          </a:p>
          <a:p>
            <a:pPr marL="171450" indent="-171450">
              <a:buFont typeface="Arial" panose="020B0604020202020204" pitchFamily="34" charset="0"/>
              <a:buChar char="•"/>
            </a:pPr>
            <a:r>
              <a:rPr lang="en-US" altLang="en-US" sz="1200" dirty="0"/>
              <a:t>Some alarm only</a:t>
            </a:r>
          </a:p>
          <a:p>
            <a:endParaRPr lang="en-US" dirty="0"/>
          </a:p>
        </p:txBody>
      </p:sp>
      <p:sp>
        <p:nvSpPr>
          <p:cNvPr id="4" name="Slide Number Placeholder 3"/>
          <p:cNvSpPr>
            <a:spLocks noGrp="1"/>
          </p:cNvSpPr>
          <p:nvPr>
            <p:ph type="sldNum" sz="quarter" idx="10"/>
          </p:nvPr>
        </p:nvSpPr>
        <p:spPr/>
        <p:txBody>
          <a:bodyPr/>
          <a:lstStyle/>
          <a:p>
            <a:pPr>
              <a:defRPr/>
            </a:pPr>
            <a:fld id="{3BB3C6CC-EBE8-4162-9F16-4919572E873E}" type="slidenum">
              <a:rPr lang="en-US" smtClean="0"/>
              <a:pPr>
                <a:defRPr/>
              </a:pPr>
              <a:t>15</a:t>
            </a:fld>
            <a:endParaRPr lang="en-US"/>
          </a:p>
        </p:txBody>
      </p:sp>
    </p:spTree>
    <p:extLst>
      <p:ext uri="{BB962C8B-B14F-4D97-AF65-F5344CB8AC3E}">
        <p14:creationId xmlns:p14="http://schemas.microsoft.com/office/powerpoint/2010/main" val="179783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Portable Electronic</a:t>
            </a:r>
          </a:p>
          <a:p>
            <a:pPr marL="171450" indent="-171450">
              <a:buFont typeface="Arial" panose="020B0604020202020204" pitchFamily="34" charset="0"/>
              <a:buChar char="•"/>
            </a:pPr>
            <a:r>
              <a:rPr lang="en-US" altLang="en-US" sz="1200" dirty="0"/>
              <a:t>Can be single gas or multi-gas</a:t>
            </a:r>
          </a:p>
          <a:p>
            <a:pPr marL="171450" indent="-171450">
              <a:buFont typeface="Arial" panose="020B0604020202020204" pitchFamily="34" charset="0"/>
              <a:buChar char="•"/>
            </a:pPr>
            <a:r>
              <a:rPr lang="en-US" altLang="en-US" sz="1200" dirty="0"/>
              <a:t>Usually handheld, clipped to belt, or carried in shirt pocket (should be in the breathing zone)</a:t>
            </a:r>
          </a:p>
          <a:p>
            <a:pPr marL="171450" indent="-171450">
              <a:buFont typeface="Arial" panose="020B0604020202020204" pitchFamily="34" charset="0"/>
              <a:buChar char="•"/>
            </a:pPr>
            <a:r>
              <a:rPr lang="en-US" altLang="en-US" sz="1200" dirty="0"/>
              <a:t>Some have LCD</a:t>
            </a:r>
          </a:p>
          <a:p>
            <a:pPr marL="171450" indent="-171450">
              <a:buFont typeface="Arial" panose="020B0604020202020204" pitchFamily="34" charset="0"/>
              <a:buChar char="•"/>
            </a:pPr>
            <a:r>
              <a:rPr lang="en-US" altLang="en-US" sz="1200" dirty="0"/>
              <a:t>Some alarm only</a:t>
            </a:r>
          </a:p>
          <a:p>
            <a:endParaRPr lang="en-US" b="1" dirty="0"/>
          </a:p>
        </p:txBody>
      </p:sp>
      <p:sp>
        <p:nvSpPr>
          <p:cNvPr id="4" name="Slide Number Placeholder 3"/>
          <p:cNvSpPr>
            <a:spLocks noGrp="1"/>
          </p:cNvSpPr>
          <p:nvPr>
            <p:ph type="sldNum" sz="quarter" idx="10"/>
          </p:nvPr>
        </p:nvSpPr>
        <p:spPr/>
        <p:txBody>
          <a:bodyPr/>
          <a:lstStyle/>
          <a:p>
            <a:pPr>
              <a:defRPr/>
            </a:pPr>
            <a:fld id="{3BB3C6CC-EBE8-4162-9F16-4919572E873E}" type="slidenum">
              <a:rPr lang="en-US" smtClean="0"/>
              <a:pPr>
                <a:defRPr/>
              </a:pPr>
              <a:t>16</a:t>
            </a:fld>
            <a:endParaRPr lang="en-US"/>
          </a:p>
        </p:txBody>
      </p:sp>
    </p:spTree>
    <p:extLst>
      <p:ext uri="{BB962C8B-B14F-4D97-AF65-F5344CB8AC3E}">
        <p14:creationId xmlns:p14="http://schemas.microsoft.com/office/powerpoint/2010/main" val="95401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B3C6CC-EBE8-4162-9F16-4919572E873E}" type="slidenum">
              <a:rPr lang="en-US" smtClean="0"/>
              <a:pPr>
                <a:defRPr/>
              </a:pPr>
              <a:t>17</a:t>
            </a:fld>
            <a:endParaRPr lang="en-US"/>
          </a:p>
        </p:txBody>
      </p:sp>
    </p:spTree>
    <p:extLst>
      <p:ext uri="{BB962C8B-B14F-4D97-AF65-F5344CB8AC3E}">
        <p14:creationId xmlns:p14="http://schemas.microsoft.com/office/powerpoint/2010/main" val="2715513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New Roman" pitchFamily="18" charset="0"/>
                <a:ea typeface="+mn-ea"/>
                <a:cs typeface="+mn-cs"/>
              </a:rPr>
              <a:t>The Honeywell BW Clip4 app duplicates the experience of operating a BW Clip4 handheld gas monitor. It comes with an interactive tutorial, which simulates navigation through the BW Clip4 user interface via the same buttons and display as an actual instrument. By default, the app shows normal readings for configured sensors.</a:t>
            </a:r>
            <a:br>
              <a:rPr lang="en-US" dirty="0"/>
            </a:br>
            <a:r>
              <a:rPr lang="en-US" sz="1200" b="0" i="0" u="none" strike="noStrike" kern="1200" dirty="0">
                <a:solidFill>
                  <a:schemeClr val="tx1"/>
                </a:solidFill>
                <a:effectLst/>
                <a:latin typeface="Times New Roman" pitchFamily="18" charset="0"/>
                <a:ea typeface="+mn-ea"/>
                <a:cs typeface="+mn-cs"/>
              </a:rPr>
              <a:t>With the Honeywell BW Clip4 app, you can:</a:t>
            </a:r>
            <a:br>
              <a:rPr lang="en-US" dirty="0"/>
            </a:br>
            <a:br>
              <a:rPr lang="en-US" dirty="0"/>
            </a:br>
            <a:r>
              <a:rPr lang="en-US" sz="1200" b="0" i="0" u="none" strike="noStrike" kern="1200" dirty="0">
                <a:solidFill>
                  <a:schemeClr val="tx1"/>
                </a:solidFill>
                <a:effectLst/>
                <a:latin typeface="Times New Roman" pitchFamily="18" charset="0"/>
                <a:ea typeface="+mn-ea"/>
                <a:cs typeface="+mn-cs"/>
              </a:rPr>
              <a:t>- Familiarize yourself with the instrument and its functional features</a:t>
            </a:r>
            <a:br>
              <a:rPr lang="en-US" dirty="0"/>
            </a:br>
            <a:r>
              <a:rPr lang="en-US" sz="1200" b="0" i="0" u="none" strike="noStrike" kern="1200" dirty="0">
                <a:solidFill>
                  <a:schemeClr val="tx1"/>
                </a:solidFill>
                <a:effectLst/>
                <a:latin typeface="Times New Roman" pitchFamily="18" charset="0"/>
                <a:ea typeface="+mn-ea"/>
                <a:cs typeface="+mn-cs"/>
              </a:rPr>
              <a:t>- Review key product features and specifications </a:t>
            </a:r>
            <a:br>
              <a:rPr lang="en-US" dirty="0"/>
            </a:br>
            <a:r>
              <a:rPr lang="en-US" sz="1200" b="0" i="0" u="none" strike="noStrike" kern="1200" dirty="0">
                <a:solidFill>
                  <a:schemeClr val="tx1"/>
                </a:solidFill>
                <a:effectLst/>
                <a:latin typeface="Times New Roman" pitchFamily="18" charset="0"/>
                <a:ea typeface="+mn-ea"/>
                <a:cs typeface="+mn-cs"/>
              </a:rPr>
              <a:t>- Simulate sensor readings and alarm conditions</a:t>
            </a:r>
            <a:br>
              <a:rPr lang="en-US" dirty="0"/>
            </a:br>
            <a:r>
              <a:rPr lang="en-US" sz="1200" b="0" i="0" u="none" strike="noStrike" kern="1200" dirty="0">
                <a:solidFill>
                  <a:schemeClr val="tx1"/>
                </a:solidFill>
                <a:effectLst/>
                <a:latin typeface="Times New Roman" pitchFamily="18" charset="0"/>
                <a:ea typeface="+mn-ea"/>
                <a:cs typeface="+mn-cs"/>
              </a:rPr>
              <a:t>- Review in-the-box and additional accessories</a:t>
            </a:r>
            <a:br>
              <a:rPr lang="en-US" dirty="0"/>
            </a:br>
            <a:r>
              <a:rPr lang="en-US" sz="1200" b="0" i="0" u="none" strike="noStrike" kern="1200" dirty="0">
                <a:solidFill>
                  <a:schemeClr val="tx1"/>
                </a:solidFill>
                <a:effectLst/>
                <a:latin typeface="Times New Roman" pitchFamily="18" charset="0"/>
                <a:ea typeface="+mn-ea"/>
                <a:cs typeface="+mn-cs"/>
              </a:rPr>
              <a:t>- Provide feedback on the instrument and mobile app</a:t>
            </a:r>
            <a:endParaRPr lang="en-US" dirty="0"/>
          </a:p>
        </p:txBody>
      </p:sp>
      <p:sp>
        <p:nvSpPr>
          <p:cNvPr id="4" name="Slide Number Placeholder 3"/>
          <p:cNvSpPr>
            <a:spLocks noGrp="1"/>
          </p:cNvSpPr>
          <p:nvPr>
            <p:ph type="sldNum" sz="quarter" idx="10"/>
          </p:nvPr>
        </p:nvSpPr>
        <p:spPr/>
        <p:txBody>
          <a:bodyPr/>
          <a:lstStyle/>
          <a:p>
            <a:pPr>
              <a:defRPr/>
            </a:pPr>
            <a:fld id="{3BB3C6CC-EBE8-4162-9F16-4919572E873E}" type="slidenum">
              <a:rPr lang="en-US" smtClean="0"/>
              <a:pPr>
                <a:defRPr/>
              </a:pPr>
              <a:t>19</a:t>
            </a:fld>
            <a:endParaRPr lang="en-US"/>
          </a:p>
        </p:txBody>
      </p:sp>
    </p:spTree>
    <p:extLst>
      <p:ext uri="{BB962C8B-B14F-4D97-AF65-F5344CB8AC3E}">
        <p14:creationId xmlns:p14="http://schemas.microsoft.com/office/powerpoint/2010/main" val="401397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E16E4-DF59-469E-883F-337C4802C5FC}" type="slidenum">
              <a:rPr lang="en-US" altLang="en-US"/>
              <a:pPr/>
              <a:t>22</a:t>
            </a:fld>
            <a:endParaRPr lang="en-US" alt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US" altLang="en-US"/>
              <a:t>Discuss how to use pump and tubes</a:t>
            </a:r>
          </a:p>
        </p:txBody>
      </p:sp>
    </p:spTree>
    <p:extLst>
      <p:ext uri="{BB962C8B-B14F-4D97-AF65-F5344CB8AC3E}">
        <p14:creationId xmlns:p14="http://schemas.microsoft.com/office/powerpoint/2010/main" val="2994487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B1C0-02ED-401B-820D-CD83B8424D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2D4EF03-391E-4A32-AD17-02FCED03924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7EE10A-F0A1-4691-A9B8-2C59B9A2206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DF85A65-CEAA-469D-8AAD-574410242F03}"/>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007DE85-1444-4AD3-A1EC-17355C0168B6}"/>
              </a:ext>
            </a:extLst>
          </p:cNvPr>
          <p:cNvSpPr>
            <a:spLocks noGrp="1"/>
          </p:cNvSpPr>
          <p:nvPr>
            <p:ph type="sldNum" sz="quarter" idx="12"/>
          </p:nvPr>
        </p:nvSpPr>
        <p:spPr/>
        <p:txBody>
          <a:bodyPr/>
          <a:lstStyle/>
          <a:p>
            <a:pPr>
              <a:defRPr/>
            </a:pPr>
            <a:fld id="{DE622A1D-FAAC-4470-9CF8-B665CB462E17}" type="slidenum">
              <a:rPr lang="en-US" smtClean="0"/>
              <a:pPr>
                <a:defRPr/>
              </a:pPr>
              <a:t>‹#›</a:t>
            </a:fld>
            <a:endParaRPr lang="en-US"/>
          </a:p>
        </p:txBody>
      </p:sp>
      <p:sp>
        <p:nvSpPr>
          <p:cNvPr id="7" name="Text Box 27">
            <a:extLst>
              <a:ext uri="{FF2B5EF4-FFF2-40B4-BE49-F238E27FC236}">
                <a16:creationId xmlns:a16="http://schemas.microsoft.com/office/drawing/2014/main" id="{EE7E175D-62F1-48B4-BDC6-913352DCBD78}"/>
              </a:ext>
            </a:extLst>
          </p:cNvPr>
          <p:cNvSpPr txBox="1">
            <a:spLocks noChangeArrowheads="1"/>
          </p:cNvSpPr>
          <p:nvPr userDrawn="1"/>
        </p:nvSpPr>
        <p:spPr bwMode="auto">
          <a:xfrm>
            <a:off x="1752600" y="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defRPr/>
            </a:pPr>
            <a:r>
              <a:rPr lang="en-US" sz="1400" b="1" i="0">
                <a:solidFill>
                  <a:schemeClr val="bg1"/>
                </a:solidFill>
                <a:latin typeface="Arial" charset="0"/>
              </a:rPr>
              <a:t>Introduction to Accident Investigation</a:t>
            </a:r>
          </a:p>
        </p:txBody>
      </p:sp>
    </p:spTree>
    <p:extLst>
      <p:ext uri="{BB962C8B-B14F-4D97-AF65-F5344CB8AC3E}">
        <p14:creationId xmlns:p14="http://schemas.microsoft.com/office/powerpoint/2010/main" val="302621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140F-050D-4099-90DF-8C77589856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DE6D9-70C6-4CDB-8B91-99E5D2363C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4EFA9-EDFC-4A6F-87BE-EC42ABE6FC0E}"/>
              </a:ext>
            </a:extLst>
          </p:cNvPr>
          <p:cNvSpPr>
            <a:spLocks noGrp="1"/>
          </p:cNvSpPr>
          <p:nvPr>
            <p:ph type="dt" sz="half" idx="10"/>
          </p:nvPr>
        </p:nvSpPr>
        <p:spPr/>
        <p:txBody>
          <a:bodyPr/>
          <a:lstStyle/>
          <a:p>
            <a:fld id="{A2F0697E-5F94-43F7-BD2B-24B4521426FC}" type="datetimeFigureOut">
              <a:rPr lang="en-US" smtClean="0"/>
              <a:t>11/5/2021</a:t>
            </a:fld>
            <a:endParaRPr lang="en-US"/>
          </a:p>
        </p:txBody>
      </p:sp>
      <p:sp>
        <p:nvSpPr>
          <p:cNvPr id="6" name="Slide Number Placeholder 5">
            <a:extLst>
              <a:ext uri="{FF2B5EF4-FFF2-40B4-BE49-F238E27FC236}">
                <a16:creationId xmlns:a16="http://schemas.microsoft.com/office/drawing/2014/main" id="{9C2771DD-56C0-43C3-93F0-BFAFB4BCF898}"/>
              </a:ext>
            </a:extLst>
          </p:cNvPr>
          <p:cNvSpPr>
            <a:spLocks noGrp="1"/>
          </p:cNvSpPr>
          <p:nvPr>
            <p:ph type="sldNum" sz="quarter" idx="12"/>
          </p:nvPr>
        </p:nvSpPr>
        <p:spPr/>
        <p:txBody>
          <a:bodyPr/>
          <a:lstStyle/>
          <a:p>
            <a:fld id="{013F4B72-27E9-1A4F-81AE-D597A12C07A3}" type="slidenum">
              <a:rPr lang="en-US" smtClean="0"/>
              <a:t>‹#›</a:t>
            </a:fld>
            <a:endParaRPr lang="en-US" dirty="0"/>
          </a:p>
        </p:txBody>
      </p:sp>
    </p:spTree>
    <p:extLst>
      <p:ext uri="{BB962C8B-B14F-4D97-AF65-F5344CB8AC3E}">
        <p14:creationId xmlns:p14="http://schemas.microsoft.com/office/powerpoint/2010/main" val="2051493807"/>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749E5-E32C-4F52-B47E-6AAE786EEEE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BD1785-ED64-4E82-BC41-38C906FCF3C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934D3-2547-45F9-BDE4-928150414B9E}"/>
              </a:ext>
            </a:extLst>
          </p:cNvPr>
          <p:cNvSpPr>
            <a:spLocks noGrp="1"/>
          </p:cNvSpPr>
          <p:nvPr>
            <p:ph type="dt" sz="half" idx="10"/>
          </p:nvPr>
        </p:nvSpPr>
        <p:spPr/>
        <p:txBody>
          <a:bodyPr/>
          <a:lstStyle/>
          <a:p>
            <a:fld id="{A2F0697E-5F94-43F7-BD2B-24B4521426FC}" type="datetimeFigureOut">
              <a:rPr lang="en-US" smtClean="0"/>
              <a:t>11/5/2021</a:t>
            </a:fld>
            <a:endParaRPr lang="en-US"/>
          </a:p>
        </p:txBody>
      </p:sp>
      <p:sp>
        <p:nvSpPr>
          <p:cNvPr id="6" name="Slide Number Placeholder 5">
            <a:extLst>
              <a:ext uri="{FF2B5EF4-FFF2-40B4-BE49-F238E27FC236}">
                <a16:creationId xmlns:a16="http://schemas.microsoft.com/office/drawing/2014/main" id="{9A579B4B-E6FB-4F28-9FBD-70CAF9D5218F}"/>
              </a:ext>
            </a:extLst>
          </p:cNvPr>
          <p:cNvSpPr>
            <a:spLocks noGrp="1"/>
          </p:cNvSpPr>
          <p:nvPr>
            <p:ph type="sldNum" sz="quarter" idx="12"/>
          </p:nvPr>
        </p:nvSpPr>
        <p:spPr/>
        <p:txBody>
          <a:bodyPr/>
          <a:lstStyle/>
          <a:p>
            <a:fld id="{013F4B72-27E9-1A4F-81AE-D597A12C07A3}" type="slidenum">
              <a:rPr lang="en-US" smtClean="0"/>
              <a:t>‹#›</a:t>
            </a:fld>
            <a:endParaRPr lang="en-US" dirty="0"/>
          </a:p>
        </p:txBody>
      </p:sp>
    </p:spTree>
    <p:extLst>
      <p:ext uri="{BB962C8B-B14F-4D97-AF65-F5344CB8AC3E}">
        <p14:creationId xmlns:p14="http://schemas.microsoft.com/office/powerpoint/2010/main" val="1009272417"/>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18" name="Title 17"/>
          <p:cNvSpPr>
            <a:spLocks noGrp="1"/>
          </p:cNvSpPr>
          <p:nvPr>
            <p:ph type="title"/>
          </p:nvPr>
        </p:nvSpPr>
        <p:spPr>
          <a:xfrm>
            <a:off x="2284614" y="693738"/>
            <a:ext cx="6443087" cy="686448"/>
          </a:xfrm>
          <a:prstGeom prst="rect">
            <a:avLst/>
          </a:prstGeom>
        </p:spPr>
        <p:txBody>
          <a:bodyPr vert="horz" lIns="0" tIns="0" rIns="0" bIns="0"/>
          <a:lstStyle>
            <a:lvl1pPr algn="l">
              <a:defRPr sz="3600" b="1">
                <a:solidFill>
                  <a:srgbClr val="002060"/>
                </a:solidFill>
              </a:defRPr>
            </a:lvl1pPr>
          </a:lstStyle>
          <a:p>
            <a:r>
              <a:rPr lang="en-US" dirty="0"/>
              <a:t>Click to edit Master title style</a:t>
            </a:r>
          </a:p>
        </p:txBody>
      </p:sp>
      <p:sp>
        <p:nvSpPr>
          <p:cNvPr id="22" name="Text Placeholder 21"/>
          <p:cNvSpPr>
            <a:spLocks noGrp="1"/>
          </p:cNvSpPr>
          <p:nvPr>
            <p:ph type="body" sz="quarter" idx="12"/>
          </p:nvPr>
        </p:nvSpPr>
        <p:spPr>
          <a:xfrm>
            <a:off x="2292032" y="1507892"/>
            <a:ext cx="6064250" cy="1392237"/>
          </a:xfrm>
          <a:prstGeom prst="rect">
            <a:avLst/>
          </a:prstGeom>
        </p:spPr>
        <p:txBody>
          <a:bodyPr vert="horz" lIns="0" tIns="0" rIns="0" bIns="0"/>
          <a:lstStyle>
            <a:lvl1pPr marL="0" indent="0">
              <a:lnSpc>
                <a:spcPts val="2400"/>
              </a:lnSpc>
              <a:spcBef>
                <a:spcPts val="0"/>
              </a:spcBef>
              <a:buNone/>
              <a:defRPr sz="2400">
                <a:solidFill>
                  <a:srgbClr val="464746"/>
                </a:solidFill>
              </a:defRPr>
            </a:lvl1pPr>
            <a:lvl2pPr marL="457200" indent="0">
              <a:lnSpc>
                <a:spcPts val="2400"/>
              </a:lnSpc>
              <a:spcBef>
                <a:spcPts val="0"/>
              </a:spcBef>
              <a:buNone/>
              <a:defRPr sz="2400">
                <a:solidFill>
                  <a:srgbClr val="464746"/>
                </a:solidFill>
              </a:defRPr>
            </a:lvl2pPr>
            <a:lvl3pPr marL="914400" indent="0">
              <a:lnSpc>
                <a:spcPts val="2400"/>
              </a:lnSpc>
              <a:spcBef>
                <a:spcPts val="0"/>
              </a:spcBef>
              <a:buNone/>
              <a:defRPr sz="2400">
                <a:solidFill>
                  <a:srgbClr val="464746"/>
                </a:solidFill>
              </a:defRPr>
            </a:lvl3pPr>
            <a:lvl4pPr marL="1371600" indent="0">
              <a:lnSpc>
                <a:spcPts val="2400"/>
              </a:lnSpc>
              <a:spcBef>
                <a:spcPts val="0"/>
              </a:spcBef>
              <a:buNone/>
              <a:defRPr sz="2400">
                <a:solidFill>
                  <a:srgbClr val="464746"/>
                </a:solidFill>
              </a:defRPr>
            </a:lvl4pPr>
            <a:lvl5pPr marL="1828800" indent="0">
              <a:lnSpc>
                <a:spcPts val="2400"/>
              </a:lnSpc>
              <a:spcBef>
                <a:spcPts val="0"/>
              </a:spcBef>
              <a:buNone/>
              <a:defRPr sz="2400">
                <a:solidFill>
                  <a:srgbClr val="4647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13"/>
          <p:cNvSpPr>
            <a:spLocks noGrp="1"/>
          </p:cNvSpPr>
          <p:nvPr>
            <p:ph type="sldNum" sz="quarter" idx="4"/>
          </p:nvPr>
        </p:nvSpPr>
        <p:spPr>
          <a:xfrm>
            <a:off x="222125" y="6472237"/>
            <a:ext cx="582024" cy="385763"/>
          </a:xfrm>
          <a:prstGeom prst="rect">
            <a:avLst/>
          </a:prstGeom>
        </p:spPr>
        <p:txBody>
          <a:bodyPr vert="horz" wrap="none" lIns="0" tIns="0" rIns="0" bIns="0" rtlCol="0" anchor="ctr"/>
          <a:lstStyle>
            <a:lvl1pPr algn="ctr">
              <a:defRPr sz="1300">
                <a:solidFill>
                  <a:schemeClr val="bg1"/>
                </a:solidFill>
              </a:defRPr>
            </a:lvl1pPr>
          </a:lstStyle>
          <a:p>
            <a:fld id="{621417F9-3298-CE4E-B09C-B78C2AD86AAB}" type="slidenum">
              <a:rPr lang="en-US" smtClean="0"/>
              <a:pPr/>
              <a:t>‹#›</a:t>
            </a:fld>
            <a:endParaRPr lang="en-US" dirty="0"/>
          </a:p>
        </p:txBody>
      </p:sp>
      <p:sp>
        <p:nvSpPr>
          <p:cNvPr id="25" name="Text Placeholder 24"/>
          <p:cNvSpPr>
            <a:spLocks noGrp="1"/>
          </p:cNvSpPr>
          <p:nvPr>
            <p:ph type="body" sz="quarter" idx="13"/>
          </p:nvPr>
        </p:nvSpPr>
        <p:spPr>
          <a:xfrm>
            <a:off x="2284614" y="2948006"/>
            <a:ext cx="4583113" cy="1978025"/>
          </a:xfrm>
          <a:prstGeom prst="rect">
            <a:avLst/>
          </a:prstGeom>
        </p:spPr>
        <p:txBody>
          <a:bodyPr vert="horz" lIns="0" tIns="0" rIns="0" bIns="0"/>
          <a:lstStyle>
            <a:lvl1pPr marL="0" indent="-228600">
              <a:lnSpc>
                <a:spcPts val="3000"/>
              </a:lnSpc>
              <a:spcBef>
                <a:spcPts val="0"/>
              </a:spcBef>
              <a:buClr>
                <a:schemeClr val="accent1"/>
              </a:buClr>
              <a:buFont typeface="Wingdings" charset="2"/>
              <a:buChar char="§"/>
              <a:defRPr sz="2400"/>
            </a:lvl1pPr>
            <a:lvl2pPr marL="0" indent="-228600">
              <a:lnSpc>
                <a:spcPts val="3000"/>
              </a:lnSpc>
              <a:spcBef>
                <a:spcPts val="0"/>
              </a:spcBef>
              <a:buClr>
                <a:schemeClr val="accent1"/>
              </a:buClr>
              <a:buFont typeface="Wingdings" charset="2"/>
              <a:buChar char="§"/>
              <a:defRPr sz="2400"/>
            </a:lvl2pPr>
            <a:lvl3pPr marL="0" indent="-228600">
              <a:lnSpc>
                <a:spcPts val="3000"/>
              </a:lnSpc>
              <a:spcBef>
                <a:spcPts val="0"/>
              </a:spcBef>
              <a:buClr>
                <a:schemeClr val="accent1"/>
              </a:buClr>
              <a:buFont typeface="Wingdings" charset="2"/>
              <a:buChar char="§"/>
              <a:defRPr sz="2400"/>
            </a:lvl3pPr>
            <a:lvl4pPr marL="0" indent="-228600">
              <a:lnSpc>
                <a:spcPts val="3000"/>
              </a:lnSpc>
              <a:spcBef>
                <a:spcPts val="0"/>
              </a:spcBef>
              <a:buClr>
                <a:schemeClr val="accent1"/>
              </a:buClr>
              <a:buFont typeface="Wingdings" charset="2"/>
              <a:buChar char="§"/>
              <a:defRPr sz="2400"/>
            </a:lvl4pPr>
            <a:lvl5pPr marL="0" indent="-228600">
              <a:lnSpc>
                <a:spcPts val="3000"/>
              </a:lnSpc>
              <a:spcBef>
                <a:spcPts val="0"/>
              </a:spcBef>
              <a:buClr>
                <a:schemeClr val="accent1"/>
              </a:buClr>
              <a:buFont typeface="Wingdings"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86797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9B715-5AD4-4F95-B5B0-2103F9A55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1637B-FD83-4F65-A04C-2E7CF920E4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7DDCC-C56A-49F6-81A4-944AED4CEF2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842C370-D776-49BE-B08F-809C4E46E881}"/>
              </a:ext>
            </a:extLst>
          </p:cNvPr>
          <p:cNvSpPr>
            <a:spLocks noGrp="1"/>
          </p:cNvSpPr>
          <p:nvPr>
            <p:ph type="ftr" sz="quarter" idx="11"/>
          </p:nvPr>
        </p:nvSpPr>
        <p:spPr>
          <a:xfrm>
            <a:off x="3028950" y="6356351"/>
            <a:ext cx="30861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A7441149-27FC-49B7-99ED-C612E07A3185}"/>
              </a:ext>
            </a:extLst>
          </p:cNvPr>
          <p:cNvSpPr>
            <a:spLocks noGrp="1"/>
          </p:cNvSpPr>
          <p:nvPr>
            <p:ph type="sldNum" sz="quarter" idx="12"/>
          </p:nvPr>
        </p:nvSpPr>
        <p:spPr/>
        <p:txBody>
          <a:bodyPr/>
          <a:lstStyle/>
          <a:p>
            <a:pPr>
              <a:defRPr/>
            </a:pPr>
            <a:fld id="{2C71CE4E-B5C7-4C8B-AA5F-4F0B8B1F2B66}" type="slidenum">
              <a:rPr lang="en-US" smtClean="0"/>
              <a:pPr>
                <a:defRPr/>
              </a:pPr>
              <a:t>‹#›</a:t>
            </a:fld>
            <a:endParaRPr lang="en-US"/>
          </a:p>
        </p:txBody>
      </p:sp>
    </p:spTree>
    <p:extLst>
      <p:ext uri="{BB962C8B-B14F-4D97-AF65-F5344CB8AC3E}">
        <p14:creationId xmlns:p14="http://schemas.microsoft.com/office/powerpoint/2010/main" val="2630460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0672-1B5A-4E38-8B43-AAD42ECFE62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AD7624C-BF81-4CA7-80A4-4930E14169E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772909-936C-44D1-8BBF-F70DAF2C9629}"/>
              </a:ext>
            </a:extLst>
          </p:cNvPr>
          <p:cNvSpPr>
            <a:spLocks noGrp="1"/>
          </p:cNvSpPr>
          <p:nvPr>
            <p:ph type="dt" sz="half" idx="10"/>
          </p:nvPr>
        </p:nvSpPr>
        <p:spPr/>
        <p:txBody>
          <a:bodyPr/>
          <a:lstStyle/>
          <a:p>
            <a:fld id="{A2F0697E-5F94-43F7-BD2B-24B4521426FC}" type="datetimeFigureOut">
              <a:rPr lang="en-US" smtClean="0"/>
              <a:t>11/5/2021</a:t>
            </a:fld>
            <a:endParaRPr lang="en-US"/>
          </a:p>
        </p:txBody>
      </p:sp>
      <p:sp>
        <p:nvSpPr>
          <p:cNvPr id="6" name="Slide Number Placeholder 5">
            <a:extLst>
              <a:ext uri="{FF2B5EF4-FFF2-40B4-BE49-F238E27FC236}">
                <a16:creationId xmlns:a16="http://schemas.microsoft.com/office/drawing/2014/main" id="{32F440CF-C290-4CEB-B217-82566D8FEA7D}"/>
              </a:ext>
            </a:extLst>
          </p:cNvPr>
          <p:cNvSpPr>
            <a:spLocks noGrp="1"/>
          </p:cNvSpPr>
          <p:nvPr>
            <p:ph type="sldNum" sz="quarter" idx="12"/>
          </p:nvPr>
        </p:nvSpPr>
        <p:spPr/>
        <p:txBody>
          <a:bodyPr/>
          <a:lstStyle/>
          <a:p>
            <a:fld id="{013F4B72-27E9-1A4F-81AE-D597A12C07A3}" type="slidenum">
              <a:rPr lang="en-US" smtClean="0"/>
              <a:t>‹#›</a:t>
            </a:fld>
            <a:endParaRPr lang="en-US" dirty="0"/>
          </a:p>
        </p:txBody>
      </p:sp>
    </p:spTree>
    <p:extLst>
      <p:ext uri="{BB962C8B-B14F-4D97-AF65-F5344CB8AC3E}">
        <p14:creationId xmlns:p14="http://schemas.microsoft.com/office/powerpoint/2010/main" val="20630666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AD712-5DC8-4F4C-BAB4-2D6384B8A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612F3-B0D7-4D1F-8413-8F4E835C9A3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BA5EDE-EDD5-4B2F-8FC0-9B98F7B0A9C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46005F-049E-40B8-8BB8-5829180C5A62}"/>
              </a:ext>
            </a:extLst>
          </p:cNvPr>
          <p:cNvSpPr>
            <a:spLocks noGrp="1"/>
          </p:cNvSpPr>
          <p:nvPr>
            <p:ph type="dt" sz="half" idx="10"/>
          </p:nvPr>
        </p:nvSpPr>
        <p:spPr/>
        <p:txBody>
          <a:bodyPr/>
          <a:lstStyle/>
          <a:p>
            <a:fld id="{A2F0697E-5F94-43F7-BD2B-24B4521426FC}" type="datetimeFigureOut">
              <a:rPr lang="en-US" smtClean="0"/>
              <a:t>11/5/2021</a:t>
            </a:fld>
            <a:endParaRPr lang="en-US"/>
          </a:p>
        </p:txBody>
      </p:sp>
      <p:sp>
        <p:nvSpPr>
          <p:cNvPr id="7" name="Slide Number Placeholder 6">
            <a:extLst>
              <a:ext uri="{FF2B5EF4-FFF2-40B4-BE49-F238E27FC236}">
                <a16:creationId xmlns:a16="http://schemas.microsoft.com/office/drawing/2014/main" id="{9753F021-E2C8-49BB-ABCE-74C0C8B450DE}"/>
              </a:ext>
            </a:extLst>
          </p:cNvPr>
          <p:cNvSpPr>
            <a:spLocks noGrp="1"/>
          </p:cNvSpPr>
          <p:nvPr>
            <p:ph type="sldNum" sz="quarter" idx="12"/>
          </p:nvPr>
        </p:nvSpPr>
        <p:spPr/>
        <p:txBody>
          <a:bodyPr/>
          <a:lstStyle/>
          <a:p>
            <a:fld id="{013F4B72-27E9-1A4F-81AE-D597A12C07A3}" type="slidenum">
              <a:rPr lang="en-US" smtClean="0"/>
              <a:t>‹#›</a:t>
            </a:fld>
            <a:endParaRPr lang="en-US" dirty="0"/>
          </a:p>
        </p:txBody>
      </p:sp>
    </p:spTree>
    <p:extLst>
      <p:ext uri="{BB962C8B-B14F-4D97-AF65-F5344CB8AC3E}">
        <p14:creationId xmlns:p14="http://schemas.microsoft.com/office/powerpoint/2010/main" val="408182940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4EE8-F680-4807-B9EF-8855D20B5DA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AF6990-7AE2-4F06-BCFF-2BDA3AD60E9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C22275D-56F0-4149-B631-88F93AE6E79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6ECE2F-2335-4B86-8FAB-24634E0FA8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440B9-3457-4C1B-8A5B-66E907CC7C2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1E4707-1DBF-4500-AE19-DA4C446AD34F}"/>
              </a:ext>
            </a:extLst>
          </p:cNvPr>
          <p:cNvSpPr>
            <a:spLocks noGrp="1"/>
          </p:cNvSpPr>
          <p:nvPr>
            <p:ph type="dt" sz="half" idx="10"/>
          </p:nvPr>
        </p:nvSpPr>
        <p:spPr/>
        <p:txBody>
          <a:bodyPr/>
          <a:lstStyle/>
          <a:p>
            <a:fld id="{A2F0697E-5F94-43F7-BD2B-24B4521426FC}" type="datetimeFigureOut">
              <a:rPr lang="en-US" smtClean="0"/>
              <a:t>11/5/2021</a:t>
            </a:fld>
            <a:endParaRPr lang="en-US"/>
          </a:p>
        </p:txBody>
      </p:sp>
      <p:sp>
        <p:nvSpPr>
          <p:cNvPr id="8" name="Footer Placeholder 7">
            <a:extLst>
              <a:ext uri="{FF2B5EF4-FFF2-40B4-BE49-F238E27FC236}">
                <a16:creationId xmlns:a16="http://schemas.microsoft.com/office/drawing/2014/main" id="{71ABD5DA-B7B4-48D2-9884-B21D16C071E4}"/>
              </a:ext>
            </a:extLst>
          </p:cNvPr>
          <p:cNvSpPr>
            <a:spLocks noGrp="1"/>
          </p:cNvSpPr>
          <p:nvPr>
            <p:ph type="ftr" sz="quarter" idx="11"/>
          </p:nvPr>
        </p:nvSpPr>
        <p:spPr>
          <a:xfrm>
            <a:off x="3028950" y="6356351"/>
            <a:ext cx="3086100" cy="365125"/>
          </a:xfrm>
          <a:prstGeom prst="rect">
            <a:avLst/>
          </a:prstGeom>
        </p:spPr>
        <p:txBody>
          <a:bodyPr/>
          <a:lstStyle/>
          <a:p>
            <a:r>
              <a:rPr lang="en-US"/>
              <a:t>The university of Texas at Arlington | Division for Enterprise Development</a:t>
            </a:r>
            <a:endParaRPr lang="en-US" dirty="0"/>
          </a:p>
        </p:txBody>
      </p:sp>
      <p:sp>
        <p:nvSpPr>
          <p:cNvPr id="9" name="Slide Number Placeholder 8">
            <a:extLst>
              <a:ext uri="{FF2B5EF4-FFF2-40B4-BE49-F238E27FC236}">
                <a16:creationId xmlns:a16="http://schemas.microsoft.com/office/drawing/2014/main" id="{C30DCD52-0410-4B95-ADBB-80833369C1B2}"/>
              </a:ext>
            </a:extLst>
          </p:cNvPr>
          <p:cNvSpPr>
            <a:spLocks noGrp="1"/>
          </p:cNvSpPr>
          <p:nvPr>
            <p:ph type="sldNum" sz="quarter" idx="12"/>
          </p:nvPr>
        </p:nvSpPr>
        <p:spPr/>
        <p:txBody>
          <a:bodyPr/>
          <a:lstStyle/>
          <a:p>
            <a:fld id="{013F4B72-27E9-1A4F-81AE-D597A12C07A3}" type="slidenum">
              <a:rPr lang="en-US" smtClean="0"/>
              <a:t>‹#›</a:t>
            </a:fld>
            <a:endParaRPr lang="en-US" dirty="0"/>
          </a:p>
        </p:txBody>
      </p:sp>
    </p:spTree>
    <p:extLst>
      <p:ext uri="{BB962C8B-B14F-4D97-AF65-F5344CB8AC3E}">
        <p14:creationId xmlns:p14="http://schemas.microsoft.com/office/powerpoint/2010/main" val="92341378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4B62-DA00-49CD-BF09-E6409C535D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C5988D-CBB6-4062-A919-2D42A2FFE7E7}"/>
              </a:ext>
            </a:extLst>
          </p:cNvPr>
          <p:cNvSpPr>
            <a:spLocks noGrp="1"/>
          </p:cNvSpPr>
          <p:nvPr>
            <p:ph type="dt" sz="half" idx="10"/>
          </p:nvPr>
        </p:nvSpPr>
        <p:spPr/>
        <p:txBody>
          <a:bodyPr/>
          <a:lstStyle/>
          <a:p>
            <a:pPr>
              <a:defRPr/>
            </a:pPr>
            <a:endParaRPr lang="en-US"/>
          </a:p>
        </p:txBody>
      </p:sp>
      <p:sp>
        <p:nvSpPr>
          <p:cNvPr id="5" name="Slide Number Placeholder 4">
            <a:extLst>
              <a:ext uri="{FF2B5EF4-FFF2-40B4-BE49-F238E27FC236}">
                <a16:creationId xmlns:a16="http://schemas.microsoft.com/office/drawing/2014/main" id="{F9F75FC6-545C-47F3-905B-F10A5DC80752}"/>
              </a:ext>
            </a:extLst>
          </p:cNvPr>
          <p:cNvSpPr>
            <a:spLocks noGrp="1"/>
          </p:cNvSpPr>
          <p:nvPr>
            <p:ph type="sldNum" sz="quarter" idx="12"/>
          </p:nvPr>
        </p:nvSpPr>
        <p:spPr/>
        <p:txBody>
          <a:bodyPr/>
          <a:lstStyle/>
          <a:p>
            <a:pPr>
              <a:defRPr/>
            </a:pPr>
            <a:fld id="{46370614-0D7B-402E-8133-BA155BC9C12B}" type="slidenum">
              <a:rPr lang="en-US" smtClean="0"/>
              <a:pPr>
                <a:defRPr/>
              </a:pPr>
              <a:t>‹#›</a:t>
            </a:fld>
            <a:endParaRPr lang="en-US"/>
          </a:p>
        </p:txBody>
      </p:sp>
    </p:spTree>
    <p:extLst>
      <p:ext uri="{BB962C8B-B14F-4D97-AF65-F5344CB8AC3E}">
        <p14:creationId xmlns:p14="http://schemas.microsoft.com/office/powerpoint/2010/main" val="107328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ED41D7-37AF-4040-B60C-BE64F05503CE}"/>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B3106A5D-92F3-4EA0-83F5-071650363036}"/>
              </a:ext>
            </a:extLst>
          </p:cNvPr>
          <p:cNvSpPr>
            <a:spLocks noGrp="1"/>
          </p:cNvSpPr>
          <p:nvPr>
            <p:ph type="ftr" sz="quarter" idx="11"/>
          </p:nvPr>
        </p:nvSpPr>
        <p:spPr>
          <a:xfrm>
            <a:off x="3028950" y="6356351"/>
            <a:ext cx="30861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EE4D9F97-4DA4-407E-9B81-42C0810F2D86}"/>
              </a:ext>
            </a:extLst>
          </p:cNvPr>
          <p:cNvSpPr>
            <a:spLocks noGrp="1"/>
          </p:cNvSpPr>
          <p:nvPr>
            <p:ph type="sldNum" sz="quarter" idx="12"/>
          </p:nvPr>
        </p:nvSpPr>
        <p:spPr/>
        <p:txBody>
          <a:bodyPr/>
          <a:lstStyle/>
          <a:p>
            <a:pPr>
              <a:defRPr/>
            </a:pPr>
            <a:fld id="{CDBBAC5A-F39B-46B7-8F61-AE717B8E2680}" type="slidenum">
              <a:rPr lang="en-US" smtClean="0"/>
              <a:pPr>
                <a:defRPr/>
              </a:pPr>
              <a:t>‹#›</a:t>
            </a:fld>
            <a:endParaRPr lang="en-US"/>
          </a:p>
        </p:txBody>
      </p:sp>
    </p:spTree>
    <p:extLst>
      <p:ext uri="{BB962C8B-B14F-4D97-AF65-F5344CB8AC3E}">
        <p14:creationId xmlns:p14="http://schemas.microsoft.com/office/powerpoint/2010/main" val="422338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19ED-5FA1-4C73-94A0-61732855192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83EB7A-C7EC-4E1E-9FF1-6E9DDF86077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F13CD8-5ABD-4704-9FE8-82467F5236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BABB7E-B251-4710-9975-7E6DF476D896}"/>
              </a:ext>
            </a:extLst>
          </p:cNvPr>
          <p:cNvSpPr>
            <a:spLocks noGrp="1"/>
          </p:cNvSpPr>
          <p:nvPr>
            <p:ph type="dt" sz="half" idx="10"/>
          </p:nvPr>
        </p:nvSpPr>
        <p:spPr/>
        <p:txBody>
          <a:bodyPr/>
          <a:lstStyle/>
          <a:p>
            <a:fld id="{A2F0697E-5F94-43F7-BD2B-24B4521426FC}" type="datetimeFigureOut">
              <a:rPr lang="en-US" smtClean="0"/>
              <a:t>11/5/2021</a:t>
            </a:fld>
            <a:endParaRPr lang="en-US"/>
          </a:p>
        </p:txBody>
      </p:sp>
      <p:sp>
        <p:nvSpPr>
          <p:cNvPr id="7" name="Slide Number Placeholder 6">
            <a:extLst>
              <a:ext uri="{FF2B5EF4-FFF2-40B4-BE49-F238E27FC236}">
                <a16:creationId xmlns:a16="http://schemas.microsoft.com/office/drawing/2014/main" id="{EF3A5E8E-B99A-40DC-B76E-561B7F2B913E}"/>
              </a:ext>
            </a:extLst>
          </p:cNvPr>
          <p:cNvSpPr>
            <a:spLocks noGrp="1"/>
          </p:cNvSpPr>
          <p:nvPr>
            <p:ph type="sldNum" sz="quarter" idx="12"/>
          </p:nvPr>
        </p:nvSpPr>
        <p:spPr/>
        <p:txBody>
          <a:bodyPr/>
          <a:lstStyle/>
          <a:p>
            <a:fld id="{013F4B72-27E9-1A4F-81AE-D597A12C07A3}" type="slidenum">
              <a:rPr lang="en-US" smtClean="0"/>
              <a:t>‹#›</a:t>
            </a:fld>
            <a:endParaRPr lang="en-US" dirty="0"/>
          </a:p>
        </p:txBody>
      </p:sp>
    </p:spTree>
    <p:extLst>
      <p:ext uri="{BB962C8B-B14F-4D97-AF65-F5344CB8AC3E}">
        <p14:creationId xmlns:p14="http://schemas.microsoft.com/office/powerpoint/2010/main" val="2858241475"/>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75BA-E573-4C07-890A-6B89E03290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5E82881-0712-42BF-807E-23EFB9C9638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0F71FBA-1927-4AF8-BADB-78BBC76A66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B28BA82-062A-44D0-808A-0C2971D22240}"/>
              </a:ext>
            </a:extLst>
          </p:cNvPr>
          <p:cNvSpPr>
            <a:spLocks noGrp="1"/>
          </p:cNvSpPr>
          <p:nvPr>
            <p:ph type="dt" sz="half" idx="10"/>
          </p:nvPr>
        </p:nvSpPr>
        <p:spPr/>
        <p:txBody>
          <a:bodyPr/>
          <a:lstStyle/>
          <a:p>
            <a:fld id="{A2F0697E-5F94-43F7-BD2B-24B4521426FC}" type="datetimeFigureOut">
              <a:rPr lang="en-US" smtClean="0"/>
              <a:t>11/5/2021</a:t>
            </a:fld>
            <a:endParaRPr lang="en-US"/>
          </a:p>
        </p:txBody>
      </p:sp>
      <p:sp>
        <p:nvSpPr>
          <p:cNvPr id="7" name="Slide Number Placeholder 6">
            <a:extLst>
              <a:ext uri="{FF2B5EF4-FFF2-40B4-BE49-F238E27FC236}">
                <a16:creationId xmlns:a16="http://schemas.microsoft.com/office/drawing/2014/main" id="{2992F49C-FFD5-44D7-8CA8-3C648898CC87}"/>
              </a:ext>
            </a:extLst>
          </p:cNvPr>
          <p:cNvSpPr>
            <a:spLocks noGrp="1"/>
          </p:cNvSpPr>
          <p:nvPr>
            <p:ph type="sldNum" sz="quarter" idx="12"/>
          </p:nvPr>
        </p:nvSpPr>
        <p:spPr/>
        <p:txBody>
          <a:bodyPr/>
          <a:lstStyle/>
          <a:p>
            <a:fld id="{013F4B72-27E9-1A4F-81AE-D597A12C07A3}" type="slidenum">
              <a:rPr lang="en-US" smtClean="0"/>
              <a:t>‹#›</a:t>
            </a:fld>
            <a:endParaRPr lang="en-US" dirty="0"/>
          </a:p>
        </p:txBody>
      </p:sp>
    </p:spTree>
    <p:extLst>
      <p:ext uri="{BB962C8B-B14F-4D97-AF65-F5344CB8AC3E}">
        <p14:creationId xmlns:p14="http://schemas.microsoft.com/office/powerpoint/2010/main" val="121010172"/>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BD241-F3B8-4228-8C32-7F69BFCA2D0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66CB7E-19E1-4B5A-AB50-374C450CC4B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B63951-50DC-4173-B5D2-F6605F7E5A5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F0697E-5F94-43F7-BD2B-24B4521426FC}" type="datetimeFigureOut">
              <a:rPr lang="en-US" smtClean="0"/>
              <a:t>11/5/2021</a:t>
            </a:fld>
            <a:endParaRPr lang="en-US"/>
          </a:p>
        </p:txBody>
      </p:sp>
      <p:sp>
        <p:nvSpPr>
          <p:cNvPr id="6" name="Slide Number Placeholder 5">
            <a:extLst>
              <a:ext uri="{FF2B5EF4-FFF2-40B4-BE49-F238E27FC236}">
                <a16:creationId xmlns:a16="http://schemas.microsoft.com/office/drawing/2014/main" id="{272DAC78-7904-4759-A620-35B8DA4DB71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3F4B72-27E9-1A4F-81AE-D597A12C07A3}" type="slidenum">
              <a:rPr lang="en-US" smtClean="0"/>
              <a:t>‹#›</a:t>
            </a:fld>
            <a:endParaRPr lang="en-US" dirty="0"/>
          </a:p>
        </p:txBody>
      </p:sp>
    </p:spTree>
    <p:extLst>
      <p:ext uri="{BB962C8B-B14F-4D97-AF65-F5344CB8AC3E}">
        <p14:creationId xmlns:p14="http://schemas.microsoft.com/office/powerpoint/2010/main" val="115534961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ct val="90000"/>
        </a:lnSpc>
        <a:spcBef>
          <a:spcPct val="0"/>
        </a:spcBef>
        <a:buNone/>
        <a:defRPr sz="4400" b="1" kern="1200">
          <a:solidFill>
            <a:srgbClr val="002060"/>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206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206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206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206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206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24.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0.jp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0.jp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p:txBody>
          <a:bodyPr/>
          <a:lstStyle/>
          <a:p>
            <a:fld id="{621417F9-3298-CE4E-B09C-B78C2AD86AAB}" type="slidenum">
              <a:rPr lang="en-US" smtClean="0"/>
              <a:pPr/>
              <a:t>1</a:t>
            </a:fld>
            <a:endParaRPr lang="en-US" dirty="0"/>
          </a:p>
        </p:txBody>
      </p:sp>
      <p:sp>
        <p:nvSpPr>
          <p:cNvPr id="7" name="TextBox 6"/>
          <p:cNvSpPr txBox="1"/>
          <p:nvPr/>
        </p:nvSpPr>
        <p:spPr>
          <a:xfrm>
            <a:off x="2333297" y="1671145"/>
            <a:ext cx="4971393" cy="369332"/>
          </a:xfrm>
          <a:prstGeom prst="rect">
            <a:avLst/>
          </a:prstGeom>
          <a:noFill/>
        </p:spPr>
        <p:txBody>
          <a:bodyPr wrap="square" rtlCol="0">
            <a:spAutoFit/>
          </a:bodyPr>
          <a:lstStyle/>
          <a:p>
            <a:pPr marL="285750" indent="-285750">
              <a:buFont typeface="Wingdings" panose="05000000000000000000" pitchFamily="2" charset="2"/>
              <a:buChar char="§"/>
            </a:pPr>
            <a:endParaRPr lang="en-US" dirty="0">
              <a:solidFill>
                <a:srgbClr val="FF0000"/>
              </a:solidFill>
            </a:endParaRPr>
          </a:p>
        </p:txBody>
      </p:sp>
      <p:sp>
        <p:nvSpPr>
          <p:cNvPr id="10" name="Rectangle 2"/>
          <p:cNvSpPr txBox="1">
            <a:spLocks noChangeArrowheads="1"/>
          </p:cNvSpPr>
          <p:nvPr/>
        </p:nvSpPr>
        <p:spPr>
          <a:xfrm>
            <a:off x="486001" y="-838200"/>
            <a:ext cx="5562600" cy="4191000"/>
          </a:xfrm>
          <a:prstGeom prst="rect">
            <a:avLst/>
          </a:prstGeom>
        </p:spPr>
        <p:txBody>
          <a:bodyPr vert="horz" lIns="0" tIns="0" rIns="0" bIns="0" rtlCol="0" anchor="ctr">
            <a:normAutofit/>
          </a:bodyPr>
          <a:lstStyle>
            <a:lvl1pPr algn="l" defTabSz="457189" rtl="0" eaLnBrk="1" latinLnBrk="0" hangingPunct="1">
              <a:spcBef>
                <a:spcPct val="0"/>
              </a:spcBef>
              <a:buNone/>
              <a:defRPr sz="3600" b="1" i="0" u="none" kern="1200">
                <a:solidFill>
                  <a:srgbClr val="002060"/>
                </a:solidFill>
                <a:latin typeface="+mj-lt"/>
                <a:ea typeface="+mj-ea"/>
                <a:cs typeface="+mj-cs"/>
              </a:defRPr>
            </a:lvl1pPr>
          </a:lstStyle>
          <a:p>
            <a:pPr fontAlgn="auto">
              <a:spcAft>
                <a:spcPts val="0"/>
              </a:spcAft>
              <a:defRPr/>
            </a:pPr>
            <a:r>
              <a:rPr lang="en-US" sz="4400" dirty="0">
                <a:latin typeface="Calibri" pitchFamily="34" charset="0"/>
              </a:rPr>
              <a:t>Hydrogen Sulfide </a:t>
            </a:r>
            <a:r>
              <a:rPr lang="en-US" sz="4400" i="1" dirty="0">
                <a:latin typeface="+mn-lt"/>
              </a:rPr>
              <a:t>(H</a:t>
            </a:r>
            <a:r>
              <a:rPr lang="en-US" sz="4400" i="1" baseline="-25000" dirty="0">
                <a:latin typeface="+mn-lt"/>
              </a:rPr>
              <a:t>2</a:t>
            </a:r>
            <a:r>
              <a:rPr lang="en-US" sz="4400" i="1" dirty="0">
                <a:latin typeface="+mn-lt"/>
              </a:rPr>
              <a:t>S) </a:t>
            </a:r>
            <a:r>
              <a:rPr lang="en-US" sz="4400" dirty="0">
                <a:latin typeface="+mn-lt"/>
              </a:rPr>
              <a:t> </a:t>
            </a:r>
            <a:r>
              <a:rPr lang="en-US" sz="4400" dirty="0">
                <a:latin typeface="Calibri" pitchFamily="34" charset="0"/>
              </a:rPr>
              <a:t>Safety Practices and</a:t>
            </a:r>
          </a:p>
          <a:p>
            <a:pPr fontAlgn="auto">
              <a:spcAft>
                <a:spcPts val="0"/>
              </a:spcAft>
              <a:defRPr/>
            </a:pPr>
            <a:r>
              <a:rPr lang="en-US" sz="4400" dirty="0">
                <a:latin typeface="Calibri" pitchFamily="34" charset="0"/>
              </a:rPr>
              <a:t>Methods of Detection</a:t>
            </a:r>
            <a:endParaRPr lang="en-US" sz="4000" dirty="0"/>
          </a:p>
        </p:txBody>
      </p:sp>
      <p:grpSp>
        <p:nvGrpSpPr>
          <p:cNvPr id="13" name="Group 12">
            <a:extLst>
              <a:ext uri="{FF2B5EF4-FFF2-40B4-BE49-F238E27FC236}">
                <a16:creationId xmlns:a16="http://schemas.microsoft.com/office/drawing/2014/main" id="{40D79AE7-C108-4A67-9962-A4968C751829}"/>
              </a:ext>
            </a:extLst>
          </p:cNvPr>
          <p:cNvGrpSpPr/>
          <p:nvPr/>
        </p:nvGrpSpPr>
        <p:grpSpPr>
          <a:xfrm>
            <a:off x="5588521" y="364077"/>
            <a:ext cx="3287354" cy="3352800"/>
            <a:chOff x="3733800" y="1371600"/>
            <a:chExt cx="3886200" cy="3886200"/>
          </a:xfrm>
        </p:grpSpPr>
        <p:sp>
          <p:nvSpPr>
            <p:cNvPr id="3" name="Rectangle 2"/>
            <p:cNvSpPr/>
            <p:nvPr/>
          </p:nvSpPr>
          <p:spPr>
            <a:xfrm rot="18916545">
              <a:off x="4395428" y="2066185"/>
              <a:ext cx="2585927" cy="25198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1371600"/>
              <a:ext cx="3886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7E3516FA-4BBE-407F-9191-68EA2E3B50B5}"/>
                </a:ext>
              </a:extLst>
            </p:cNvPr>
            <p:cNvSpPr/>
            <p:nvPr/>
          </p:nvSpPr>
          <p:spPr>
            <a:xfrm>
              <a:off x="5355836" y="3886200"/>
              <a:ext cx="663964" cy="461665"/>
            </a:xfrm>
            <a:prstGeom prst="rect">
              <a:avLst/>
            </a:prstGeom>
          </p:spPr>
          <p:txBody>
            <a:bodyPr wrap="none">
              <a:spAutoFit/>
            </a:bodyPr>
            <a:lstStyle/>
            <a:p>
              <a:r>
                <a:rPr lang="en-US" dirty="0"/>
                <a:t>H</a:t>
              </a:r>
              <a:r>
                <a:rPr lang="en-US" baseline="-25000" dirty="0"/>
                <a:t>2</a:t>
              </a:r>
              <a:r>
                <a:rPr lang="en-US" dirty="0"/>
                <a:t>S</a:t>
              </a:r>
            </a:p>
          </p:txBody>
        </p:sp>
      </p:grpSp>
    </p:spTree>
    <p:custDataLst>
      <p:tags r:id="rId1"/>
    </p:custDataLst>
    <p:extLst>
      <p:ext uri="{BB962C8B-B14F-4D97-AF65-F5344CB8AC3E}">
        <p14:creationId xmlns:p14="http://schemas.microsoft.com/office/powerpoint/2010/main" val="778181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Monitoring Equipment</a:t>
            </a:r>
          </a:p>
        </p:txBody>
      </p:sp>
      <p:sp>
        <p:nvSpPr>
          <p:cNvPr id="13315" name="Rectangle 3"/>
          <p:cNvSpPr>
            <a:spLocks noGrp="1" noChangeArrowheads="1"/>
          </p:cNvSpPr>
          <p:nvPr>
            <p:ph idx="1"/>
          </p:nvPr>
        </p:nvSpPr>
        <p:spPr>
          <a:xfrm>
            <a:off x="628650" y="1945575"/>
            <a:ext cx="6485020" cy="4525963"/>
          </a:xfrm>
        </p:spPr>
        <p:txBody>
          <a:bodyPr>
            <a:normAutofit/>
          </a:bodyPr>
          <a:lstStyle/>
          <a:p>
            <a:pPr marL="0" indent="0">
              <a:buNone/>
            </a:pPr>
            <a:r>
              <a:rPr lang="en-US" altLang="en-US" sz="2800" b="1" dirty="0"/>
              <a:t>Two basic types of monitoring equipment:</a:t>
            </a:r>
          </a:p>
          <a:p>
            <a:pPr lvl="1"/>
            <a:r>
              <a:rPr lang="en-US" altLang="en-US" sz="2400" dirty="0"/>
              <a:t>Fixed</a:t>
            </a:r>
          </a:p>
          <a:p>
            <a:pPr lvl="1"/>
            <a:endParaRPr lang="en-US" altLang="en-US" sz="2400" dirty="0"/>
          </a:p>
          <a:p>
            <a:pPr lvl="1"/>
            <a:r>
              <a:rPr lang="en-US" altLang="en-US" sz="2400" dirty="0"/>
              <a:t>Portable</a:t>
            </a:r>
          </a:p>
        </p:txBody>
      </p:sp>
      <p:pic>
        <p:nvPicPr>
          <p:cNvPr id="7" name="Picture 5" descr="yhst-8480297768913_2076_5387839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32" t="963" r="-2932" b="11896"/>
          <a:stretch/>
        </p:blipFill>
        <p:spPr bwMode="auto">
          <a:xfrm>
            <a:off x="2895600" y="2553627"/>
            <a:ext cx="3592597" cy="39514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9800" y="2538387"/>
            <a:ext cx="2993732" cy="2993732"/>
          </a:xfrm>
          <a:prstGeom prst="rect">
            <a:avLst/>
          </a:prstGeom>
        </p:spPr>
      </p:pic>
    </p:spTree>
    <p:custDataLst>
      <p:tags r:id="rId1"/>
    </p:custDataLst>
    <p:extLst>
      <p:ext uri="{BB962C8B-B14F-4D97-AF65-F5344CB8AC3E}">
        <p14:creationId xmlns:p14="http://schemas.microsoft.com/office/powerpoint/2010/main" val="2389285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2"/>
            <a:ext cx="9144000" cy="6853518"/>
          </a:xfrm>
          <a:prstGeom prst="rect">
            <a:avLst/>
          </a:prstGeom>
        </p:spPr>
      </p:pic>
    </p:spTree>
    <p:custDataLst>
      <p:tags r:id="rId1"/>
    </p:custDataLst>
    <p:extLst>
      <p:ext uri="{BB962C8B-B14F-4D97-AF65-F5344CB8AC3E}">
        <p14:creationId xmlns:p14="http://schemas.microsoft.com/office/powerpoint/2010/main" val="1526090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pointgard_ST-1382-2006_us__310x2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818341"/>
            <a:ext cx="5562600" cy="4791226"/>
          </a:xfrm>
          <a:prstGeom prst="rect">
            <a:avLst/>
          </a:prstGeom>
          <a:noFill/>
          <a:extLst>
            <a:ext uri="{909E8E84-426E-40DD-AFC4-6F175D3DCCD1}">
              <a14:hiddenFill xmlns:a14="http://schemas.microsoft.com/office/drawing/2010/main">
                <a:solidFill>
                  <a:srgbClr val="FFFFFF"/>
                </a:solidFill>
              </a14:hiddenFill>
            </a:ext>
          </a:extLst>
        </p:spPr>
      </p:pic>
      <p:sp>
        <p:nvSpPr>
          <p:cNvPr id="14338" name="Rectangle 2"/>
          <p:cNvSpPr>
            <a:spLocks noGrp="1" noChangeArrowheads="1"/>
          </p:cNvSpPr>
          <p:nvPr>
            <p:ph type="title"/>
          </p:nvPr>
        </p:nvSpPr>
        <p:spPr/>
        <p:txBody>
          <a:bodyPr/>
          <a:lstStyle/>
          <a:p>
            <a:r>
              <a:rPr lang="en-US" altLang="en-US"/>
              <a:t>Monitoring Equipment - Fixed</a:t>
            </a:r>
          </a:p>
        </p:txBody>
      </p:sp>
      <p:sp>
        <p:nvSpPr>
          <p:cNvPr id="14339" name="Rectangle 3"/>
          <p:cNvSpPr>
            <a:spLocks noGrp="1" noChangeArrowheads="1"/>
          </p:cNvSpPr>
          <p:nvPr>
            <p:ph idx="1"/>
          </p:nvPr>
        </p:nvSpPr>
        <p:spPr>
          <a:xfrm>
            <a:off x="3581400" y="3124200"/>
            <a:ext cx="6104020" cy="4525963"/>
          </a:xfrm>
        </p:spPr>
        <p:txBody>
          <a:bodyPr>
            <a:normAutofit/>
          </a:bodyPr>
          <a:lstStyle/>
          <a:p>
            <a:r>
              <a:rPr lang="en-US" altLang="en-US" sz="2800" dirty="0"/>
              <a:t>Used in permanent locations</a:t>
            </a:r>
          </a:p>
          <a:p>
            <a:r>
              <a:rPr lang="en-US" altLang="en-US" sz="2800" dirty="0"/>
              <a:t>Can detect single or multiple gases </a:t>
            </a:r>
          </a:p>
          <a:p>
            <a:r>
              <a:rPr lang="en-US" altLang="en-US" sz="2800" dirty="0"/>
              <a:t>Have reset alarm level</a:t>
            </a:r>
          </a:p>
          <a:p>
            <a:r>
              <a:rPr lang="en-US" altLang="en-US" sz="2800" dirty="0"/>
              <a:t>Have audio and visual alarms</a:t>
            </a:r>
          </a:p>
          <a:p>
            <a:endParaRPr lang="en-US" altLang="en-US" sz="2800" dirty="0"/>
          </a:p>
        </p:txBody>
      </p:sp>
    </p:spTree>
    <p:custDataLst>
      <p:tags r:id="rId1"/>
    </p:custDataLst>
    <p:extLst>
      <p:ext uri="{BB962C8B-B14F-4D97-AF65-F5344CB8AC3E}">
        <p14:creationId xmlns:p14="http://schemas.microsoft.com/office/powerpoint/2010/main" val="1450279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5"/>
            <a:ext cx="9144000" cy="6855795"/>
          </a:xfrm>
          <a:prstGeom prst="rect">
            <a:avLst/>
          </a:prstGeom>
        </p:spPr>
      </p:pic>
    </p:spTree>
    <p:custDataLst>
      <p:tags r:id="rId1"/>
    </p:custDataLst>
    <p:extLst>
      <p:ext uri="{BB962C8B-B14F-4D97-AF65-F5344CB8AC3E}">
        <p14:creationId xmlns:p14="http://schemas.microsoft.com/office/powerpoint/2010/main" val="1600726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altLang="en-US" dirty="0"/>
              <a:t>Monitoring Equipment - Portable</a:t>
            </a:r>
          </a:p>
        </p:txBody>
      </p:sp>
      <p:sp>
        <p:nvSpPr>
          <p:cNvPr id="15363" name="Rectangle 3"/>
          <p:cNvSpPr>
            <a:spLocks noGrp="1" noChangeArrowheads="1"/>
          </p:cNvSpPr>
          <p:nvPr>
            <p:ph idx="1"/>
          </p:nvPr>
        </p:nvSpPr>
        <p:spPr>
          <a:xfrm>
            <a:off x="762061" y="2071454"/>
            <a:ext cx="6104020" cy="4525963"/>
          </a:xfrm>
        </p:spPr>
        <p:txBody>
          <a:bodyPr>
            <a:normAutofit/>
          </a:bodyPr>
          <a:lstStyle/>
          <a:p>
            <a:pPr marL="0" indent="0">
              <a:buNone/>
            </a:pPr>
            <a:r>
              <a:rPr lang="en-US" altLang="en-US" sz="2800" b="1" dirty="0"/>
              <a:t>Two basic types of portable monitoring equipment:</a:t>
            </a:r>
          </a:p>
          <a:p>
            <a:pPr lvl="1"/>
            <a:r>
              <a:rPr lang="en-US" altLang="en-US" sz="2400" dirty="0"/>
              <a:t>Electronic</a:t>
            </a:r>
          </a:p>
          <a:p>
            <a:pPr lvl="1"/>
            <a:r>
              <a:rPr lang="en-US" altLang="en-US" sz="2400" dirty="0"/>
              <a:t>Non-electronic</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711217"/>
            <a:ext cx="5822024" cy="3886200"/>
          </a:xfrm>
          <a:prstGeom prst="rect">
            <a:avLst/>
          </a:prstGeom>
          <a:effectLst>
            <a:softEdge rad="635000"/>
          </a:effectLst>
        </p:spPr>
      </p:pic>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889" y="3705692"/>
            <a:ext cx="2787182" cy="2787182"/>
          </a:xfrm>
          <a:prstGeom prst="rect">
            <a:avLst/>
          </a:prstGeom>
        </p:spPr>
      </p:pic>
    </p:spTree>
    <p:custDataLst>
      <p:tags r:id="rId1"/>
    </p:custDataLst>
    <p:extLst>
      <p:ext uri="{BB962C8B-B14F-4D97-AF65-F5344CB8AC3E}">
        <p14:creationId xmlns:p14="http://schemas.microsoft.com/office/powerpoint/2010/main" val="92357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txBox="1">
            <a:spLocks noChangeArrowheads="1"/>
          </p:cNvSpPr>
          <p:nvPr/>
        </p:nvSpPr>
        <p:spPr>
          <a:xfrm>
            <a:off x="3023137" y="3322637"/>
            <a:ext cx="6332620" cy="4525963"/>
          </a:xfrm>
          <a:prstGeom prst="rect">
            <a:avLst/>
          </a:prstGeom>
        </p:spPr>
        <p:txBody>
          <a:bodyPr>
            <a:normAutofit/>
          </a:bodyPr>
          <a:lstStyle>
            <a:lvl1pPr marL="342892" indent="-342892" algn="l" defTabSz="457189" rtl="0" eaLnBrk="1" latinLnBrk="0" hangingPunct="1">
              <a:spcBef>
                <a:spcPct val="20000"/>
              </a:spcBef>
              <a:buFont typeface="Arial"/>
              <a:buChar char="•"/>
              <a:defRPr sz="36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3200" b="0" i="0" u="none"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4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altLang="en-US" sz="3200" i="0" dirty="0">
                <a:solidFill>
                  <a:schemeClr val="bg1"/>
                </a:solidFill>
                <a:effectLst>
                  <a:outerShdw blurRad="38100" dist="38100" dir="2700000" algn="tl">
                    <a:srgbClr val="000000">
                      <a:alpha val="43137"/>
                    </a:srgbClr>
                  </a:outerShdw>
                </a:effectLst>
              </a:rPr>
              <a:t>Can be single gas or multi-gas</a:t>
            </a:r>
          </a:p>
          <a:p>
            <a:pPr fontAlgn="auto">
              <a:spcAft>
                <a:spcPts val="0"/>
              </a:spcAft>
            </a:pPr>
            <a:r>
              <a:rPr lang="en-US" altLang="en-US" sz="3200" i="0" dirty="0">
                <a:solidFill>
                  <a:schemeClr val="bg1"/>
                </a:solidFill>
                <a:effectLst>
                  <a:outerShdw blurRad="38100" dist="38100" dir="2700000" algn="tl">
                    <a:srgbClr val="000000">
                      <a:alpha val="43137"/>
                    </a:srgbClr>
                  </a:outerShdw>
                </a:effectLst>
              </a:rPr>
              <a:t>Usually handheld, clipped to              belt, or carried in shirt pocket                  (should be in the breathing zone)</a:t>
            </a:r>
          </a:p>
          <a:p>
            <a:pPr fontAlgn="auto">
              <a:spcAft>
                <a:spcPts val="0"/>
              </a:spcAft>
            </a:pPr>
            <a:r>
              <a:rPr lang="en-US" altLang="en-US" sz="3200" i="0" dirty="0">
                <a:solidFill>
                  <a:schemeClr val="bg1"/>
                </a:solidFill>
                <a:effectLst>
                  <a:outerShdw blurRad="38100" dist="38100" dir="2700000" algn="tl">
                    <a:srgbClr val="000000">
                      <a:alpha val="43137"/>
                    </a:srgbClr>
                  </a:outerShdw>
                </a:effectLst>
              </a:rPr>
              <a:t>Some have LCD</a:t>
            </a:r>
          </a:p>
          <a:p>
            <a:pPr fontAlgn="auto">
              <a:spcAft>
                <a:spcPts val="0"/>
              </a:spcAft>
            </a:pPr>
            <a:r>
              <a:rPr lang="en-US" altLang="en-US" sz="3200" i="0" dirty="0">
                <a:solidFill>
                  <a:schemeClr val="bg1"/>
                </a:solidFill>
                <a:effectLst>
                  <a:outerShdw blurRad="38100" dist="38100" dir="2700000" algn="tl">
                    <a:srgbClr val="000000">
                      <a:alpha val="43137"/>
                    </a:srgbClr>
                  </a:outerShdw>
                </a:effectLst>
              </a:rPr>
              <a:t>Some alarm only</a:t>
            </a:r>
          </a:p>
        </p:txBody>
      </p:sp>
      <p:sp>
        <p:nvSpPr>
          <p:cNvPr id="6" name="Rectangle 5"/>
          <p:cNvSpPr/>
          <p:nvPr/>
        </p:nvSpPr>
        <p:spPr>
          <a:xfrm>
            <a:off x="3048000" y="2755158"/>
            <a:ext cx="5669694" cy="646331"/>
          </a:xfrm>
          <a:prstGeom prst="rect">
            <a:avLst/>
          </a:prstGeom>
        </p:spPr>
        <p:txBody>
          <a:bodyPr wrap="none">
            <a:spAutoFit/>
          </a:bodyPr>
          <a:lstStyle/>
          <a:p>
            <a:r>
              <a:rPr lang="en-US" altLang="en-US" sz="3600" b="1" i="0" dirty="0">
                <a:solidFill>
                  <a:schemeClr val="bg1"/>
                </a:solidFill>
                <a:effectLst>
                  <a:outerShdw blurRad="38100" dist="38100" dir="2700000" algn="tl">
                    <a:srgbClr val="000000">
                      <a:alpha val="43137"/>
                    </a:srgbClr>
                  </a:outerShdw>
                </a:effectLst>
                <a:latin typeface="+mn-lt"/>
              </a:rPr>
              <a:t>Portable Electronic Monitors</a:t>
            </a:r>
            <a:endParaRPr lang="en-US" sz="3600" b="1" i="0" dirty="0">
              <a:solidFill>
                <a:schemeClr val="bg1"/>
              </a:solidFill>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1544099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Rectangle 2"/>
          <p:cNvSpPr>
            <a:spLocks noGrp="1" noChangeArrowheads="1"/>
          </p:cNvSpPr>
          <p:nvPr>
            <p:ph type="title"/>
          </p:nvPr>
        </p:nvSpPr>
        <p:spPr/>
        <p:txBody>
          <a:bodyPr/>
          <a:lstStyle/>
          <a:p>
            <a:r>
              <a:rPr lang="en-US" altLang="en-US" dirty="0"/>
              <a:t>Portable Electronic</a:t>
            </a:r>
          </a:p>
        </p:txBody>
      </p:sp>
      <p:sp>
        <p:nvSpPr>
          <p:cNvPr id="6" name="Rectangle 2"/>
          <p:cNvSpPr txBox="1">
            <a:spLocks noChangeArrowheads="1"/>
          </p:cNvSpPr>
          <p:nvPr/>
        </p:nvSpPr>
        <p:spPr>
          <a:xfrm>
            <a:off x="685800" y="34229"/>
            <a:ext cx="8229600" cy="1143000"/>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4400" b="1" i="0" u="none" kern="1200">
                <a:solidFill>
                  <a:srgbClr val="002060"/>
                </a:solidFill>
                <a:latin typeface="+mj-lt"/>
                <a:ea typeface="+mj-ea"/>
                <a:cs typeface="+mj-cs"/>
              </a:defRPr>
            </a:lvl1pPr>
          </a:lstStyle>
          <a:p>
            <a:pPr fontAlgn="auto">
              <a:spcAft>
                <a:spcPts val="0"/>
              </a:spcAft>
            </a:pPr>
            <a:r>
              <a:rPr lang="en-US" altLang="en-US">
                <a:solidFill>
                  <a:schemeClr val="bg1"/>
                </a:solidFill>
                <a:effectLst>
                  <a:outerShdw blurRad="38100" dist="38100" dir="2700000" algn="tl">
                    <a:srgbClr val="000000">
                      <a:alpha val="43137"/>
                    </a:srgbClr>
                  </a:outerShdw>
                </a:effectLst>
              </a:rPr>
              <a:t>Portable Electronic</a:t>
            </a:r>
            <a:endParaRPr lang="en-US" altLang="en-US" dirty="0">
              <a:solidFill>
                <a:schemeClr val="bg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05146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a:t>Portable Electronic</a:t>
            </a:r>
          </a:p>
        </p:txBody>
      </p:sp>
      <p:sp>
        <p:nvSpPr>
          <p:cNvPr id="17411" name="Rectangle 3"/>
          <p:cNvSpPr>
            <a:spLocks noGrp="1" noChangeArrowheads="1"/>
          </p:cNvSpPr>
          <p:nvPr>
            <p:ph idx="1"/>
          </p:nvPr>
        </p:nvSpPr>
        <p:spPr>
          <a:xfrm>
            <a:off x="3753537" y="3338511"/>
            <a:ext cx="4477343" cy="4525963"/>
          </a:xfrm>
        </p:spPr>
        <p:txBody>
          <a:bodyPr>
            <a:normAutofit/>
          </a:bodyPr>
          <a:lstStyle/>
          <a:p>
            <a:pPr marL="0" indent="0">
              <a:buNone/>
            </a:pPr>
            <a:r>
              <a:rPr lang="en-US" altLang="en-US" sz="3200" dirty="0"/>
              <a:t>Diffusion type monitors have a sensor that allows gas to enter,  then uses microprocessor to determine the                  amount of gas present</a:t>
            </a:r>
          </a:p>
        </p:txBody>
      </p:sp>
      <p:pic>
        <p:nvPicPr>
          <p:cNvPr id="17413" name="Picture 5" descr="yhst-8480297768913_2073_5901373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3360" y="4067774"/>
            <a:ext cx="1980639" cy="27902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222885" y="-512119"/>
            <a:ext cx="3921115" cy="3921115"/>
          </a:xfrm>
          <a:prstGeom prst="rect">
            <a:avLst/>
          </a:prstGeom>
        </p:spPr>
      </p:pic>
      <p:pic>
        <p:nvPicPr>
          <p:cNvPr id="4" name="Picture 3"/>
          <p:cNvPicPr>
            <a:picLocks noChangeAspect="1"/>
          </p:cNvPicPr>
          <p:nvPr/>
        </p:nvPicPr>
        <p:blipFill>
          <a:blip r:embed="rId6"/>
          <a:stretch>
            <a:fillRect/>
          </a:stretch>
        </p:blipFill>
        <p:spPr>
          <a:xfrm>
            <a:off x="0" y="2514600"/>
            <a:ext cx="4299121" cy="4360830"/>
          </a:xfrm>
          <a:prstGeom prst="rect">
            <a:avLst/>
          </a:prstGeom>
          <a:effectLst>
            <a:softEdge rad="635000"/>
          </a:effectLst>
        </p:spPr>
      </p:pic>
    </p:spTree>
    <p:custDataLst>
      <p:tags r:id="rId1"/>
    </p:custDataLst>
    <p:extLst>
      <p:ext uri="{BB962C8B-B14F-4D97-AF65-F5344CB8AC3E}">
        <p14:creationId xmlns:p14="http://schemas.microsoft.com/office/powerpoint/2010/main" val="235950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263" r="4511"/>
          <a:stretch/>
        </p:blipFill>
        <p:spPr>
          <a:xfrm>
            <a:off x="0" y="26894"/>
            <a:ext cx="9144000" cy="6831106"/>
          </a:xfrm>
          <a:prstGeom prst="rect">
            <a:avLst/>
          </a:prstGeom>
        </p:spPr>
      </p:pic>
    </p:spTree>
    <p:custDataLst>
      <p:tags r:id="rId1"/>
    </p:custDataLst>
    <p:extLst>
      <p:ext uri="{BB962C8B-B14F-4D97-AF65-F5344CB8AC3E}">
        <p14:creationId xmlns:p14="http://schemas.microsoft.com/office/powerpoint/2010/main" val="331112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Portable Electronic Monitor</a:t>
            </a:r>
          </a:p>
        </p:txBody>
      </p:sp>
      <p:sp>
        <p:nvSpPr>
          <p:cNvPr id="4" name="Rectangle 3"/>
          <p:cNvSpPr/>
          <p:nvPr/>
        </p:nvSpPr>
        <p:spPr>
          <a:xfrm>
            <a:off x="1822115" y="3198167"/>
            <a:ext cx="2514600" cy="46166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‘BW Clip4’ app</a:t>
            </a:r>
            <a:endParaRPr lang="en-US" dirty="0"/>
          </a:p>
        </p:txBody>
      </p:sp>
      <p:pic>
        <p:nvPicPr>
          <p:cNvPr id="5" name="Picture 4"/>
          <p:cNvPicPr>
            <a:picLocks noChangeAspect="1"/>
          </p:cNvPicPr>
          <p:nvPr/>
        </p:nvPicPr>
        <p:blipFill>
          <a:blip r:embed="rId4"/>
          <a:stretch>
            <a:fillRect/>
          </a:stretch>
        </p:blipFill>
        <p:spPr>
          <a:xfrm>
            <a:off x="838200" y="1510186"/>
            <a:ext cx="6105525" cy="857250"/>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6715" y="2367436"/>
            <a:ext cx="2514600" cy="4476750"/>
          </a:xfrm>
          <a:prstGeom prst="rect">
            <a:avLst/>
          </a:prstGeom>
        </p:spPr>
      </p:pic>
    </p:spTree>
    <p:custDataLst>
      <p:tags r:id="rId1"/>
    </p:custDataLst>
    <p:extLst>
      <p:ext uri="{BB962C8B-B14F-4D97-AF65-F5344CB8AC3E}">
        <p14:creationId xmlns:p14="http://schemas.microsoft.com/office/powerpoint/2010/main" val="361168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4648200" cy="6943248"/>
          </a:xfrm>
          <a:prstGeom prst="rect">
            <a:avLst/>
          </a:prstGeom>
          <a:effectLst>
            <a:softEdge rad="127000"/>
          </a:effectLst>
        </p:spPr>
      </p:pic>
      <p:sp>
        <p:nvSpPr>
          <p:cNvPr id="5" name="Rectangle 4"/>
          <p:cNvSpPr/>
          <p:nvPr/>
        </p:nvSpPr>
        <p:spPr>
          <a:xfrm>
            <a:off x="3962400" y="3048000"/>
            <a:ext cx="5105400" cy="2080634"/>
          </a:xfrm>
          <a:prstGeom prst="rect">
            <a:avLst/>
          </a:prstGeom>
        </p:spPr>
        <p:txBody>
          <a:bodyPr wrap="square">
            <a:spAutoFit/>
          </a:bodyPr>
          <a:lstStyle/>
          <a:p>
            <a:pPr marL="914400" marR="0" lvl="1" indent="-457200">
              <a:lnSpc>
                <a:spcPct val="107000"/>
              </a:lnSpc>
              <a:spcBef>
                <a:spcPts val="0"/>
              </a:spcBef>
              <a:spcAft>
                <a:spcPts val="0"/>
              </a:spcAft>
              <a:buFont typeface="Arial" panose="020B0604020202020204" pitchFamily="34" charset="0"/>
              <a:buChar char="•"/>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Introduce safety practices related to </a:t>
            </a:r>
            <a:r>
              <a:rPr lang="en-US" sz="2800" dirty="0">
                <a:solidFill>
                  <a:srgbClr val="002060"/>
                </a:solidFill>
                <a:latin typeface="+mn-lt"/>
              </a:rPr>
              <a:t>H</a:t>
            </a:r>
            <a:r>
              <a:rPr lang="en-US" sz="2800" baseline="-25000" dirty="0">
                <a:solidFill>
                  <a:srgbClr val="002060"/>
                </a:solidFill>
                <a:latin typeface="+mn-lt"/>
              </a:rPr>
              <a:t>2</a:t>
            </a:r>
            <a:r>
              <a:rPr lang="en-US" sz="2800" dirty="0">
                <a:solidFill>
                  <a:srgbClr val="002060"/>
                </a:solidFill>
                <a:latin typeface="+mn-lt"/>
              </a:rPr>
              <a:t>S</a:t>
            </a:r>
            <a:endPar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914400" marR="0" lvl="1" indent="-457200">
              <a:lnSpc>
                <a:spcPct val="107000"/>
              </a:lnSpc>
              <a:spcBef>
                <a:spcPts val="0"/>
              </a:spcBef>
              <a:spcAft>
                <a:spcPts val="0"/>
              </a:spcAft>
              <a:buFont typeface="Arial" panose="020B0604020202020204" pitchFamily="34" charset="0"/>
              <a:buChar char="•"/>
            </a:pPr>
            <a:endParaRPr lang="en-US" sz="1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914400" lvl="1" indent="-457200">
              <a:lnSpc>
                <a:spcPct val="107000"/>
              </a:lnSpc>
              <a:spcBef>
                <a:spcPts val="0"/>
              </a:spcBef>
              <a:spcAft>
                <a:spcPts val="0"/>
              </a:spcAft>
              <a:buFont typeface="Arial" panose="020B0604020202020204" pitchFamily="34" charset="0"/>
              <a:buChar char="•"/>
            </a:pPr>
            <a:r>
              <a:rPr lang="en-US" sz="2800" dirty="0">
                <a:solidFill>
                  <a:srgbClr val="002060"/>
                </a:solidFill>
                <a:latin typeface="Calibri" panose="020F0502020204030204" pitchFamily="34" charset="0"/>
                <a:ea typeface="Calibri" panose="020F0502020204030204" pitchFamily="34" charset="0"/>
              </a:rPr>
              <a:t>Discuss methos of detection for </a:t>
            </a:r>
            <a:r>
              <a:rPr lang="en-US" sz="2800" dirty="0">
                <a:solidFill>
                  <a:srgbClr val="002060"/>
                </a:solidFill>
                <a:latin typeface="+mn-lt"/>
              </a:rPr>
              <a:t>H</a:t>
            </a:r>
            <a:r>
              <a:rPr lang="en-US" sz="2800" baseline="-25000" dirty="0">
                <a:solidFill>
                  <a:srgbClr val="002060"/>
                </a:solidFill>
                <a:latin typeface="+mn-lt"/>
              </a:rPr>
              <a:t>2</a:t>
            </a:r>
            <a:r>
              <a:rPr lang="en-US" sz="2800" dirty="0">
                <a:solidFill>
                  <a:srgbClr val="002060"/>
                </a:solidFill>
                <a:latin typeface="+mn-lt"/>
              </a:rPr>
              <a:t>S</a:t>
            </a:r>
            <a:endPar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295400" y="305933"/>
            <a:ext cx="2914049" cy="1143000"/>
          </a:xfrm>
        </p:spPr>
        <p:txBody>
          <a:bodyPr>
            <a:normAutofit/>
          </a:bodyPr>
          <a:lstStyle/>
          <a:p>
            <a:r>
              <a:rPr lang="en-US" sz="4400" dirty="0">
                <a:solidFill>
                  <a:schemeClr val="bg1"/>
                </a:solidFill>
                <a:effectLst>
                  <a:outerShdw blurRad="38100" dist="38100" dir="2700000" algn="tl">
                    <a:srgbClr val="000000">
                      <a:alpha val="43137"/>
                    </a:srgbClr>
                  </a:outerShdw>
                </a:effectLst>
              </a:rPr>
              <a:t>Objectives:</a:t>
            </a:r>
          </a:p>
        </p:txBody>
      </p:sp>
    </p:spTree>
    <p:custDataLst>
      <p:tags r:id="rId1"/>
    </p:custDataLst>
    <p:extLst>
      <p:ext uri="{BB962C8B-B14F-4D97-AF65-F5344CB8AC3E}">
        <p14:creationId xmlns:p14="http://schemas.microsoft.com/office/powerpoint/2010/main" val="3954377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n-US" altLang="en-US"/>
              <a:t>Portable Electronic - Advantages</a:t>
            </a:r>
          </a:p>
        </p:txBody>
      </p:sp>
      <p:sp>
        <p:nvSpPr>
          <p:cNvPr id="19459" name="Rectangle 3"/>
          <p:cNvSpPr>
            <a:spLocks noGrp="1" noChangeArrowheads="1"/>
          </p:cNvSpPr>
          <p:nvPr>
            <p:ph idx="1"/>
          </p:nvPr>
        </p:nvSpPr>
        <p:spPr>
          <a:xfrm>
            <a:off x="4860609" y="2590800"/>
            <a:ext cx="6104020" cy="4525963"/>
          </a:xfrm>
        </p:spPr>
        <p:txBody>
          <a:bodyPr>
            <a:normAutofit/>
          </a:bodyPr>
          <a:lstStyle/>
          <a:p>
            <a:r>
              <a:rPr lang="en-US" altLang="en-US" sz="2800" dirty="0"/>
              <a:t>Accurate</a:t>
            </a:r>
          </a:p>
          <a:p>
            <a:r>
              <a:rPr lang="en-US" altLang="en-US" sz="2800" dirty="0"/>
              <a:t>Light weight</a:t>
            </a:r>
          </a:p>
          <a:p>
            <a:r>
              <a:rPr lang="en-US" altLang="en-US" sz="2800" dirty="0"/>
              <a:t>“Go anywhere”</a:t>
            </a:r>
          </a:p>
          <a:p>
            <a:r>
              <a:rPr lang="en-US" altLang="en-US" sz="2800" dirty="0"/>
              <a:t>Easy to Use</a:t>
            </a:r>
          </a:p>
          <a:p>
            <a:r>
              <a:rPr lang="en-US" altLang="en-US" sz="2800" dirty="0"/>
              <a:t>Low Cost</a:t>
            </a: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071723"/>
            <a:ext cx="3978593" cy="4786277"/>
          </a:xfrm>
          <a:prstGeom prst="rect">
            <a:avLst/>
          </a:prstGeom>
        </p:spPr>
      </p:pic>
    </p:spTree>
    <p:custDataLst>
      <p:tags r:id="rId1"/>
    </p:custDataLst>
    <p:extLst>
      <p:ext uri="{BB962C8B-B14F-4D97-AF65-F5344CB8AC3E}">
        <p14:creationId xmlns:p14="http://schemas.microsoft.com/office/powerpoint/2010/main" val="3825185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altLang="en-US"/>
              <a:t>Portable Electronic - Disadvantages</a:t>
            </a:r>
          </a:p>
        </p:txBody>
      </p:sp>
      <p:sp>
        <p:nvSpPr>
          <p:cNvPr id="20483" name="Rectangle 3"/>
          <p:cNvSpPr>
            <a:spLocks noGrp="1" noChangeArrowheads="1"/>
          </p:cNvSpPr>
          <p:nvPr>
            <p:ph idx="1"/>
          </p:nvPr>
        </p:nvSpPr>
        <p:spPr>
          <a:xfrm>
            <a:off x="3657600" y="2717798"/>
            <a:ext cx="5029200" cy="4525963"/>
          </a:xfrm>
        </p:spPr>
        <p:txBody>
          <a:bodyPr>
            <a:normAutofit/>
          </a:bodyPr>
          <a:lstStyle/>
          <a:p>
            <a:r>
              <a:rPr lang="en-US" altLang="en-US" sz="2800" dirty="0"/>
              <a:t>Monitors must be calibrated and tested</a:t>
            </a:r>
          </a:p>
          <a:p>
            <a:endParaRPr lang="en-US" altLang="en-US" sz="800" dirty="0"/>
          </a:p>
          <a:p>
            <a:r>
              <a:rPr lang="en-US" altLang="en-US" sz="2800" dirty="0"/>
              <a:t>Must order calibration gas</a:t>
            </a:r>
          </a:p>
          <a:p>
            <a:endParaRPr lang="en-US" altLang="en-US" sz="800" dirty="0"/>
          </a:p>
          <a:p>
            <a:r>
              <a:rPr lang="en-US" altLang="en-US" sz="2800" dirty="0"/>
              <a:t>Sensors expire</a:t>
            </a:r>
          </a:p>
          <a:p>
            <a:endParaRPr lang="en-US" altLang="en-US" sz="800" dirty="0"/>
          </a:p>
          <a:p>
            <a:r>
              <a:rPr lang="en-US" altLang="en-US" sz="2800" dirty="0"/>
              <a:t>Calibration gas expires</a:t>
            </a:r>
          </a:p>
          <a:p>
            <a:endParaRPr lang="en-US" altLang="en-US" sz="800" dirty="0"/>
          </a:p>
          <a:p>
            <a:r>
              <a:rPr lang="en-US" altLang="en-US" sz="2800" dirty="0"/>
              <a:t>Sensors can be “overloaded”</a:t>
            </a: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809" y="2209800"/>
            <a:ext cx="4514850" cy="4514850"/>
          </a:xfrm>
          <a:prstGeom prst="rect">
            <a:avLst/>
          </a:prstGeom>
        </p:spPr>
      </p:pic>
    </p:spTree>
    <p:custDataLst>
      <p:tags r:id="rId1"/>
    </p:custDataLst>
    <p:extLst>
      <p:ext uri="{BB962C8B-B14F-4D97-AF65-F5344CB8AC3E}">
        <p14:creationId xmlns:p14="http://schemas.microsoft.com/office/powerpoint/2010/main" val="769527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Portable Non-electronic</a:t>
            </a:r>
          </a:p>
        </p:txBody>
      </p:sp>
      <p:sp>
        <p:nvSpPr>
          <p:cNvPr id="21507" name="Rectangle 3"/>
          <p:cNvSpPr>
            <a:spLocks noGrp="1" noChangeArrowheads="1"/>
          </p:cNvSpPr>
          <p:nvPr>
            <p:ph idx="1"/>
          </p:nvPr>
        </p:nvSpPr>
        <p:spPr>
          <a:xfrm>
            <a:off x="3608832" y="1905000"/>
            <a:ext cx="5562600" cy="4525963"/>
          </a:xfrm>
        </p:spPr>
        <p:txBody>
          <a:bodyPr>
            <a:normAutofit/>
          </a:bodyPr>
          <a:lstStyle/>
          <a:p>
            <a:r>
              <a:rPr lang="en-US" altLang="en-US" sz="2800" dirty="0"/>
              <a:t>Pump draws known amount of air through tube filled with reagent</a:t>
            </a:r>
          </a:p>
          <a:p>
            <a:r>
              <a:rPr lang="en-US" altLang="en-US" sz="2800" dirty="0"/>
              <a:t>Reagent changes color</a:t>
            </a:r>
          </a:p>
          <a:p>
            <a:r>
              <a:rPr lang="en-US" altLang="en-US" sz="2800" dirty="0"/>
              <a:t>Amount of color determines amount of gas present</a:t>
            </a:r>
          </a:p>
        </p:txBody>
      </p:sp>
      <p:pic>
        <p:nvPicPr>
          <p:cNvPr id="21508" name="Picture 4" descr="accuro_st-2436-200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3381729"/>
            <a:ext cx="4724400" cy="368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0" y="1874228"/>
            <a:ext cx="3581400" cy="4974628"/>
          </a:xfrm>
          <a:prstGeom prst="rect">
            <a:avLst/>
          </a:prstGeom>
        </p:spPr>
      </p:pic>
    </p:spTree>
    <p:custDataLst>
      <p:tags r:id="rId1"/>
    </p:custDataLst>
    <p:extLst>
      <p:ext uri="{BB962C8B-B14F-4D97-AF65-F5344CB8AC3E}">
        <p14:creationId xmlns:p14="http://schemas.microsoft.com/office/powerpoint/2010/main" val="1386956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altLang="en-US" dirty="0"/>
              <a:t>Portable Non-electronic: Advantages</a:t>
            </a:r>
          </a:p>
        </p:txBody>
      </p:sp>
      <p:sp>
        <p:nvSpPr>
          <p:cNvPr id="24579" name="Rectangle 3"/>
          <p:cNvSpPr>
            <a:spLocks noGrp="1" noChangeArrowheads="1"/>
          </p:cNvSpPr>
          <p:nvPr>
            <p:ph idx="1"/>
          </p:nvPr>
        </p:nvSpPr>
        <p:spPr>
          <a:xfrm>
            <a:off x="4696203" y="2209800"/>
            <a:ext cx="6104020" cy="4525963"/>
          </a:xfrm>
        </p:spPr>
        <p:txBody>
          <a:bodyPr>
            <a:normAutofit/>
          </a:bodyPr>
          <a:lstStyle/>
          <a:p>
            <a:r>
              <a:rPr lang="en-US" altLang="en-US" sz="2800" dirty="0"/>
              <a:t>Relatively low cost</a:t>
            </a:r>
          </a:p>
          <a:p>
            <a:r>
              <a:rPr lang="en-US" altLang="en-US" sz="2800" dirty="0"/>
              <a:t>No batteries</a:t>
            </a:r>
          </a:p>
          <a:p>
            <a:r>
              <a:rPr lang="en-US" altLang="en-US" sz="2800" dirty="0"/>
              <a:t>Easy to use</a:t>
            </a:r>
          </a:p>
          <a:p>
            <a:endParaRPr lang="en-US" altLang="en-US" sz="2800" dirty="0"/>
          </a:p>
        </p:txBody>
      </p:sp>
      <p:pic>
        <p:nvPicPr>
          <p:cNvPr id="24581" name="Picture 5" descr="810-GV1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4635" y="3646732"/>
            <a:ext cx="5954273" cy="28461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038" y="1780534"/>
            <a:ext cx="2068597" cy="3629118"/>
          </a:xfrm>
          <a:prstGeom prst="rect">
            <a:avLst/>
          </a:prstGeom>
        </p:spPr>
      </p:pic>
    </p:spTree>
    <p:custDataLst>
      <p:tags r:id="rId1"/>
    </p:custDataLst>
    <p:extLst>
      <p:ext uri="{BB962C8B-B14F-4D97-AF65-F5344CB8AC3E}">
        <p14:creationId xmlns:p14="http://schemas.microsoft.com/office/powerpoint/2010/main" val="3713486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altLang="en-US" sz="4000" dirty="0"/>
              <a:t>Portable Non-electronic: Disadvantages</a:t>
            </a:r>
          </a:p>
        </p:txBody>
      </p:sp>
      <p:sp>
        <p:nvSpPr>
          <p:cNvPr id="26627" name="Rectangle 3"/>
          <p:cNvSpPr>
            <a:spLocks noGrp="1" noChangeArrowheads="1"/>
          </p:cNvSpPr>
          <p:nvPr>
            <p:ph idx="1"/>
          </p:nvPr>
        </p:nvSpPr>
        <p:spPr>
          <a:xfrm>
            <a:off x="4114800" y="1332111"/>
            <a:ext cx="6104020" cy="4525963"/>
          </a:xfrm>
        </p:spPr>
        <p:txBody>
          <a:bodyPr/>
          <a:lstStyle/>
          <a:p>
            <a:endParaRPr lang="en-US" altLang="en-US" sz="2800" dirty="0"/>
          </a:p>
          <a:p>
            <a:r>
              <a:rPr lang="en-US" altLang="en-US" sz="2800" dirty="0"/>
              <a:t>Accuracy is about </a:t>
            </a:r>
            <a:r>
              <a:rPr lang="en-US" altLang="en-US" sz="2800" u="sng" dirty="0"/>
              <a:t>+</a:t>
            </a:r>
            <a:r>
              <a:rPr lang="en-US" altLang="en-US" sz="2800" dirty="0"/>
              <a:t> 25%</a:t>
            </a:r>
          </a:p>
          <a:p>
            <a:r>
              <a:rPr lang="en-US" altLang="en-US" sz="2800" dirty="0"/>
              <a:t>Pumps can leak</a:t>
            </a:r>
          </a:p>
          <a:p>
            <a:r>
              <a:rPr lang="en-US" altLang="en-US" sz="2800" dirty="0"/>
              <a:t>H</a:t>
            </a:r>
            <a:r>
              <a:rPr lang="en-US" altLang="en-US" sz="2800" baseline="-25000" dirty="0"/>
              <a:t>2</a:t>
            </a:r>
            <a:r>
              <a:rPr lang="en-US" altLang="en-US" sz="2800" dirty="0"/>
              <a:t>S can corrode the pump </a:t>
            </a:r>
          </a:p>
          <a:p>
            <a:r>
              <a:rPr lang="en-US" altLang="en-US" sz="2800" dirty="0"/>
              <a:t>Have broken glass tubes</a:t>
            </a:r>
          </a:p>
          <a:p>
            <a:endParaRPr lang="en-US" altLang="en-US" sz="2800" dirty="0"/>
          </a:p>
          <a:p>
            <a:endParaRPr lang="en-US" altLang="en-US" sz="2800" dirty="0"/>
          </a:p>
        </p:txBody>
      </p:sp>
      <p:pic>
        <p:nvPicPr>
          <p:cNvPr id="6" name="Picture 5" descr="810-GV1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3646732"/>
            <a:ext cx="5954273" cy="28461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E3389F6-5ED8-431C-AE68-A0993F9C00B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038" y="1780534"/>
            <a:ext cx="2068597" cy="3629118"/>
          </a:xfrm>
          <a:prstGeom prst="rect">
            <a:avLst/>
          </a:prstGeom>
        </p:spPr>
      </p:pic>
    </p:spTree>
    <p:custDataLst>
      <p:tags r:id="rId1"/>
    </p:custDataLst>
    <p:extLst>
      <p:ext uri="{BB962C8B-B14F-4D97-AF65-F5344CB8AC3E}">
        <p14:creationId xmlns:p14="http://schemas.microsoft.com/office/powerpoint/2010/main" val="1421688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altLang="en-US" sz="4000" dirty="0"/>
              <a:t>Portable Non-electronic: Disadvantages</a:t>
            </a:r>
          </a:p>
        </p:txBody>
      </p:sp>
      <p:sp>
        <p:nvSpPr>
          <p:cNvPr id="26627" name="Rectangle 3"/>
          <p:cNvSpPr>
            <a:spLocks noGrp="1" noChangeArrowheads="1"/>
          </p:cNvSpPr>
          <p:nvPr>
            <p:ph idx="1"/>
          </p:nvPr>
        </p:nvSpPr>
        <p:spPr>
          <a:xfrm>
            <a:off x="683528" y="2438400"/>
            <a:ext cx="5257800" cy="4525963"/>
          </a:xfrm>
        </p:spPr>
        <p:txBody>
          <a:bodyPr/>
          <a:lstStyle/>
          <a:p>
            <a:endParaRPr lang="en-US" altLang="en-US" sz="2800" dirty="0"/>
          </a:p>
          <a:p>
            <a:r>
              <a:rPr lang="en-US" altLang="en-US" sz="2800" dirty="0"/>
              <a:t>Tubes expire</a:t>
            </a:r>
          </a:p>
          <a:p>
            <a:endParaRPr lang="en-US" altLang="en-US" sz="800" dirty="0"/>
          </a:p>
          <a:p>
            <a:r>
              <a:rPr lang="en-US" altLang="en-US" sz="2800" dirty="0"/>
              <a:t>Cannot mix pumps and tubes from different manufactures</a:t>
            </a:r>
          </a:p>
          <a:p>
            <a:endParaRPr lang="en-US" altLang="en-US" sz="800" dirty="0"/>
          </a:p>
          <a:p>
            <a:r>
              <a:rPr lang="en-US" altLang="en-US" sz="2800" dirty="0"/>
              <a:t>Colors may be hard to read</a:t>
            </a:r>
          </a:p>
          <a:p>
            <a:endParaRPr lang="en-US" altLang="en-US" sz="2800" dirty="0"/>
          </a:p>
          <a:p>
            <a:endParaRPr lang="en-US" altLang="en-US" sz="2800" dirty="0"/>
          </a:p>
        </p:txBody>
      </p:sp>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00" y="738250"/>
            <a:ext cx="3303283" cy="5791200"/>
          </a:xfrm>
          <a:prstGeom prst="rect">
            <a:avLst/>
          </a:prstGeom>
        </p:spPr>
      </p:pic>
    </p:spTree>
    <p:custDataLst>
      <p:tags r:id="rId1"/>
    </p:custDataLst>
    <p:extLst>
      <p:ext uri="{BB962C8B-B14F-4D97-AF65-F5344CB8AC3E}">
        <p14:creationId xmlns:p14="http://schemas.microsoft.com/office/powerpoint/2010/main" val="3604809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p:txBody>
          <a:bodyPr/>
          <a:lstStyle/>
          <a:p>
            <a:fld id="{621417F9-3298-CE4E-B09C-B78C2AD86AAB}" type="slidenum">
              <a:rPr lang="en-US" smtClean="0"/>
              <a:pPr/>
              <a:t>26</a:t>
            </a:fld>
            <a:endParaRPr lang="en-US" dirty="0"/>
          </a:p>
        </p:txBody>
      </p:sp>
      <p:sp>
        <p:nvSpPr>
          <p:cNvPr id="7" name="TextBox 6"/>
          <p:cNvSpPr txBox="1"/>
          <p:nvPr/>
        </p:nvSpPr>
        <p:spPr>
          <a:xfrm>
            <a:off x="2333297" y="1671145"/>
            <a:ext cx="4971393" cy="369332"/>
          </a:xfrm>
          <a:prstGeom prst="rect">
            <a:avLst/>
          </a:prstGeom>
          <a:noFill/>
        </p:spPr>
        <p:txBody>
          <a:bodyPr wrap="square" rtlCol="0">
            <a:spAutoFit/>
          </a:bodyPr>
          <a:lstStyle/>
          <a:p>
            <a:pPr marL="285750" indent="-285750">
              <a:buFont typeface="Wingdings" panose="05000000000000000000" pitchFamily="2" charset="2"/>
              <a:buChar char="§"/>
            </a:pPr>
            <a:endParaRPr lang="en-US" dirty="0">
              <a:solidFill>
                <a:srgbClr val="FF0000"/>
              </a:solidFill>
            </a:endParaRPr>
          </a:p>
        </p:txBody>
      </p:sp>
      <p:sp>
        <p:nvSpPr>
          <p:cNvPr id="10" name="Rectangle 2"/>
          <p:cNvSpPr txBox="1">
            <a:spLocks noChangeArrowheads="1"/>
          </p:cNvSpPr>
          <p:nvPr/>
        </p:nvSpPr>
        <p:spPr>
          <a:xfrm>
            <a:off x="486001" y="-838200"/>
            <a:ext cx="5562600" cy="4191000"/>
          </a:xfrm>
          <a:prstGeom prst="rect">
            <a:avLst/>
          </a:prstGeom>
        </p:spPr>
        <p:txBody>
          <a:bodyPr vert="horz" lIns="0" tIns="0" rIns="0" bIns="0" rtlCol="0" anchor="ctr">
            <a:normAutofit/>
          </a:bodyPr>
          <a:lstStyle>
            <a:lvl1pPr algn="l" defTabSz="457189" rtl="0" eaLnBrk="1" latinLnBrk="0" hangingPunct="1">
              <a:spcBef>
                <a:spcPct val="0"/>
              </a:spcBef>
              <a:buNone/>
              <a:defRPr sz="3600" b="1" i="0" u="none" kern="1200">
                <a:solidFill>
                  <a:srgbClr val="002060"/>
                </a:solidFill>
                <a:latin typeface="+mj-lt"/>
                <a:ea typeface="+mj-ea"/>
                <a:cs typeface="+mj-cs"/>
              </a:defRPr>
            </a:lvl1pPr>
          </a:lstStyle>
          <a:p>
            <a:pPr fontAlgn="auto">
              <a:spcAft>
                <a:spcPts val="0"/>
              </a:spcAft>
              <a:defRPr/>
            </a:pPr>
            <a:r>
              <a:rPr lang="en-US" sz="4400" dirty="0">
                <a:latin typeface="Calibri" pitchFamily="34" charset="0"/>
              </a:rPr>
              <a:t>Hydrogen Sulfide </a:t>
            </a:r>
            <a:r>
              <a:rPr lang="en-US" sz="4400" i="1" dirty="0">
                <a:latin typeface="+mn-lt"/>
              </a:rPr>
              <a:t>(H</a:t>
            </a:r>
            <a:r>
              <a:rPr lang="en-US" sz="4400" i="1" baseline="-25000" dirty="0">
                <a:latin typeface="+mn-lt"/>
              </a:rPr>
              <a:t>2</a:t>
            </a:r>
            <a:r>
              <a:rPr lang="en-US" sz="4400" i="1" dirty="0">
                <a:latin typeface="+mn-lt"/>
              </a:rPr>
              <a:t>S) </a:t>
            </a:r>
            <a:r>
              <a:rPr lang="en-US" sz="4400" dirty="0">
                <a:latin typeface="+mn-lt"/>
              </a:rPr>
              <a:t> </a:t>
            </a:r>
            <a:r>
              <a:rPr lang="en-US" sz="4400" dirty="0">
                <a:latin typeface="Calibri" pitchFamily="34" charset="0"/>
              </a:rPr>
              <a:t>Safety Practices and</a:t>
            </a:r>
          </a:p>
          <a:p>
            <a:pPr fontAlgn="auto">
              <a:spcAft>
                <a:spcPts val="0"/>
              </a:spcAft>
              <a:defRPr/>
            </a:pPr>
            <a:r>
              <a:rPr lang="en-US" sz="4400" dirty="0">
                <a:latin typeface="Calibri" pitchFamily="34" charset="0"/>
              </a:rPr>
              <a:t>Methods of Detection</a:t>
            </a:r>
            <a:endParaRPr lang="en-US" sz="4000" dirty="0"/>
          </a:p>
        </p:txBody>
      </p:sp>
      <p:grpSp>
        <p:nvGrpSpPr>
          <p:cNvPr id="13" name="Group 12">
            <a:extLst>
              <a:ext uri="{FF2B5EF4-FFF2-40B4-BE49-F238E27FC236}">
                <a16:creationId xmlns:a16="http://schemas.microsoft.com/office/drawing/2014/main" id="{40D79AE7-C108-4A67-9962-A4968C751829}"/>
              </a:ext>
            </a:extLst>
          </p:cNvPr>
          <p:cNvGrpSpPr/>
          <p:nvPr/>
        </p:nvGrpSpPr>
        <p:grpSpPr>
          <a:xfrm>
            <a:off x="5588521" y="364077"/>
            <a:ext cx="3287354" cy="3352800"/>
            <a:chOff x="3733800" y="1371600"/>
            <a:chExt cx="3886200" cy="3886200"/>
          </a:xfrm>
        </p:grpSpPr>
        <p:sp>
          <p:nvSpPr>
            <p:cNvPr id="3" name="Rectangle 2"/>
            <p:cNvSpPr/>
            <p:nvPr/>
          </p:nvSpPr>
          <p:spPr>
            <a:xfrm rot="18916545">
              <a:off x="4395428" y="2066185"/>
              <a:ext cx="2585927" cy="25198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1371600"/>
              <a:ext cx="38862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7E3516FA-4BBE-407F-9191-68EA2E3B50B5}"/>
                </a:ext>
              </a:extLst>
            </p:cNvPr>
            <p:cNvSpPr/>
            <p:nvPr/>
          </p:nvSpPr>
          <p:spPr>
            <a:xfrm>
              <a:off x="5291221" y="3886200"/>
              <a:ext cx="663964" cy="461665"/>
            </a:xfrm>
            <a:prstGeom prst="rect">
              <a:avLst/>
            </a:prstGeom>
          </p:spPr>
          <p:txBody>
            <a:bodyPr wrap="none">
              <a:spAutoFit/>
            </a:bodyPr>
            <a:lstStyle/>
            <a:p>
              <a:r>
                <a:rPr lang="en-US" dirty="0"/>
                <a:t>H</a:t>
              </a:r>
              <a:r>
                <a:rPr lang="en-US" baseline="-25000" dirty="0"/>
                <a:t>2</a:t>
              </a:r>
              <a:r>
                <a:rPr lang="en-US" dirty="0"/>
                <a:t>S</a:t>
              </a:r>
            </a:p>
          </p:txBody>
        </p:sp>
      </p:grpSp>
    </p:spTree>
    <p:custDataLst>
      <p:tags r:id="rId1"/>
    </p:custDataLst>
    <p:extLst>
      <p:ext uri="{BB962C8B-B14F-4D97-AF65-F5344CB8AC3E}">
        <p14:creationId xmlns:p14="http://schemas.microsoft.com/office/powerpoint/2010/main" val="169369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94"/>
            <a:ext cx="9144000" cy="6831106"/>
          </a:xfrm>
          <a:prstGeom prst="rect">
            <a:avLst/>
          </a:prstGeom>
        </p:spPr>
      </p:pic>
      <p:sp>
        <p:nvSpPr>
          <p:cNvPr id="8" name="Rectangle 3"/>
          <p:cNvSpPr txBox="1">
            <a:spLocks noChangeArrowheads="1"/>
          </p:cNvSpPr>
          <p:nvPr/>
        </p:nvSpPr>
        <p:spPr>
          <a:xfrm>
            <a:off x="4540624" y="1554173"/>
            <a:ext cx="4572000" cy="4525963"/>
          </a:xfrm>
          <a:prstGeom prst="rect">
            <a:avLst/>
          </a:prstGeom>
        </p:spPr>
        <p:txBody>
          <a:bodyPr>
            <a:noAutofit/>
          </a:bodyPr>
          <a:lstStyle>
            <a:lvl1pPr marL="342892" indent="-342892" algn="l" defTabSz="457189" rtl="0" eaLnBrk="1" latinLnBrk="0" hangingPunct="1">
              <a:spcBef>
                <a:spcPct val="20000"/>
              </a:spcBef>
              <a:buFont typeface="Arial"/>
              <a:buChar char="•"/>
              <a:defRPr sz="36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3200" b="0" i="0" u="none"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4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90000"/>
              </a:lnSpc>
              <a:spcAft>
                <a:spcPts val="0"/>
              </a:spcAft>
            </a:pPr>
            <a:r>
              <a:rPr lang="en-US" altLang="en-US" sz="2800" b="1" i="0" dirty="0">
                <a:solidFill>
                  <a:schemeClr val="bg1"/>
                </a:solidFill>
                <a:effectLst>
                  <a:outerShdw blurRad="38100" dist="38100" dir="2700000" algn="tl">
                    <a:srgbClr val="000000">
                      <a:alpha val="43137"/>
                    </a:srgbClr>
                  </a:outerShdw>
                </a:effectLst>
              </a:rPr>
              <a:t>Even though H</a:t>
            </a:r>
            <a:r>
              <a:rPr lang="en-US" altLang="en-US" sz="2800" b="1" i="0" baseline="-25000" dirty="0">
                <a:solidFill>
                  <a:schemeClr val="bg1"/>
                </a:solidFill>
                <a:effectLst>
                  <a:outerShdw blurRad="38100" dist="38100" dir="2700000" algn="tl">
                    <a:srgbClr val="000000">
                      <a:alpha val="43137"/>
                    </a:srgbClr>
                  </a:outerShdw>
                </a:effectLst>
              </a:rPr>
              <a:t>2</a:t>
            </a:r>
            <a:r>
              <a:rPr lang="en-US" altLang="en-US" sz="2800" b="1" i="0" dirty="0">
                <a:solidFill>
                  <a:schemeClr val="bg1"/>
                </a:solidFill>
                <a:effectLst>
                  <a:outerShdw blurRad="38100" dist="38100" dir="2700000" algn="tl">
                    <a:srgbClr val="000000">
                      <a:alpha val="43137"/>
                    </a:srgbClr>
                  </a:outerShdw>
                </a:effectLst>
              </a:rPr>
              <a:t>S has very strong odor, it’s warning properties are poor.</a:t>
            </a:r>
          </a:p>
          <a:p>
            <a:pPr fontAlgn="auto">
              <a:lnSpc>
                <a:spcPct val="90000"/>
              </a:lnSpc>
              <a:spcAft>
                <a:spcPts val="0"/>
              </a:spcAft>
            </a:pPr>
            <a:r>
              <a:rPr lang="en-US" altLang="en-US" sz="2800" b="1" i="0" dirty="0">
                <a:solidFill>
                  <a:schemeClr val="bg1"/>
                </a:solidFill>
                <a:effectLst>
                  <a:outerShdw blurRad="38100" dist="38100" dir="2700000" algn="tl">
                    <a:srgbClr val="000000">
                      <a:alpha val="43137"/>
                    </a:srgbClr>
                  </a:outerShdw>
                </a:effectLst>
              </a:rPr>
              <a:t>Often times, employees think that just because they can’t smell H</a:t>
            </a:r>
            <a:r>
              <a:rPr lang="en-US" altLang="en-US" sz="2800" b="1" i="0" baseline="-25000" dirty="0">
                <a:solidFill>
                  <a:schemeClr val="bg1"/>
                </a:solidFill>
                <a:effectLst>
                  <a:outerShdw blurRad="38100" dist="38100" dir="2700000" algn="tl">
                    <a:srgbClr val="000000">
                      <a:alpha val="43137"/>
                    </a:srgbClr>
                  </a:outerShdw>
                </a:effectLst>
              </a:rPr>
              <a:t>2</a:t>
            </a:r>
            <a:r>
              <a:rPr lang="en-US" altLang="en-US" sz="2800" b="1" i="0" dirty="0">
                <a:solidFill>
                  <a:schemeClr val="bg1"/>
                </a:solidFill>
                <a:effectLst>
                  <a:outerShdw blurRad="38100" dist="38100" dir="2700000" algn="tl">
                    <a:srgbClr val="000000">
                      <a:alpha val="43137"/>
                    </a:srgbClr>
                  </a:outerShdw>
                </a:effectLst>
              </a:rPr>
              <a:t>S that it’s not present.</a:t>
            </a:r>
          </a:p>
          <a:p>
            <a:pPr fontAlgn="auto">
              <a:lnSpc>
                <a:spcPct val="90000"/>
              </a:lnSpc>
              <a:spcAft>
                <a:spcPts val="0"/>
              </a:spcAft>
            </a:pPr>
            <a:r>
              <a:rPr lang="en-US" altLang="en-US" sz="2800" b="1" i="0" dirty="0">
                <a:solidFill>
                  <a:schemeClr val="bg1"/>
                </a:solidFill>
                <a:effectLst>
                  <a:outerShdw blurRad="38100" dist="38100" dir="2700000" algn="tl">
                    <a:srgbClr val="000000">
                      <a:alpha val="43137"/>
                    </a:srgbClr>
                  </a:outerShdw>
                </a:effectLst>
              </a:rPr>
              <a:t>If odor is detected, leave area until source is identified, controlled, and area made safe.</a:t>
            </a:r>
          </a:p>
        </p:txBody>
      </p:sp>
      <p:sp>
        <p:nvSpPr>
          <p:cNvPr id="9" name="Rectangle 2"/>
          <p:cNvSpPr txBox="1">
            <a:spLocks noChangeArrowheads="1"/>
          </p:cNvSpPr>
          <p:nvPr/>
        </p:nvSpPr>
        <p:spPr>
          <a:xfrm>
            <a:off x="4958648" y="426413"/>
            <a:ext cx="8229600" cy="1143000"/>
          </a:xfrm>
          <a:prstGeom prst="rect">
            <a:avLst/>
          </a:prstGeom>
        </p:spPr>
        <p:txBody>
          <a:bodyPr/>
          <a:lstStyle>
            <a:lvl1pPr algn="l" defTabSz="457189" rtl="0" eaLnBrk="1" latinLnBrk="0" hangingPunct="1">
              <a:spcBef>
                <a:spcPct val="0"/>
              </a:spcBef>
              <a:buNone/>
              <a:defRPr sz="4400" b="1" i="0" u="none" kern="1200">
                <a:solidFill>
                  <a:srgbClr val="002060"/>
                </a:solidFill>
                <a:latin typeface="+mj-lt"/>
                <a:ea typeface="+mj-ea"/>
                <a:cs typeface="+mj-cs"/>
              </a:defRPr>
            </a:lvl1pPr>
          </a:lstStyle>
          <a:p>
            <a:pPr fontAlgn="auto">
              <a:spcAft>
                <a:spcPts val="0"/>
              </a:spcAft>
            </a:pPr>
            <a:r>
              <a:rPr lang="en-US" altLang="en-US" dirty="0">
                <a:solidFill>
                  <a:schemeClr val="bg1"/>
                </a:solidFill>
                <a:effectLst>
                  <a:outerShdw blurRad="38100" dist="38100" dir="2700000" algn="tl">
                    <a:srgbClr val="000000">
                      <a:alpha val="43137"/>
                    </a:srgbClr>
                  </a:outerShdw>
                </a:effectLst>
                <a:latin typeface="+mn-lt"/>
              </a:rPr>
              <a:t>General Safety</a:t>
            </a:r>
          </a:p>
        </p:txBody>
      </p:sp>
    </p:spTree>
    <p:custDataLst>
      <p:tags r:id="rId1"/>
    </p:custDataLst>
    <p:extLst>
      <p:ext uri="{BB962C8B-B14F-4D97-AF65-F5344CB8AC3E}">
        <p14:creationId xmlns:p14="http://schemas.microsoft.com/office/powerpoint/2010/main" val="410252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custDataLst>
      <p:tags r:id="rId1"/>
    </p:custDataLst>
    <p:extLst>
      <p:ext uri="{BB962C8B-B14F-4D97-AF65-F5344CB8AC3E}">
        <p14:creationId xmlns:p14="http://schemas.microsoft.com/office/powerpoint/2010/main" val="273129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28650" y="508523"/>
            <a:ext cx="7886700" cy="1325563"/>
          </a:xfrm>
        </p:spPr>
        <p:txBody>
          <a:bodyPr/>
          <a:lstStyle/>
          <a:p>
            <a:r>
              <a:rPr lang="en-US" altLang="en-US" dirty="0"/>
              <a:t>General Safety</a:t>
            </a:r>
          </a:p>
        </p:txBody>
      </p:sp>
      <p:sp>
        <p:nvSpPr>
          <p:cNvPr id="9219" name="Rectangle 3"/>
          <p:cNvSpPr>
            <a:spLocks noGrp="1" noChangeArrowheads="1"/>
          </p:cNvSpPr>
          <p:nvPr>
            <p:ph idx="1"/>
          </p:nvPr>
        </p:nvSpPr>
        <p:spPr>
          <a:xfrm>
            <a:off x="4572000" y="2105921"/>
            <a:ext cx="4572000" cy="4525963"/>
          </a:xfrm>
        </p:spPr>
        <p:txBody>
          <a:bodyPr>
            <a:normAutofit/>
          </a:bodyPr>
          <a:lstStyle/>
          <a:p>
            <a:r>
              <a:rPr lang="en-US" altLang="en-US" sz="3200" dirty="0"/>
              <a:t>If you don’t have proper respiratory protection,   </a:t>
            </a:r>
            <a:r>
              <a:rPr lang="en-US" altLang="en-US" sz="3200" b="1" dirty="0"/>
              <a:t>STAY OUT!</a:t>
            </a:r>
          </a:p>
          <a:p>
            <a:r>
              <a:rPr lang="en-US" altLang="en-US" sz="3200" dirty="0"/>
              <a:t>Use warning signs to alert personnel.</a:t>
            </a:r>
          </a:p>
          <a:p>
            <a:r>
              <a:rPr lang="en-US" altLang="en-US" sz="3200" dirty="0"/>
              <a:t>Use fencing to keep unauthorized personnel out.</a:t>
            </a:r>
          </a:p>
        </p:txBody>
      </p:sp>
      <p:pic>
        <p:nvPicPr>
          <p:cNvPr id="9220" name="Picture 4" descr="h2s_warning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5242"/>
            <a:ext cx="5023416" cy="52273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1803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449715"/>
            <a:ext cx="8001000" cy="1143000"/>
          </a:xfrm>
        </p:spPr>
        <p:txBody>
          <a:bodyPr>
            <a:normAutofit fontScale="90000"/>
          </a:bodyPr>
          <a:lstStyle/>
          <a:p>
            <a:r>
              <a:rPr lang="en-US" altLang="en-US" sz="4000" dirty="0"/>
              <a:t>General Safety – Wind Direction   </a:t>
            </a:r>
            <a:br>
              <a:rPr lang="en-US" altLang="en-US" sz="4000" dirty="0"/>
            </a:br>
            <a:r>
              <a:rPr lang="en-US" altLang="en-US" sz="4000" dirty="0"/>
              <a:t>  Indicators</a:t>
            </a:r>
          </a:p>
        </p:txBody>
      </p:sp>
      <p:sp>
        <p:nvSpPr>
          <p:cNvPr id="12291" name="Rectangle 3"/>
          <p:cNvSpPr>
            <a:spLocks noGrp="1" noChangeArrowheads="1"/>
          </p:cNvSpPr>
          <p:nvPr>
            <p:ph idx="1"/>
          </p:nvPr>
        </p:nvSpPr>
        <p:spPr>
          <a:xfrm>
            <a:off x="3557016" y="2535936"/>
            <a:ext cx="5562600" cy="4525963"/>
          </a:xfrm>
        </p:spPr>
        <p:txBody>
          <a:bodyPr>
            <a:normAutofit/>
          </a:bodyPr>
          <a:lstStyle/>
          <a:p>
            <a:r>
              <a:rPr lang="en-US" altLang="en-US" sz="3200" dirty="0"/>
              <a:t>Post wind direction indicators in areas where H</a:t>
            </a:r>
            <a:r>
              <a:rPr lang="en-US" altLang="en-US" sz="3200" baseline="-25000" dirty="0"/>
              <a:t>2</a:t>
            </a:r>
            <a:r>
              <a:rPr lang="en-US" altLang="en-US" sz="3200" dirty="0"/>
              <a:t>S is present or has potential to be present.</a:t>
            </a:r>
          </a:p>
          <a:p>
            <a:endParaRPr lang="en-US" altLang="en-US" sz="800" dirty="0"/>
          </a:p>
          <a:p>
            <a:r>
              <a:rPr lang="en-US" altLang="en-US" sz="3200" dirty="0"/>
              <a:t>Wind direction indicators give  visual cue as to presence and direction of wind.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620147"/>
            <a:ext cx="5414320" cy="5414320"/>
          </a:xfrm>
          <a:prstGeom prst="rect">
            <a:avLst/>
          </a:prstGeom>
        </p:spPr>
      </p:pic>
    </p:spTree>
    <p:custDataLst>
      <p:tags r:id="rId1"/>
    </p:custDataLst>
    <p:extLst>
      <p:ext uri="{BB962C8B-B14F-4D97-AF65-F5344CB8AC3E}">
        <p14:creationId xmlns:p14="http://schemas.microsoft.com/office/powerpoint/2010/main" val="292492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General Safety</a:t>
            </a:r>
          </a:p>
        </p:txBody>
      </p:sp>
      <p:sp>
        <p:nvSpPr>
          <p:cNvPr id="30723" name="Rectangle 3"/>
          <p:cNvSpPr>
            <a:spLocks noGrp="1" noChangeArrowheads="1"/>
          </p:cNvSpPr>
          <p:nvPr>
            <p:ph idx="1"/>
          </p:nvPr>
        </p:nvSpPr>
        <p:spPr>
          <a:xfrm>
            <a:off x="4267200" y="2057400"/>
            <a:ext cx="4572000" cy="4525963"/>
          </a:xfrm>
        </p:spPr>
        <p:txBody>
          <a:bodyPr>
            <a:normAutofit/>
          </a:bodyPr>
          <a:lstStyle/>
          <a:p>
            <a:r>
              <a:rPr lang="en-US" altLang="en-US" sz="3200" dirty="0"/>
              <a:t>Use wind direction              indicators, such as…</a:t>
            </a:r>
          </a:p>
          <a:p>
            <a:pPr lvl="1"/>
            <a:r>
              <a:rPr lang="en-US" altLang="en-US" sz="2800" dirty="0"/>
              <a:t>Windsocks</a:t>
            </a:r>
          </a:p>
          <a:p>
            <a:pPr lvl="1"/>
            <a:r>
              <a:rPr lang="en-US" altLang="en-US" sz="2800" dirty="0"/>
              <a:t>Flags</a:t>
            </a:r>
          </a:p>
          <a:p>
            <a:pPr lvl="1"/>
            <a:r>
              <a:rPr lang="en-US" altLang="en-US" sz="2800" dirty="0"/>
              <a:t>Banners</a:t>
            </a:r>
          </a:p>
          <a:p>
            <a:pPr lvl="1"/>
            <a:r>
              <a:rPr lang="en-US" altLang="en-US" sz="2800" dirty="0"/>
              <a:t>Streamers</a:t>
            </a:r>
          </a:p>
          <a:p>
            <a:pPr lvl="1"/>
            <a:endParaRPr lang="en-US" altLang="en-US" sz="800" dirty="0"/>
          </a:p>
          <a:p>
            <a:r>
              <a:rPr lang="en-US" altLang="en-US" sz="3200" dirty="0"/>
              <a:t>Use H</a:t>
            </a:r>
            <a:r>
              <a:rPr lang="en-US" altLang="en-US" sz="3200" baseline="-25000" dirty="0"/>
              <a:t>2</a:t>
            </a:r>
            <a:r>
              <a:rPr lang="en-US" altLang="en-US" sz="3200" dirty="0"/>
              <a:t>S monitors and                          detectors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90689"/>
            <a:ext cx="5414320" cy="5414320"/>
          </a:xfrm>
          <a:prstGeom prst="rect">
            <a:avLst/>
          </a:prstGeom>
        </p:spPr>
      </p:pic>
    </p:spTree>
    <p:custDataLst>
      <p:tags r:id="rId1"/>
    </p:custDataLst>
    <p:extLst>
      <p:ext uri="{BB962C8B-B14F-4D97-AF65-F5344CB8AC3E}">
        <p14:creationId xmlns:p14="http://schemas.microsoft.com/office/powerpoint/2010/main" val="3263999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a:t>General Safety - Signs</a:t>
            </a:r>
          </a:p>
        </p:txBody>
      </p:sp>
      <p:sp>
        <p:nvSpPr>
          <p:cNvPr id="10243" name="Rectangle 3"/>
          <p:cNvSpPr>
            <a:spLocks noGrp="1" noChangeArrowheads="1"/>
          </p:cNvSpPr>
          <p:nvPr>
            <p:ph idx="1"/>
          </p:nvPr>
        </p:nvSpPr>
        <p:spPr>
          <a:xfrm>
            <a:off x="4125830" y="2356150"/>
            <a:ext cx="5018170" cy="4525963"/>
          </a:xfrm>
        </p:spPr>
        <p:txBody>
          <a:bodyPr>
            <a:normAutofit/>
          </a:bodyPr>
          <a:lstStyle/>
          <a:p>
            <a:r>
              <a:rPr lang="en-US" altLang="en-US" sz="3200" dirty="0"/>
              <a:t>Signs to indicate the potential for or the presence of H</a:t>
            </a:r>
            <a:r>
              <a:rPr lang="en-US" altLang="en-US" sz="3200" baseline="-25000" dirty="0"/>
              <a:t>2</a:t>
            </a:r>
            <a:r>
              <a:rPr lang="en-US" altLang="en-US" sz="3200" dirty="0"/>
              <a:t>S</a:t>
            </a:r>
          </a:p>
          <a:p>
            <a:r>
              <a:rPr lang="en-US" altLang="en-US" sz="3200" dirty="0"/>
              <a:t>Signs to prohibit smoking</a:t>
            </a:r>
          </a:p>
          <a:p>
            <a:r>
              <a:rPr lang="en-US" altLang="en-US" sz="3200" dirty="0"/>
              <a:t>Signs to prohibit ignition sources</a:t>
            </a:r>
          </a:p>
          <a:p>
            <a:r>
              <a:rPr lang="en-US" altLang="en-US" sz="3200" dirty="0"/>
              <a:t>Other signs as needed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938891"/>
            <a:ext cx="3249232" cy="4529599"/>
          </a:xfrm>
          <a:prstGeom prst="rect">
            <a:avLst/>
          </a:prstGeom>
        </p:spPr>
      </p:pic>
    </p:spTree>
    <p:custDataLst>
      <p:tags r:id="rId1"/>
    </p:custDataLst>
    <p:extLst>
      <p:ext uri="{BB962C8B-B14F-4D97-AF65-F5344CB8AC3E}">
        <p14:creationId xmlns:p14="http://schemas.microsoft.com/office/powerpoint/2010/main" val="374572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
            <a:ext cx="9144000" cy="6858001"/>
          </a:xfrm>
          <a:prstGeom prst="rect">
            <a:avLst/>
          </a:prstGeom>
        </p:spPr>
      </p:pic>
      <p:sp>
        <p:nvSpPr>
          <p:cNvPr id="11266" name="Rectangle 2"/>
          <p:cNvSpPr>
            <a:spLocks noGrp="1" noChangeArrowheads="1"/>
          </p:cNvSpPr>
          <p:nvPr>
            <p:ph type="title"/>
          </p:nvPr>
        </p:nvSpPr>
        <p:spPr/>
        <p:txBody>
          <a:bodyPr/>
          <a:lstStyle/>
          <a:p>
            <a:r>
              <a:rPr lang="en-US" altLang="en-US" dirty="0">
                <a:solidFill>
                  <a:schemeClr val="bg1"/>
                </a:solidFill>
                <a:effectLst>
                  <a:outerShdw blurRad="38100" dist="38100" dir="2700000" algn="tl">
                    <a:srgbClr val="000000">
                      <a:alpha val="43137"/>
                    </a:srgbClr>
                  </a:outerShdw>
                </a:effectLst>
              </a:rPr>
              <a:t>General Safety - Fences</a:t>
            </a:r>
          </a:p>
        </p:txBody>
      </p:sp>
      <p:sp>
        <p:nvSpPr>
          <p:cNvPr id="11267" name="Rectangle 3"/>
          <p:cNvSpPr>
            <a:spLocks noGrp="1" noChangeArrowheads="1"/>
          </p:cNvSpPr>
          <p:nvPr>
            <p:ph idx="1"/>
          </p:nvPr>
        </p:nvSpPr>
        <p:spPr>
          <a:xfrm>
            <a:off x="457200" y="2675571"/>
            <a:ext cx="5486400" cy="4525963"/>
          </a:xfrm>
        </p:spPr>
        <p:txBody>
          <a:bodyPr>
            <a:normAutofit/>
          </a:bodyPr>
          <a:lstStyle/>
          <a:p>
            <a:r>
              <a:rPr lang="en-US" altLang="en-US" sz="2800" b="1" dirty="0">
                <a:solidFill>
                  <a:schemeClr val="bg1"/>
                </a:solidFill>
                <a:effectLst>
                  <a:outerShdw blurRad="38100" dist="38100" dir="2700000" algn="tl">
                    <a:srgbClr val="000000">
                      <a:alpha val="43137"/>
                    </a:srgbClr>
                  </a:outerShdw>
                </a:effectLst>
              </a:rPr>
              <a:t>Fence off dangerous areas, including:</a:t>
            </a:r>
          </a:p>
          <a:p>
            <a:pPr lvl="1"/>
            <a:r>
              <a:rPr lang="en-US" altLang="en-US" sz="2400" b="1" dirty="0">
                <a:solidFill>
                  <a:schemeClr val="bg1"/>
                </a:solidFill>
                <a:effectLst>
                  <a:outerShdw blurRad="38100" dist="38100" dir="2700000" algn="tl">
                    <a:srgbClr val="000000">
                      <a:alpha val="43137"/>
                    </a:srgbClr>
                  </a:outerShdw>
                </a:effectLst>
              </a:rPr>
              <a:t>Tanks,</a:t>
            </a:r>
          </a:p>
          <a:p>
            <a:pPr lvl="1"/>
            <a:r>
              <a:rPr lang="en-US" altLang="en-US" sz="2400" b="1" dirty="0">
                <a:solidFill>
                  <a:schemeClr val="bg1"/>
                </a:solidFill>
                <a:effectLst>
                  <a:outerShdw blurRad="38100" dist="38100" dir="2700000" algn="tl">
                    <a:srgbClr val="000000">
                      <a:alpha val="43137"/>
                    </a:srgbClr>
                  </a:outerShdw>
                </a:effectLst>
              </a:rPr>
              <a:t>Open pits,</a:t>
            </a:r>
          </a:p>
          <a:p>
            <a:pPr lvl="1"/>
            <a:r>
              <a:rPr lang="en-US" altLang="en-US" sz="2400" b="1" dirty="0">
                <a:solidFill>
                  <a:schemeClr val="bg1"/>
                </a:solidFill>
                <a:effectLst>
                  <a:outerShdw blurRad="38100" dist="38100" dir="2700000" algn="tl">
                    <a:srgbClr val="000000">
                      <a:alpha val="43137"/>
                    </a:srgbClr>
                  </a:outerShdw>
                </a:effectLst>
              </a:rPr>
              <a:t>Wellheads</a:t>
            </a:r>
          </a:p>
          <a:p>
            <a:pPr lvl="1"/>
            <a:endParaRPr lang="en-US" altLang="en-US" sz="800" b="1" dirty="0">
              <a:solidFill>
                <a:schemeClr val="bg1"/>
              </a:solidFill>
              <a:effectLst>
                <a:outerShdw blurRad="38100" dist="38100" dir="2700000" algn="tl">
                  <a:srgbClr val="000000">
                    <a:alpha val="43137"/>
                  </a:srgbClr>
                </a:outerShdw>
              </a:effectLst>
            </a:endParaRPr>
          </a:p>
          <a:p>
            <a:r>
              <a:rPr lang="en-US" altLang="en-US" sz="2800" b="1" dirty="0">
                <a:solidFill>
                  <a:schemeClr val="bg1"/>
                </a:solidFill>
                <a:effectLst>
                  <a:outerShdw blurRad="38100" dist="38100" dir="2700000" algn="tl">
                    <a:srgbClr val="000000">
                      <a:alpha val="43137"/>
                    </a:srgbClr>
                  </a:outerShdw>
                </a:effectLst>
              </a:rPr>
              <a:t>Install fences far enough away</a:t>
            </a:r>
          </a:p>
          <a:p>
            <a:r>
              <a:rPr lang="en-US" altLang="en-US" sz="2800" b="1" dirty="0">
                <a:solidFill>
                  <a:schemeClr val="bg1"/>
                </a:solidFill>
                <a:effectLst>
                  <a:outerShdw blurRad="38100" dist="38100" dir="2700000" algn="tl">
                    <a:srgbClr val="000000">
                      <a:alpha val="43137"/>
                    </a:srgbClr>
                  </a:outerShdw>
                </a:effectLst>
              </a:rPr>
              <a:t> </a:t>
            </a:r>
          </a:p>
          <a:p>
            <a:r>
              <a:rPr lang="en-US" altLang="en-US" sz="2800" b="1" dirty="0">
                <a:solidFill>
                  <a:schemeClr val="bg1"/>
                </a:solidFill>
                <a:effectLst>
                  <a:outerShdw blurRad="38100" dist="38100" dir="2700000" algn="tl">
                    <a:srgbClr val="000000">
                      <a:alpha val="43137"/>
                    </a:srgbClr>
                  </a:outerShdw>
                </a:effectLst>
              </a:rPr>
              <a:t>Post signs on fences </a:t>
            </a:r>
          </a:p>
        </p:txBody>
      </p:sp>
    </p:spTree>
    <p:custDataLst>
      <p:tags r:id="rId1"/>
    </p:custDataLst>
    <p:extLst>
      <p:ext uri="{BB962C8B-B14F-4D97-AF65-F5344CB8AC3E}">
        <p14:creationId xmlns:p14="http://schemas.microsoft.com/office/powerpoint/2010/main" val="40077216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ONCOURSE" val="UoJsmGPb"/>
  <p:tag name="ARTICULATE_DESIGN_ID_1_OFFICE THEME" val="HMVJoSG4"/>
  <p:tag name="MMPROD_NEXTUNIQUEID" val="10011"/>
  <p:tag name="ARTICULATE_SLIDE_COUNT" val="26"/>
  <p:tag name="MMPROD_UIDATA" val="&lt;database version=&quot;11.0&quot;&gt;&lt;object type=&quot;1&quot; unique_id=&quot;10001&quot;&gt;&lt;object type=&quot;2&quot; unique_id=&quot;262776&quot;&gt;&lt;object type=&quot;3&quot; unique_id=&quot;262777&quot;&gt;&lt;property id=&quot;20148&quot; value=&quot;5&quot;/&gt;&lt;property id=&quot;20300&quot; value=&quot;Slide 2 - &amp;quot;Safety Practices and Methods of Detection &amp;quot;&quot;/&gt;&lt;property id=&quot;20307&quot; value=&quot;508&quot;/&gt;&lt;/object&gt;&lt;object type=&quot;3&quot; unique_id=&quot;262780&quot;&gt;&lt;property id=&quot;20148&quot; value=&quot;5&quot;/&gt;&lt;property id=&quot;20300&quot; value=&quot;Slide 5 - &amp;quot;General Safety&amp;quot;&quot;/&gt;&lt;property id=&quot;20307&quot; value=&quot;511&quot;/&gt;&lt;/object&gt;&lt;object type=&quot;3&quot; unique_id=&quot;262781&quot;&gt;&lt;property id=&quot;20148&quot; value=&quot;5&quot;/&gt;&lt;property id=&quot;20300&quot; value=&quot;Slide 7 - &amp;quot;General Safety&amp;quot;&quot;/&gt;&lt;property id=&quot;20307&quot; value=&quot;512&quot;/&gt;&lt;/object&gt;&lt;object type=&quot;3&quot; unique_id=&quot;262782&quot;&gt;&lt;property id=&quot;20148&quot; value=&quot;5&quot;/&gt;&lt;property id=&quot;20300&quot; value=&quot;Slide 8 - &amp;quot;General Safety - Signs&amp;quot;&quot;/&gt;&lt;property id=&quot;20307&quot; value=&quot;513&quot;/&gt;&lt;/object&gt;&lt;object type=&quot;3&quot; unique_id=&quot;262783&quot;&gt;&lt;property id=&quot;20148&quot; value=&quot;5&quot;/&gt;&lt;property id=&quot;20300&quot; value=&quot;Slide 9 - &amp;quot;General Safety - Fences&amp;quot;&quot;/&gt;&lt;property id=&quot;20307&quot; value=&quot;514&quot;/&gt;&lt;/object&gt;&lt;object type=&quot;3&quot; unique_id=&quot;262784&quot;&gt;&lt;property id=&quot;20148&quot; value=&quot;5&quot;/&gt;&lt;property id=&quot;20300&quot; value=&quot;Slide 6 - &amp;quot;General Safety – Wind Direction      Indicators&amp;quot;&quot;/&gt;&lt;property id=&quot;20307&quot; value=&quot;515&quot;/&gt;&lt;/object&gt;&lt;object type=&quot;3&quot; unique_id=&quot;262785&quot;&gt;&lt;property id=&quot;20148&quot; value=&quot;5&quot;/&gt;&lt;property id=&quot;20300&quot; value=&quot;Slide 10 - &amp;quot;Monitoring Equipment&amp;quot;&quot;/&gt;&lt;property id=&quot;20307&quot; value=&quot;516&quot;/&gt;&lt;/object&gt;&lt;object type=&quot;3&quot; unique_id=&quot;262786&quot;&gt;&lt;property id=&quot;20148&quot; value=&quot;5&quot;/&gt;&lt;property id=&quot;20300&quot; value=&quot;Slide 12 - &amp;quot;Monitoring Equipment - Fixed&amp;quot;&quot;/&gt;&lt;property id=&quot;20307&quot; value=&quot;517&quot;/&gt;&lt;/object&gt;&lt;object type=&quot;3&quot; unique_id=&quot;262787&quot;&gt;&lt;property id=&quot;20148&quot; value=&quot;5&quot;/&gt;&lt;property id=&quot;20300&quot; value=&quot;Slide 14 - &amp;quot;Monitoring Equipment - Portable&amp;quot;&quot;/&gt;&lt;property id=&quot;20307&quot; value=&quot;518&quot;/&gt;&lt;/object&gt;&lt;object type=&quot;3&quot; unique_id=&quot;262788&quot;&gt;&lt;property id=&quot;20148&quot; value=&quot;5&quot;/&gt;&lt;property id=&quot;20300&quot; value=&quot;Slide 16 - &amp;quot;Portable Electronic&amp;quot;&quot;/&gt;&lt;property id=&quot;20307&quot; value=&quot;519&quot;/&gt;&lt;/object&gt;&lt;object type=&quot;3&quot; unique_id=&quot;262789&quot;&gt;&lt;property id=&quot;20148&quot; value=&quot;5&quot;/&gt;&lt;property id=&quot;20300&quot; value=&quot;Slide 17 - &amp;quot;Portable Electronic&amp;quot;&quot;/&gt;&lt;property id=&quot;20307&quot; value=&quot;520&quot;/&gt;&lt;/object&gt;&lt;object type=&quot;3&quot; unique_id=&quot;262790&quot;&gt;&lt;property id=&quot;20148&quot; value=&quot;5&quot;/&gt;&lt;property id=&quot;20300&quot; value=&quot;Slide 20 - &amp;quot;Portable Electronic - Advantages&amp;quot;&quot;/&gt;&lt;property id=&quot;20307&quot; value=&quot;521&quot;/&gt;&lt;/object&gt;&lt;object type=&quot;3&quot; unique_id=&quot;262791&quot;&gt;&lt;property id=&quot;20148&quot; value=&quot;5&quot;/&gt;&lt;property id=&quot;20300&quot; value=&quot;Slide 21 - &amp;quot;Portable Electronic - Disadvantages&amp;quot;&quot;/&gt;&lt;property id=&quot;20307&quot; value=&quot;522&quot;/&gt;&lt;/object&gt;&lt;object type=&quot;3&quot; unique_id=&quot;262792&quot;&gt;&lt;property id=&quot;20148&quot; value=&quot;5&quot;/&gt;&lt;property id=&quot;20300&quot; value=&quot;Slide 22 - &amp;quot;Portable Non-electronic&amp;quot;&quot;/&gt;&lt;property id=&quot;20307&quot; value=&quot;523&quot;/&gt;&lt;/object&gt;&lt;object type=&quot;3&quot; unique_id=&quot;262793&quot;&gt;&lt;property id=&quot;20148&quot; value=&quot;5&quot;/&gt;&lt;property id=&quot;20300&quot; value=&quot;Slide 23 - &amp;quot;Portable Non-electronic: Advantages&amp;quot;&quot;/&gt;&lt;property id=&quot;20307&quot; value=&quot;524&quot;/&gt;&lt;/object&gt;&lt;object type=&quot;3&quot; unique_id=&quot;262794&quot;&gt;&lt;property id=&quot;20148&quot; value=&quot;5&quot;/&gt;&lt;property id=&quot;20300&quot; value=&quot;Slide 24 - &amp;quot;Portable Non-electronic: Disadvantages&amp;quot;&quot;/&gt;&lt;property id=&quot;20307&quot; value=&quot;525&quot;/&gt;&lt;/object&gt;&lt;object type=&quot;3&quot; unique_id=&quot;262795&quot;&gt;&lt;property id=&quot;20148&quot; value=&quot;5&quot;/&gt;&lt;property id=&quot;20300&quot; value=&quot;Slide 25 - &amp;quot;Portable Non-electronic: Disadvantages&amp;quot;&quot;/&gt;&lt;property id=&quot;20307&quot; value=&quot;526&quot;/&gt;&lt;/object&gt;&lt;object type=&quot;3&quot; unique_id=&quot;263198&quot;&gt;&lt;property id=&quot;20148&quot; value=&quot;5&quot;/&gt;&lt;property id=&quot;20300&quot; value=&quot;Slide 1&quot;/&gt;&lt;property id=&quot;20307&quot; value=&quot;527&quot;/&gt;&lt;/object&gt;&lt;object type=&quot;3&quot; unique_id=&quot;263199&quot;&gt;&lt;property id=&quot;20148&quot; value=&quot;5&quot;/&gt;&lt;property id=&quot;20300&quot; value=&quot;Slide 3&quot;/&gt;&lt;property id=&quot;20307&quot; value=&quot;533&quot;/&gt;&lt;/object&gt;&lt;object type=&quot;3&quot; unique_id=&quot;263200&quot;&gt;&lt;property id=&quot;20148&quot; value=&quot;5&quot;/&gt;&lt;property id=&quot;20300&quot; value=&quot;Slide 4&quot;/&gt;&lt;property id=&quot;20307&quot; value=&quot;534&quot;/&gt;&lt;/object&gt;&lt;object type=&quot;3&quot; unique_id=&quot;263201&quot;&gt;&lt;property id=&quot;20148&quot; value=&quot;5&quot;/&gt;&lt;property id=&quot;20300&quot; value=&quot;Slide 11&quot;/&gt;&lt;property id=&quot;20307&quot; value=&quot;531&quot;/&gt;&lt;/object&gt;&lt;object type=&quot;3&quot; unique_id=&quot;263202&quot;&gt;&lt;property id=&quot;20148&quot; value=&quot;5&quot;/&gt;&lt;property id=&quot;20300&quot; value=&quot;Slide 13&quot;/&gt;&lt;property id=&quot;20307&quot; value=&quot;530&quot;/&gt;&lt;/object&gt;&lt;object type=&quot;3&quot; unique_id=&quot;263203&quot;&gt;&lt;property id=&quot;20148&quot; value=&quot;5&quot;/&gt;&lt;property id=&quot;20300&quot; value=&quot;Slide 15&quot;/&gt;&lt;property id=&quot;20307&quot; value=&quot;529&quot;/&gt;&lt;/object&gt;&lt;object type=&quot;3&quot; unique_id=&quot;263204&quot;&gt;&lt;property id=&quot;20148&quot; value=&quot;5&quot;/&gt;&lt;property id=&quot;20300&quot; value=&quot;Slide 18&quot;/&gt;&lt;property id=&quot;20307&quot; value=&quot;532&quot;/&gt;&lt;/object&gt;&lt;object type=&quot;3&quot; unique_id=&quot;263205&quot;&gt;&lt;property id=&quot;20148&quot; value=&quot;5&quot;/&gt;&lt;property id=&quot;20300&quot; value=&quot;Slide 26 - &amp;quot;Hydrogen Sulfide Update Training  &amp;quot;&quot;/&gt;&lt;property id=&quot;20307&quot; value=&quot;528&quot;/&gt;&lt;/object&gt;&lt;object type=&quot;3&quot; unique_id=&quot;263428&quot;&gt;&lt;property id=&quot;20148&quot; value=&quot;5&quot;/&gt;&lt;property id=&quot;20300&quot; value=&quot;Slide 19 - &amp;quot;Portable Electronic Monitor&amp;quot;&quot;/&gt;&lt;property id=&quot;20307&quot; value=&quot;536&quot;/&gt;&lt;/object&gt;&lt;/object&gt;&lt;object type=&quot;8&quot; unique_id=&quot;262818&quot;&gt;&lt;/object&gt;&lt;/object&gt;&lt;/database&gt;"/>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F9F4B1E2A9E54D971D66E63173F0D9" ma:contentTypeVersion="0" ma:contentTypeDescription="Create a new document." ma:contentTypeScope="" ma:versionID="3b3fd459f85b4826e039bfa021689a8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8FC02C-CB1B-44A5-9E02-79364A92C7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A920E5E-15C5-4DE3-9CB1-32B1D5EE35C5}">
  <ds:schemaRefs>
    <ds:schemaRef ds:uri="http://schemas.microsoft.com/sharepoint/v3/contenttype/forms"/>
  </ds:schemaRefs>
</ds:datastoreItem>
</file>

<file path=customXml/itemProps3.xml><?xml version="1.0" encoding="utf-8"?>
<ds:datastoreItem xmlns:ds="http://schemas.openxmlformats.org/officeDocument/2006/customXml" ds:itemID="{E4B93597-B3BD-4945-A518-D2D9A669C681}">
  <ds:schemaRef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7755</TotalTime>
  <Words>873</Words>
  <Application>Microsoft Office PowerPoint</Application>
  <PresentationFormat>On-screen Show (4:3)</PresentationFormat>
  <Paragraphs>164</Paragraphs>
  <Slides>26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Times New Roman</vt:lpstr>
      <vt:lpstr>Wingdings</vt:lpstr>
      <vt:lpstr>Office Theme</vt:lpstr>
      <vt:lpstr>PowerPoint Presentation</vt:lpstr>
      <vt:lpstr>Objectives:</vt:lpstr>
      <vt:lpstr>PowerPoint Presentation</vt:lpstr>
      <vt:lpstr>PowerPoint Presentation</vt:lpstr>
      <vt:lpstr>General Safety</vt:lpstr>
      <vt:lpstr>General Safety – Wind Direction      Indicators</vt:lpstr>
      <vt:lpstr>General Safety</vt:lpstr>
      <vt:lpstr>General Safety - Signs</vt:lpstr>
      <vt:lpstr>General Safety - Fences</vt:lpstr>
      <vt:lpstr>Monitoring Equipment</vt:lpstr>
      <vt:lpstr>PowerPoint Presentation</vt:lpstr>
      <vt:lpstr>Monitoring Equipment - Fixed</vt:lpstr>
      <vt:lpstr>PowerPoint Presentation</vt:lpstr>
      <vt:lpstr>Monitoring Equipment - Portable</vt:lpstr>
      <vt:lpstr>PowerPoint Presentation</vt:lpstr>
      <vt:lpstr>Portable Electronic</vt:lpstr>
      <vt:lpstr>Portable Electronic</vt:lpstr>
      <vt:lpstr>PowerPoint Presentation</vt:lpstr>
      <vt:lpstr>Portable Electronic Monitor</vt:lpstr>
      <vt:lpstr>Portable Electronic - Advantages</vt:lpstr>
      <vt:lpstr>Portable Electronic - Disadvantages</vt:lpstr>
      <vt:lpstr>Portable Non-electronic</vt:lpstr>
      <vt:lpstr>Portable Non-electronic: Advantages</vt:lpstr>
      <vt:lpstr>Portable Non-electronic: Disadvantages</vt:lpstr>
      <vt:lpstr>Portable Non-electronic: Disadvantages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Consultation</dc:creator>
  <cp:lastModifiedBy>Braun, Robert W</cp:lastModifiedBy>
  <cp:revision>1121</cp:revision>
  <cp:lastPrinted>2013-03-11T16:22:25Z</cp:lastPrinted>
  <dcterms:created xsi:type="dcterms:W3CDTF">2003-02-14T23:38:02Z</dcterms:created>
  <dcterms:modified xsi:type="dcterms:W3CDTF">2021-11-05T18:29:41Z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0x010100FEF9F4B1E2A9E54D971D66E63173F0D9</vt:lpwstr>
  </property>
  <property fmtid="{D5CDD505-2E9C-101B-9397-08002B2CF9AE}" pid="3" name="ArticulateGUID">
    <vt:lpwstr>1338E66B-9E6A-4EA1-BEEC-D13CFE4FA4EC</vt:lpwstr>
  </property>
  <property fmtid="{D5CDD505-2E9C-101B-9397-08002B2CF9AE}" pid="4" name="ArticulatePath">
    <vt:lpwstr>Safety Practices and Methods of Detection</vt:lpwstr>
  </property>
</Properties>
</file>