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8" r:id="rId4"/>
  </p:sldMasterIdLst>
  <p:notesMasterIdLst>
    <p:notesMasterId r:id="rId41"/>
  </p:notesMasterIdLst>
  <p:handoutMasterIdLst>
    <p:handoutMasterId r:id="rId42"/>
  </p:handoutMasterIdLst>
  <p:sldIdLst>
    <p:sldId id="547" r:id="rId5"/>
    <p:sldId id="551" r:id="rId6"/>
    <p:sldId id="553" r:id="rId7"/>
    <p:sldId id="557" r:id="rId8"/>
    <p:sldId id="558" r:id="rId9"/>
    <p:sldId id="578" r:id="rId10"/>
    <p:sldId id="567" r:id="rId11"/>
    <p:sldId id="584" r:id="rId12"/>
    <p:sldId id="582" r:id="rId13"/>
    <p:sldId id="579" r:id="rId14"/>
    <p:sldId id="581" r:id="rId15"/>
    <p:sldId id="570" r:id="rId16"/>
    <p:sldId id="510" r:id="rId17"/>
    <p:sldId id="511" r:id="rId18"/>
    <p:sldId id="512" r:id="rId19"/>
    <p:sldId id="513" r:id="rId20"/>
    <p:sldId id="583" r:id="rId21"/>
    <p:sldId id="572" r:id="rId22"/>
    <p:sldId id="571" r:id="rId23"/>
    <p:sldId id="580" r:id="rId24"/>
    <p:sldId id="573" r:id="rId25"/>
    <p:sldId id="575" r:id="rId26"/>
    <p:sldId id="516" r:id="rId27"/>
    <p:sldId id="515" r:id="rId28"/>
    <p:sldId id="517" r:id="rId29"/>
    <p:sldId id="518" r:id="rId30"/>
    <p:sldId id="538" r:id="rId31"/>
    <p:sldId id="540" r:id="rId32"/>
    <p:sldId id="576" r:id="rId33"/>
    <p:sldId id="546" r:id="rId34"/>
    <p:sldId id="542" r:id="rId35"/>
    <p:sldId id="543" r:id="rId36"/>
    <p:sldId id="544" r:id="rId37"/>
    <p:sldId id="577" r:id="rId38"/>
    <p:sldId id="559" r:id="rId39"/>
    <p:sldId id="585" r:id="rId40"/>
  </p:sldIdLst>
  <p:sldSz cx="9144000" cy="6858000" type="screen4x3"/>
  <p:notesSz cx="6950075" cy="9236075"/>
  <p:custDataLst>
    <p:tags r:id="rId43"/>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5664">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FF66"/>
    <a:srgbClr val="800080"/>
    <a:srgbClr val="99FF33"/>
    <a:srgbClr val="213F25"/>
    <a:srgbClr val="FFFF00"/>
    <a:srgbClr val="FF6600"/>
    <a:srgbClr val="993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1" autoAdjust="0"/>
    <p:restoredTop sz="70018" autoAdjust="0"/>
  </p:normalViewPr>
  <p:slideViewPr>
    <p:cSldViewPr>
      <p:cViewPr varScale="1">
        <p:scale>
          <a:sx n="50" d="100"/>
          <a:sy n="50" d="100"/>
        </p:scale>
        <p:origin x="1914" y="78"/>
      </p:cViewPr>
      <p:guideLst>
        <p:guide orient="horz" pos="57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22" y="-82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6" name="Rectangle 4"/>
          <p:cNvSpPr>
            <a:spLocks noGrp="1" noChangeArrowheads="1"/>
          </p:cNvSpPr>
          <p:nvPr>
            <p:ph type="ftr" sz="quarter" idx="2"/>
          </p:nvPr>
        </p:nvSpPr>
        <p:spPr bwMode="auto">
          <a:xfrm>
            <a:off x="3784600" y="86979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dirty="0" smtClean="0"/>
            </a:lvl1pPr>
          </a:lstStyle>
          <a:p>
            <a:pPr>
              <a:defRPr/>
            </a:pPr>
            <a:r>
              <a:rPr lang="en-US"/>
              <a:t>Accident Investigation</a:t>
            </a:r>
          </a:p>
        </p:txBody>
      </p:sp>
    </p:spTree>
    <p:extLst>
      <p:ext uri="{BB962C8B-B14F-4D97-AF65-F5344CB8AC3E}">
        <p14:creationId xmlns:p14="http://schemas.microsoft.com/office/powerpoint/2010/main" val="318276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i="0"/>
            </a:lvl1pPr>
          </a:lstStyle>
          <a:p>
            <a:pPr>
              <a:defRPr/>
            </a:pPr>
            <a:endParaRPr lang="en-US"/>
          </a:p>
        </p:txBody>
      </p:sp>
      <p:sp>
        <p:nvSpPr>
          <p:cNvPr id="10243"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i="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i="0"/>
            </a:lvl1pPr>
          </a:lstStyle>
          <a:p>
            <a:pPr>
              <a:defRPr/>
            </a:pPr>
            <a:endParaRPr lang="en-US"/>
          </a:p>
        </p:txBody>
      </p:sp>
      <p:sp>
        <p:nvSpPr>
          <p:cNvPr id="1024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a:lvl1pPr>
          </a:lstStyle>
          <a:p>
            <a:pPr>
              <a:defRPr/>
            </a:pPr>
            <a:fld id="{3BB3C6CC-EBE8-4162-9F16-4919572E873E}" type="slidenum">
              <a:rPr lang="en-US"/>
              <a:pPr>
                <a:defRPr/>
              </a:pPr>
              <a:t>‹#›</a:t>
            </a:fld>
            <a:endParaRPr lang="en-US"/>
          </a:p>
        </p:txBody>
      </p:sp>
    </p:spTree>
    <p:extLst>
      <p:ext uri="{BB962C8B-B14F-4D97-AF65-F5344CB8AC3E}">
        <p14:creationId xmlns:p14="http://schemas.microsoft.com/office/powerpoint/2010/main" val="673701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rPr>
              <a:t>References:</a:t>
            </a:r>
          </a:p>
          <a:p>
            <a:r>
              <a:rPr lang="en-US" b="0" dirty="0">
                <a:latin typeface="Arial" charset="0"/>
              </a:rPr>
              <a:t>ANSI Z390.1-2017</a:t>
            </a:r>
          </a:p>
          <a:p>
            <a:r>
              <a:rPr lang="en-US" b="0" dirty="0">
                <a:latin typeface="Arial" charset="0"/>
              </a:rPr>
              <a:t>API</a:t>
            </a:r>
            <a:r>
              <a:rPr lang="en-US" b="0" baseline="0" dirty="0">
                <a:latin typeface="Arial" charset="0"/>
              </a:rPr>
              <a:t> 49 and 55</a:t>
            </a:r>
          </a:p>
          <a:p>
            <a:r>
              <a:rPr lang="en-US" sz="1200" kern="1200" dirty="0">
                <a:solidFill>
                  <a:schemeClr val="tx1"/>
                </a:solidFill>
                <a:effectLst/>
                <a:latin typeface="Times New Roman" pitchFamily="18" charset="0"/>
                <a:ea typeface="+mn-ea"/>
                <a:cs typeface="+mn-cs"/>
              </a:rPr>
              <a:t>Texas Statewide Rule 36, </a:t>
            </a:r>
            <a:r>
              <a:rPr lang="en-US" sz="1200" i="1" kern="1200" dirty="0">
                <a:solidFill>
                  <a:schemeClr val="tx1"/>
                </a:solidFill>
                <a:effectLst/>
                <a:latin typeface="Times New Roman" pitchFamily="18" charset="0"/>
                <a:ea typeface="+mn-ea"/>
                <a:cs typeface="+mn-cs"/>
              </a:rPr>
              <a:t>Hydrogen Sulfide Safety</a:t>
            </a:r>
            <a:endParaRPr lang="en-US" b="1" i="1" dirty="0">
              <a:latin typeface="Arial" charset="0"/>
            </a:endParaRPr>
          </a:p>
          <a:p>
            <a:endParaRPr lang="en-US" b="1" u="sng" dirty="0">
              <a:latin typeface="Arial" charset="0"/>
            </a:endParaRPr>
          </a:p>
          <a:p>
            <a:r>
              <a:rPr lang="en-US" b="1" u="sng" dirty="0">
                <a:latin typeface="Arial" charset="0"/>
              </a:rPr>
              <a:t>Instructor:</a:t>
            </a:r>
          </a:p>
          <a:p>
            <a:r>
              <a:rPr lang="en-US" b="0" dirty="0">
                <a:latin typeface="Arial" charset="0"/>
              </a:rPr>
              <a:t>This course is</a:t>
            </a:r>
            <a:r>
              <a:rPr lang="en-US" b="0" baseline="0" dirty="0">
                <a:latin typeface="Arial" charset="0"/>
              </a:rPr>
              <a:t> designed to meet the requirements of ANSI Z390.1, including:</a:t>
            </a:r>
            <a:endParaRPr lang="en-US" b="0" dirty="0">
              <a:latin typeface="Arial" charset="0"/>
            </a:endParaRPr>
          </a:p>
          <a:p>
            <a:pPr marL="171450" indent="-171450">
              <a:buFont typeface="Arial" panose="020B0604020202020204" pitchFamily="34" charset="0"/>
              <a:buChar char="•"/>
            </a:pPr>
            <a:r>
              <a:rPr lang="en-US" baseline="0" dirty="0">
                <a:latin typeface="Arial" charset="0"/>
              </a:rPr>
              <a:t>Hazards</a:t>
            </a:r>
          </a:p>
          <a:p>
            <a:pPr marL="171450" indent="-171450">
              <a:buFont typeface="Arial" panose="020B0604020202020204" pitchFamily="34" charset="0"/>
              <a:buChar char="•"/>
            </a:pPr>
            <a:r>
              <a:rPr lang="en-US" baseline="0" dirty="0">
                <a:latin typeface="Arial" charset="0"/>
              </a:rPr>
              <a:t>Protection</a:t>
            </a:r>
          </a:p>
          <a:p>
            <a:pPr marL="171450" indent="-171450">
              <a:buFont typeface="Arial" panose="020B0604020202020204" pitchFamily="34" charset="0"/>
              <a:buChar char="•"/>
            </a:pPr>
            <a:r>
              <a:rPr lang="en-US" baseline="0" dirty="0">
                <a:latin typeface="Arial" charset="0"/>
              </a:rPr>
              <a:t>Requirements of the ANSI Standard.</a:t>
            </a:r>
            <a:endParaRPr lang="en-US" dirty="0">
              <a:latin typeface="Arial" charset="0"/>
            </a:endParaRPr>
          </a:p>
          <a:p>
            <a:endParaRPr lang="en-US" baseline="0" dirty="0">
              <a:latin typeface="Arial" charset="0"/>
            </a:endParaRPr>
          </a:p>
          <a:p>
            <a:r>
              <a:rPr lang="en-US" b="1" baseline="0" dirty="0">
                <a:latin typeface="Arial" charset="0"/>
              </a:rPr>
              <a:t>What the Instructor should do: </a:t>
            </a:r>
            <a:endParaRPr lang="en-US" sz="1000" b="0" baseline="0" dirty="0">
              <a:latin typeface="Arial" charset="0"/>
            </a:endParaRPr>
          </a:p>
          <a:p>
            <a:r>
              <a:rPr lang="en-US" sz="1000" b="0" baseline="0" dirty="0">
                <a:latin typeface="Arial" charset="0"/>
              </a:rPr>
              <a:t>Introduce the Course </a:t>
            </a:r>
          </a:p>
          <a:p>
            <a:endParaRPr lang="en-US" b="1" baseline="0" dirty="0">
              <a:latin typeface="Arial" charset="0"/>
            </a:endParaRPr>
          </a:p>
          <a:p>
            <a:r>
              <a:rPr lang="en-US" b="1" baseline="0" dirty="0">
                <a:latin typeface="Arial" charset="0"/>
              </a:rPr>
              <a:t>What Participant/s should do: </a:t>
            </a:r>
            <a:r>
              <a:rPr lang="en-US" b="0" baseline="0" dirty="0">
                <a:latin typeface="Arial" charset="0"/>
              </a:rPr>
              <a:t>Actively participate in the learning, including structured discussions.</a:t>
            </a:r>
          </a:p>
          <a:p>
            <a:endParaRPr lang="en-US" dirty="0">
              <a:latin typeface="Arial" charset="0"/>
            </a:endParaRPr>
          </a:p>
          <a:p>
            <a:r>
              <a:rPr lang="en-US" b="1" dirty="0">
                <a:latin typeface="Arial" charset="0"/>
              </a:rPr>
              <a:t>Reference Material Used: </a:t>
            </a:r>
          </a:p>
          <a:p>
            <a:r>
              <a:rPr lang="en-US" baseline="0" dirty="0">
                <a:latin typeface="Arial" charset="0"/>
              </a:rPr>
              <a:t>Class Props: Respiratory Protection, Personal H2S Monitors</a:t>
            </a:r>
          </a:p>
        </p:txBody>
      </p:sp>
      <p:sp>
        <p:nvSpPr>
          <p:cNvPr id="4" name="Slide Number Placeholder 3"/>
          <p:cNvSpPr>
            <a:spLocks noGrp="1"/>
          </p:cNvSpPr>
          <p:nvPr>
            <p:ph type="sldNum" sz="quarter" idx="10"/>
          </p:nvPr>
        </p:nvSpPr>
        <p:spPr/>
        <p:txBody>
          <a:bodyPr/>
          <a:lstStyle/>
          <a:p>
            <a:fld id="{BFD12D86-1ACB-0E4C-846A-76F7D032D4A1}" type="slidenum">
              <a:rPr lang="en-US" smtClean="0"/>
              <a:t>1</a:t>
            </a:fld>
            <a:endParaRPr lang="en-US" dirty="0"/>
          </a:p>
        </p:txBody>
      </p:sp>
    </p:spTree>
    <p:extLst>
      <p:ext uri="{BB962C8B-B14F-4D97-AF65-F5344CB8AC3E}">
        <p14:creationId xmlns:p14="http://schemas.microsoft.com/office/powerpoint/2010/main" val="65444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hangingPunct="0">
              <a:lnSpc>
                <a:spcPct val="115000"/>
              </a:lnSpc>
              <a:spcBef>
                <a:spcPts val="600"/>
              </a:spcBef>
              <a:spcAft>
                <a:spcPts val="600"/>
              </a:spcAft>
              <a:buFont typeface="Arial" panose="020B0604020202020204" pitchFamily="34" charset="0"/>
              <a:buNone/>
            </a:pPr>
            <a:r>
              <a:rPr lang="en-US" dirty="0">
                <a:effectLst/>
              </a:rPr>
              <a:t>Compressed air standards provides data concerning quality verification systems, sampling, analytical procedures, containers, typical uses for various grades and supplemental specification tables.  </a:t>
            </a: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endParaRPr lang="en-US" sz="1200" b="1" kern="1200" dirty="0">
              <a:solidFill>
                <a:schemeClr val="tx1"/>
              </a:solidFill>
              <a:effectLst/>
              <a:latin typeface="Times New Roman" pitchFamily="18" charset="0"/>
              <a:ea typeface="+mn-ea"/>
              <a:cs typeface="+mn-cs"/>
            </a:endParaRP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r>
              <a:rPr lang="en-US" sz="1200" b="1" kern="1200" dirty="0" err="1">
                <a:solidFill>
                  <a:schemeClr val="tx1"/>
                </a:solidFill>
                <a:effectLst/>
                <a:latin typeface="Times New Roman" pitchFamily="18" charset="0"/>
                <a:ea typeface="+mn-ea"/>
                <a:cs typeface="+mn-cs"/>
              </a:rPr>
              <a:t>CGA</a:t>
            </a:r>
            <a:r>
              <a:rPr lang="en-US" sz="1200" b="1" kern="1200" dirty="0">
                <a:solidFill>
                  <a:schemeClr val="tx1"/>
                </a:solidFill>
                <a:effectLst/>
                <a:latin typeface="Times New Roman" pitchFamily="18" charset="0"/>
                <a:ea typeface="+mn-ea"/>
                <a:cs typeface="+mn-cs"/>
              </a:rPr>
              <a:t> Grade  Industrial Uses</a:t>
            </a: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A</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Industrial compressed air</a:t>
            </a: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L</a:t>
            </a:r>
            <a:r>
              <a:rPr lang="en-US" sz="1200" kern="1200" baseline="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SCBA</a:t>
            </a:r>
            <a:endParaRPr lang="en-US" sz="1200" kern="1200" dirty="0">
              <a:solidFill>
                <a:schemeClr val="tx1"/>
              </a:solidFill>
              <a:effectLst/>
              <a:latin typeface="Times New Roman" pitchFamily="18" charset="0"/>
              <a:ea typeface="+mn-ea"/>
              <a:cs typeface="+mn-cs"/>
            </a:endParaRP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D</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OSHA breathing air</a:t>
            </a: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SCUBA </a:t>
            </a: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J</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Specialty grade air, analytical applications</a:t>
            </a:r>
          </a:p>
          <a:p>
            <a:pPr marL="400050" marR="0" lvl="0"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N</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Medical/</a:t>
            </a:r>
            <a:r>
              <a:rPr lang="en-US" sz="1200" kern="1200" dirty="0" err="1">
                <a:solidFill>
                  <a:schemeClr val="tx1"/>
                </a:solidFill>
                <a:effectLst/>
                <a:latin typeface="Times New Roman" pitchFamily="18" charset="0"/>
                <a:ea typeface="+mn-ea"/>
                <a:cs typeface="+mn-cs"/>
              </a:rPr>
              <a:t>USP</a:t>
            </a:r>
            <a:r>
              <a:rPr lang="en-US" sz="1200" kern="1200" dirty="0">
                <a:solidFill>
                  <a:schemeClr val="tx1"/>
                </a:solidFill>
                <a:effectLst/>
                <a:latin typeface="Times New Roman" pitchFamily="18" charset="0"/>
                <a:ea typeface="+mn-ea"/>
                <a:cs typeface="+mn-cs"/>
              </a:rPr>
              <a:t> air </a:t>
            </a:r>
          </a:p>
          <a:p>
            <a:pPr marL="228600" marR="0" lvl="0" indent="0" algn="l" hangingPunct="0">
              <a:lnSpc>
                <a:spcPct val="115000"/>
              </a:lnSpc>
              <a:spcBef>
                <a:spcPts val="600"/>
              </a:spcBef>
              <a:spcAft>
                <a:spcPts val="600"/>
              </a:spcAft>
              <a:buFont typeface="Arial" panose="020B0604020202020204" pitchFamily="34" charset="0"/>
              <a:buNone/>
            </a:pPr>
            <a:endParaRPr lang="en-US" sz="1200" kern="1200" dirty="0">
              <a:solidFill>
                <a:schemeClr val="tx1"/>
              </a:solidFill>
              <a:effectLst/>
              <a:latin typeface="Times New Roman" pitchFamily="18" charset="0"/>
              <a:ea typeface="+mn-ea"/>
              <a:cs typeface="+mn-cs"/>
            </a:endParaRPr>
          </a:p>
          <a:p>
            <a:pPr marL="228600" marR="0" lvl="0" indent="0" algn="l" hangingPunct="0">
              <a:lnSpc>
                <a:spcPct val="115000"/>
              </a:lnSpc>
              <a:spcBef>
                <a:spcPts val="600"/>
              </a:spcBef>
              <a:spcAft>
                <a:spcPts val="600"/>
              </a:spcAft>
              <a:buFont typeface="Arial" panose="020B0604020202020204" pitchFamily="34" charset="0"/>
              <a:buNone/>
            </a:pPr>
            <a:r>
              <a:rPr lang="en-US" dirty="0">
                <a:effectLst/>
              </a:rPr>
              <a:t>A variety of </a:t>
            </a:r>
            <a:r>
              <a:rPr lang="en-US" dirty="0" err="1">
                <a:effectLst/>
              </a:rPr>
              <a:t>CGA</a:t>
            </a:r>
            <a:r>
              <a:rPr lang="en-US" dirty="0">
                <a:effectLst/>
              </a:rPr>
              <a:t> G-7.1 grades are used depending upon the type of industry and application, but the two most common industrial air grades are Grade D,</a:t>
            </a:r>
            <a:r>
              <a:rPr lang="en-US" baseline="0" dirty="0">
                <a:effectLst/>
              </a:rPr>
              <a:t> </a:t>
            </a:r>
            <a:r>
              <a:rPr lang="en-US" dirty="0">
                <a:effectLst/>
              </a:rPr>
              <a:t>E, and F. </a:t>
            </a:r>
            <a:r>
              <a:rPr lang="en-US" baseline="0" dirty="0">
                <a:effectLst/>
              </a:rPr>
              <a:t> </a:t>
            </a:r>
            <a:r>
              <a:rPr lang="en-US" dirty="0">
                <a:effectLst/>
              </a:rPr>
              <a:t>OSHA requires all supplied air respirators, including </a:t>
            </a:r>
            <a:r>
              <a:rPr lang="en-US" dirty="0" err="1">
                <a:effectLst/>
              </a:rPr>
              <a:t>SCBA</a:t>
            </a:r>
            <a:r>
              <a:rPr lang="en-US" dirty="0">
                <a:effectLst/>
              </a:rPr>
              <a:t>, use Grade D or better air. </a:t>
            </a:r>
            <a:endParaRPr lang="en-US" sz="1200" b="0" i="0" u="none" strike="noStrike" kern="1200" baseline="0" dirty="0">
              <a:solidFill>
                <a:schemeClr val="tx1"/>
              </a:solidFill>
              <a:latin typeface="Times New Roman" pitchFamily="18" charset="0"/>
              <a:ea typeface="+mn-ea"/>
              <a:cs typeface="+mn-cs"/>
            </a:endParaRPr>
          </a:p>
          <a:p>
            <a:pPr marL="857250" marR="0" lvl="1"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endParaRPr lang="en-US" sz="1200" b="0" i="0" u="none" strike="noStrike" kern="1200" baseline="0" dirty="0">
              <a:solidFill>
                <a:schemeClr val="tx1"/>
              </a:solidFill>
              <a:latin typeface="Times New Roman" pitchFamily="18" charset="0"/>
              <a:ea typeface="+mn-ea"/>
              <a:cs typeface="+mn-cs"/>
            </a:endParaRP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r>
              <a:rPr lang="en-US" b="1" dirty="0"/>
              <a:t>What are quality verification systems? </a:t>
            </a:r>
            <a:r>
              <a:rPr lang="en-US" dirty="0"/>
              <a:t>There are several things to look for when checking air quality: water in the air</a:t>
            </a:r>
            <a:r>
              <a:rPr lang="en-US" baseline="0" dirty="0"/>
              <a:t>, d</a:t>
            </a:r>
            <a:r>
              <a:rPr lang="en-US" dirty="0"/>
              <a:t>ew point / pressure dew point, oil in the air, dust, and contaminations like smells, and microorganisms. ‘</a:t>
            </a: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endParaRPr lang="en-US" b="0" i="0" u="none" dirty="0">
              <a:solidFill>
                <a:srgbClr val="464746"/>
              </a:solidFill>
            </a:endParaRP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r>
              <a:rPr lang="en-US" b="0" i="0" u="none" dirty="0">
                <a:solidFill>
                  <a:srgbClr val="464746"/>
                </a:solidFill>
              </a:rPr>
              <a:t>Canister or cartridge means a container with a filter, sorbent, or catalyst, or combination of these items, which removes specific contaminants from the air passed through the container.</a:t>
            </a:r>
          </a:p>
          <a:p>
            <a:pPr marL="857250" marR="0" lvl="1" indent="-171450" algn="l" defTabSz="457200" rtl="0" eaLnBrk="1" fontAlgn="auto" latinLnBrk="0" hangingPunct="0">
              <a:lnSpc>
                <a:spcPct val="115000"/>
              </a:lnSpc>
              <a:spcBef>
                <a:spcPts val="600"/>
              </a:spcBef>
              <a:spcAft>
                <a:spcPts val="600"/>
              </a:spcAft>
              <a:buClrTx/>
              <a:buSzTx/>
              <a:buFont typeface="Arial" panose="020B0604020202020204" pitchFamily="34" charset="0"/>
              <a:buChar char="•"/>
              <a:tabLst/>
              <a:defRPr/>
            </a:pPr>
            <a:endParaRPr lang="en-US" b="0" i="0" u="none" dirty="0">
              <a:solidFill>
                <a:schemeClr val="tx1"/>
              </a:solidFill>
              <a:effectLst/>
            </a:endParaRPr>
          </a:p>
          <a:p>
            <a:pPr marL="228600" marR="0" lvl="0" indent="0" algn="l" defTabSz="457200" rtl="0" eaLnBrk="1" fontAlgn="auto" latinLnBrk="0" hangingPunct="0">
              <a:lnSpc>
                <a:spcPct val="115000"/>
              </a:lnSpc>
              <a:spcBef>
                <a:spcPts val="600"/>
              </a:spcBef>
              <a:spcAft>
                <a:spcPts val="600"/>
              </a:spcAft>
              <a:buClrTx/>
              <a:buSzTx/>
              <a:buFont typeface="Arial" panose="020B0604020202020204" pitchFamily="34" charset="0"/>
              <a:buNone/>
              <a:tabLst/>
              <a:defRPr/>
            </a:pPr>
            <a:r>
              <a:rPr lang="en-US" dirty="0"/>
              <a:t>Only approved cylinders with a certification must be used for breathing air.</a:t>
            </a:r>
            <a:r>
              <a:rPr lang="en-US" baseline="0" dirty="0"/>
              <a:t>  </a:t>
            </a:r>
            <a:r>
              <a:rPr lang="en-US" dirty="0"/>
              <a:t>Different</a:t>
            </a:r>
            <a:r>
              <a:rPr lang="en-US" baseline="0" dirty="0"/>
              <a:t> types of applications determine the type of container to be used.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24</a:t>
            </a:fld>
            <a:endParaRPr lang="en-US"/>
          </a:p>
        </p:txBody>
      </p:sp>
    </p:spTree>
    <p:extLst>
      <p:ext uri="{BB962C8B-B14F-4D97-AF65-F5344CB8AC3E}">
        <p14:creationId xmlns:p14="http://schemas.microsoft.com/office/powerpoint/2010/main" val="45496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100" b="1" dirty="0"/>
              <a:t>Program Evaluation –</a:t>
            </a:r>
            <a:r>
              <a:rPr lang="en-US" altLang="en-US" sz="1100" dirty="0"/>
              <a:t> 1910.134(l)</a:t>
            </a:r>
          </a:p>
          <a:p>
            <a:pPr marL="171450" indent="-171450" defTabSz="465887" hangingPunct="0">
              <a:buFont typeface="Arial" panose="020B0604020202020204" pitchFamily="34" charset="0"/>
              <a:buChar char="•"/>
              <a:defRPr/>
            </a:pPr>
            <a:r>
              <a:rPr lang="en-US" sz="1100" dirty="0"/>
              <a:t>Procedures for regularly evaluating the effectiveness of the program.</a:t>
            </a:r>
          </a:p>
          <a:p>
            <a:pPr defTabSz="465887" hangingPunct="0">
              <a:defRPr/>
            </a:pPr>
            <a:endParaRPr lang="en-US" sz="1100" dirty="0"/>
          </a:p>
          <a:p>
            <a:pPr marL="171450" indent="-171450" defTabSz="465887" hangingPunct="0">
              <a:buFont typeface="Arial" panose="020B0604020202020204" pitchFamily="34" charset="0"/>
              <a:buChar char="•"/>
              <a:defRPr/>
            </a:pPr>
            <a:r>
              <a:rPr lang="en-US" sz="1100" dirty="0"/>
              <a:t>Employer is required to conduct evaluations of the workplace to ensure that the written respiratory protection program is being properly implemented.</a:t>
            </a:r>
            <a:r>
              <a:rPr lang="en-US" sz="1100" baseline="0" dirty="0"/>
              <a:t>  </a:t>
            </a:r>
            <a:r>
              <a:rPr lang="en-US" sz="1100" dirty="0"/>
              <a:t>The employer shall conduct evaluations of the workplace as necessary to ensure that the provisions of the current written program are being effectively implemented and that it continues to be effective.</a:t>
            </a:r>
          </a:p>
          <a:p>
            <a:pPr marL="171450" indent="-171450" defTabSz="465887" hangingPunct="0">
              <a:buFont typeface="Arial" panose="020B0604020202020204" pitchFamily="34" charset="0"/>
              <a:buChar char="•"/>
              <a:defRPr/>
            </a:pPr>
            <a:endParaRPr lang="en-US" sz="1100" dirty="0"/>
          </a:p>
          <a:p>
            <a:pPr marL="171450" indent="-171450" defTabSz="465887" hangingPunct="0">
              <a:buFont typeface="Arial" panose="020B0604020202020204" pitchFamily="34" charset="0"/>
              <a:buChar char="•"/>
              <a:defRPr/>
            </a:pPr>
            <a:r>
              <a:rPr lang="en-US" sz="1100" dirty="0"/>
              <a:t>The employer shall regularly consult employees required to use respirators to assess the employees' views on program effectiveness and to identify any problems.  Any problems that are identified during this assessment shall be corrected.</a:t>
            </a:r>
          </a:p>
          <a:p>
            <a:pPr marL="171450" indent="-171450" defTabSz="465887" hangingPunct="0">
              <a:buFont typeface="Arial" panose="020B0604020202020204" pitchFamily="34" charset="0"/>
              <a:buChar char="•"/>
              <a:defRPr/>
            </a:pPr>
            <a:endParaRPr lang="en-US" sz="1100" dirty="0"/>
          </a:p>
          <a:p>
            <a:pPr marL="171450" indent="-171450" defTabSz="465887" hangingPunct="0">
              <a:buFont typeface="Arial" panose="020B0604020202020204" pitchFamily="34" charset="0"/>
              <a:buChar char="•"/>
              <a:defRPr/>
            </a:pPr>
            <a:r>
              <a:rPr lang="en-US" dirty="0"/>
              <a:t>To conduct a positive pressure seal, close off exhalation valve with palm of hand and exhale gently into the face piece.  Proper seal is achieved if slight positive pressure can be built up inside.  This method can also be used to locate areas of leakage.</a:t>
            </a:r>
            <a:r>
              <a:rPr lang="en-US" baseline="0" dirty="0"/>
              <a:t>  </a:t>
            </a:r>
            <a:r>
              <a:rPr lang="en-US" dirty="0"/>
              <a:t>To conduct a negative pressure seal, close off inlet  to the cartridge or canister with palm of hand and inhale slightly and hold breath.  Mask should stay collapsed against the face. If the mask relaxes off the face, reposition and try again.</a:t>
            </a:r>
            <a:endParaRPr lang="en-US" b="1" dirty="0">
              <a:solidFill>
                <a:srgbClr val="000000"/>
              </a:solidFill>
              <a:highlight>
                <a:srgbClr val="FFFF00"/>
              </a:highlight>
              <a:cs typeface="Tahoma"/>
            </a:endParaRPr>
          </a:p>
          <a:p>
            <a:pPr marL="640594" lvl="1" indent="-174708">
              <a:buFont typeface="Arial" panose="020B0604020202020204" pitchFamily="34" charset="0"/>
              <a:buChar char="•"/>
            </a:pPr>
            <a:endParaRPr lang="en-US" b="1" dirty="0">
              <a:solidFill>
                <a:srgbClr val="000000"/>
              </a:solidFill>
              <a:highlight>
                <a:srgbClr val="FFFF00"/>
              </a:highlight>
              <a:cs typeface="Tahoma"/>
            </a:endParaRP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34</a:t>
            </a:fld>
            <a:endParaRPr lang="en-US"/>
          </a:p>
        </p:txBody>
      </p:sp>
    </p:spTree>
    <p:extLst>
      <p:ext uri="{BB962C8B-B14F-4D97-AF65-F5344CB8AC3E}">
        <p14:creationId xmlns:p14="http://schemas.microsoft.com/office/powerpoint/2010/main" val="41737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mmonBullets" pitchFamily="34" charset="2"/>
              <a:buNone/>
              <a:defRPr/>
            </a:pPr>
            <a:r>
              <a:rPr lang="en-US" dirty="0"/>
              <a:t>Other</a:t>
            </a:r>
            <a:r>
              <a:rPr lang="en-US" baseline="0" dirty="0"/>
              <a:t> PPE requirements shall be determined by a detailed hazard assessment as required by OSHA </a:t>
            </a:r>
            <a:r>
              <a:rPr lang="en-US" altLang="en-US" sz="1400" dirty="0"/>
              <a:t>1910.132(d) </a:t>
            </a:r>
          </a:p>
          <a:p>
            <a:pPr>
              <a:buFont typeface="CommonBullets" pitchFamily="34" charset="2"/>
              <a:buNone/>
              <a:defRPr/>
            </a:pPr>
            <a:endParaRPr lang="en-US" altLang="en-US" sz="1400" dirty="0"/>
          </a:p>
          <a:p>
            <a:pPr>
              <a:defRPr/>
            </a:pPr>
            <a:r>
              <a:rPr lang="en-US" altLang="en-US" sz="1200" dirty="0"/>
              <a:t>"The employer shall assess the workplace to determine if hazards are present, or are likely to be present, which necessitate the use of personal protective equipment (PPE).</a:t>
            </a:r>
          </a:p>
          <a:p>
            <a:pPr>
              <a:defRPr/>
            </a:pPr>
            <a:endParaRPr lang="en-US" altLang="en-US" sz="1200" dirty="0"/>
          </a:p>
          <a:p>
            <a:pPr>
              <a:defRPr/>
            </a:pPr>
            <a:r>
              <a:rPr lang="en-US" altLang="en-US" sz="1200" dirty="0"/>
              <a:t>Hard hats and gloves may</a:t>
            </a:r>
            <a:r>
              <a:rPr lang="en-US" altLang="en-US" sz="1200" baseline="0" dirty="0"/>
              <a:t> be standard. </a:t>
            </a:r>
          </a:p>
          <a:p>
            <a:pPr>
              <a:defRPr/>
            </a:pPr>
            <a:endParaRPr lang="en-US" altLang="en-US" sz="1200" dirty="0"/>
          </a:p>
          <a:p>
            <a:pPr>
              <a:defRPr/>
            </a:pPr>
            <a:r>
              <a:rPr lang="en-US" altLang="en-US" sz="1200" dirty="0"/>
              <a:t>Some applicable protective equipment</a:t>
            </a:r>
            <a:r>
              <a:rPr lang="en-US" altLang="en-US" sz="1200" baseline="0" dirty="0"/>
              <a:t> or clothing may include impervious clothing, gloves and face shields to protect workers’ skin from exposure to liquid H2S or vessels containing liquid H2S. This may also include splash-proof goggles where liquid may contact the eyes.</a:t>
            </a:r>
          </a:p>
          <a:p>
            <a:pPr>
              <a:defRPr/>
            </a:pPr>
            <a:endParaRPr lang="en-US" altLang="en-US" sz="1200" baseline="0" dirty="0"/>
          </a:p>
          <a:p>
            <a:pPr>
              <a:defRPr/>
            </a:pPr>
            <a:r>
              <a:rPr lang="en-US" altLang="en-US" sz="1200" baseline="0" dirty="0"/>
              <a:t>Any clothing that becomes wet with liquid H2S should be immediately removed and not re-worn until the H2S has evaporated.</a:t>
            </a:r>
            <a:endParaRPr lang="en-US" altLang="en-US" sz="1200"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35</a:t>
            </a:fld>
            <a:endParaRPr lang="en-US"/>
          </a:p>
        </p:txBody>
      </p:sp>
    </p:spTree>
    <p:extLst>
      <p:ext uri="{BB962C8B-B14F-4D97-AF65-F5344CB8AC3E}">
        <p14:creationId xmlns:p14="http://schemas.microsoft.com/office/powerpoint/2010/main" val="305957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need to be provided with appropriate training for site-specific items of</a:t>
            </a:r>
            <a:r>
              <a:rPr lang="en-US" baseline="0" dirty="0"/>
              <a:t> </a:t>
            </a:r>
            <a:r>
              <a:rPr lang="en-US" dirty="0"/>
              <a:t>personal protection equipment designed for protection from H</a:t>
            </a:r>
            <a:r>
              <a:rPr lang="en-US" baseline="-25000" dirty="0"/>
              <a:t>2</a:t>
            </a:r>
            <a:r>
              <a:rPr lang="en-US" dirty="0"/>
              <a:t>S exposure.</a:t>
            </a:r>
          </a:p>
          <a:p>
            <a:endParaRPr lang="en-US" dirty="0"/>
          </a:p>
          <a:p>
            <a:r>
              <a:rPr lang="en-US" dirty="0"/>
              <a:t>Emphasis in this module was</a:t>
            </a:r>
            <a:r>
              <a:rPr lang="en-US" baseline="0" dirty="0"/>
              <a:t> </a:t>
            </a:r>
            <a:r>
              <a:rPr lang="en-US" dirty="0"/>
              <a:t>on respiratory protection </a:t>
            </a:r>
            <a:r>
              <a:rPr lang="en-US" baseline="0" dirty="0"/>
              <a:t>and follows OSHA </a:t>
            </a:r>
            <a:r>
              <a:rPr lang="en-US" dirty="0"/>
              <a:t>29 CFR 1910.134.</a:t>
            </a:r>
          </a:p>
          <a:p>
            <a:endParaRPr lang="en-US" baseline="0" dirty="0">
              <a:latin typeface="Arial" charset="0"/>
            </a:endParaRPr>
          </a:p>
        </p:txBody>
      </p:sp>
      <p:sp>
        <p:nvSpPr>
          <p:cNvPr id="4" name="Slide Number Placeholder 3"/>
          <p:cNvSpPr>
            <a:spLocks noGrp="1"/>
          </p:cNvSpPr>
          <p:nvPr>
            <p:ph type="sldNum" sz="quarter" idx="10"/>
          </p:nvPr>
        </p:nvSpPr>
        <p:spPr/>
        <p:txBody>
          <a:bodyPr/>
          <a:lstStyle/>
          <a:p>
            <a:fld id="{BFD12D86-1ACB-0E4C-846A-76F7D032D4A1}" type="slidenum">
              <a:rPr lang="en-US" smtClean="0"/>
              <a:t>36</a:t>
            </a:fld>
            <a:endParaRPr lang="en-US" dirty="0"/>
          </a:p>
        </p:txBody>
      </p:sp>
    </p:spTree>
    <p:extLst>
      <p:ext uri="{BB962C8B-B14F-4D97-AF65-F5344CB8AC3E}">
        <p14:creationId xmlns:p14="http://schemas.microsoft.com/office/powerpoint/2010/main" val="261780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need to be provided with appropriate training for site-specific items of</a:t>
            </a:r>
            <a:r>
              <a:rPr lang="en-US" baseline="0" dirty="0"/>
              <a:t> </a:t>
            </a:r>
            <a:r>
              <a:rPr lang="en-US" dirty="0"/>
              <a:t>personal protection equipment designed for protection from H2S exposure.</a:t>
            </a:r>
          </a:p>
          <a:p>
            <a:endParaRPr lang="en-US" dirty="0"/>
          </a:p>
          <a:p>
            <a:r>
              <a:rPr lang="en-US" dirty="0"/>
              <a:t>Emphasis in this module is</a:t>
            </a:r>
            <a:r>
              <a:rPr lang="en-US" baseline="0" dirty="0"/>
              <a:t> </a:t>
            </a:r>
            <a:r>
              <a:rPr lang="en-US" dirty="0"/>
              <a:t>on respiratory protection </a:t>
            </a:r>
            <a:r>
              <a:rPr lang="en-US" baseline="0" dirty="0"/>
              <a:t>and follows OSHA </a:t>
            </a:r>
            <a:r>
              <a:rPr lang="en-US" dirty="0"/>
              <a:t>29 CFR 1910.134.</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a:t>
            </a:fld>
            <a:endParaRPr lang="en-US"/>
          </a:p>
        </p:txBody>
      </p:sp>
    </p:spTree>
    <p:extLst>
      <p:ext uri="{BB962C8B-B14F-4D97-AF65-F5344CB8AC3E}">
        <p14:creationId xmlns:p14="http://schemas.microsoft.com/office/powerpoint/2010/main" val="55840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Personnel</a:t>
            </a:r>
            <a:r>
              <a:rPr lang="en-US" baseline="0" dirty="0"/>
              <a:t> </a:t>
            </a:r>
            <a:r>
              <a:rPr lang="en-US" dirty="0"/>
              <a:t>who have received H2S certification and are subject to working under respiratory protection</a:t>
            </a:r>
            <a:r>
              <a:rPr lang="en-US" baseline="0" dirty="0"/>
              <a:t> will </a:t>
            </a:r>
            <a:r>
              <a:rPr lang="en-US" dirty="0"/>
              <a:t>successfully complete a respiratory protection training program, to include medical evaluation and fit-testing if they are to wear tight-fitting air supplied respirators in these hazardous atmospheres according to</a:t>
            </a:r>
            <a:r>
              <a:rPr lang="en-US" baseline="0" dirty="0"/>
              <a:t> </a:t>
            </a:r>
            <a:r>
              <a:rPr lang="en-US" dirty="0"/>
              <a:t>OSHA 29 CFR 1910.134 or applicable local regulatory requirements.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3</a:t>
            </a:fld>
            <a:endParaRPr lang="en-US"/>
          </a:p>
        </p:txBody>
      </p:sp>
    </p:spTree>
    <p:extLst>
      <p:ext uri="{BB962C8B-B14F-4D97-AF65-F5344CB8AC3E}">
        <p14:creationId xmlns:p14="http://schemas.microsoft.com/office/powerpoint/2010/main" val="303659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annual H2S certification training, a site-specific orientation is required for individuals who have the potential to be exposed to H2S in concentrations greater than the occupational exposure limit. At a minimum, personnel shall be briefed on:</a:t>
            </a:r>
          </a:p>
          <a:p>
            <a:pPr marL="628650" lvl="1" indent="-171450">
              <a:buFont typeface="Arial" panose="020B0604020202020204" pitchFamily="34" charset="0"/>
              <a:buChar char="•"/>
            </a:pPr>
            <a:r>
              <a:rPr lang="en-US" dirty="0"/>
              <a:t>route(s) of egress</a:t>
            </a:r>
          </a:p>
          <a:p>
            <a:pPr marL="628650" lvl="1" indent="-171450">
              <a:buFont typeface="Arial" panose="020B0604020202020204" pitchFamily="34" charset="0"/>
              <a:buChar char="•"/>
            </a:pPr>
            <a:r>
              <a:rPr lang="en-US" dirty="0"/>
              <a:t>use and location of wind indicators</a:t>
            </a:r>
          </a:p>
          <a:p>
            <a:pPr marL="628650" lvl="1" indent="-171450">
              <a:buFont typeface="Arial" panose="020B0604020202020204" pitchFamily="34" charset="0"/>
              <a:buChar char="•"/>
            </a:pPr>
            <a:r>
              <a:rPr lang="en-US" dirty="0"/>
              <a:t>emergency assembly area(s)</a:t>
            </a:r>
          </a:p>
          <a:p>
            <a:pPr marL="628650" lvl="1" indent="-171450">
              <a:buFont typeface="Arial" panose="020B0604020202020204" pitchFamily="34" charset="0"/>
              <a:buChar char="•"/>
            </a:pPr>
            <a:r>
              <a:rPr lang="en-US" dirty="0"/>
              <a:t>applicable warning signals</a:t>
            </a:r>
          </a:p>
          <a:p>
            <a:pPr marL="628650" lvl="1" indent="-171450">
              <a:buFont typeface="Arial" panose="020B0604020202020204" pitchFamily="34" charset="0"/>
              <a:buChar char="•"/>
            </a:pPr>
            <a:r>
              <a:rPr lang="en-US" dirty="0"/>
              <a:t>how to respond in the event of an emergency</a:t>
            </a:r>
          </a:p>
          <a:p>
            <a:pPr marL="628650" lvl="1" indent="-171450">
              <a:buFont typeface="Arial" panose="020B0604020202020204" pitchFamily="34" charset="0"/>
              <a:buChar char="•"/>
            </a:pPr>
            <a:r>
              <a:rPr lang="en-US" dirty="0"/>
              <a:t>use and location of personal protective equipment</a:t>
            </a:r>
          </a:p>
          <a:p>
            <a:pPr marL="628650" lvl="1" indent="-171450">
              <a:buFont typeface="Arial" panose="020B0604020202020204" pitchFamily="34" charset="0"/>
              <a:buChar char="•"/>
            </a:pPr>
            <a:r>
              <a:rPr lang="en-US" dirty="0"/>
              <a:t>hands-on training with the specific H2S detector to be used in the field is required prior to use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4</a:t>
            </a:fld>
            <a:endParaRPr lang="en-US"/>
          </a:p>
        </p:txBody>
      </p:sp>
    </p:spTree>
    <p:extLst>
      <p:ext uri="{BB962C8B-B14F-4D97-AF65-F5344CB8AC3E}">
        <p14:creationId xmlns:p14="http://schemas.microsoft.com/office/powerpoint/2010/main" val="363228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annual H2S certification training, a site-specific orientation is required for individuals who have the potential to be exposed to H2S in concentrations greater than the occupational exposure limit. At a minimum, personnel shall be briefed on:</a:t>
            </a:r>
          </a:p>
          <a:p>
            <a:pPr marL="171450" indent="-171450">
              <a:buFont typeface="Arial" panose="020B0604020202020204" pitchFamily="34" charset="0"/>
              <a:buChar char="•"/>
            </a:pPr>
            <a:r>
              <a:rPr lang="en-US" dirty="0"/>
              <a:t>route(s) of egress</a:t>
            </a:r>
          </a:p>
          <a:p>
            <a:pPr marL="171450" indent="-171450">
              <a:buFont typeface="Arial" panose="020B0604020202020204" pitchFamily="34" charset="0"/>
              <a:buChar char="•"/>
            </a:pPr>
            <a:r>
              <a:rPr lang="en-US" dirty="0"/>
              <a:t>use and location of wind indicators</a:t>
            </a:r>
          </a:p>
          <a:p>
            <a:pPr marL="171450" indent="-171450">
              <a:buFont typeface="Arial" panose="020B0604020202020204" pitchFamily="34" charset="0"/>
              <a:buChar char="•"/>
            </a:pPr>
            <a:r>
              <a:rPr lang="en-US" dirty="0"/>
              <a:t>emergency assembly area(s)</a:t>
            </a:r>
          </a:p>
          <a:p>
            <a:pPr marL="171450" indent="-171450">
              <a:buFont typeface="Arial" panose="020B0604020202020204" pitchFamily="34" charset="0"/>
              <a:buChar char="•"/>
            </a:pPr>
            <a:r>
              <a:rPr lang="en-US" dirty="0"/>
              <a:t>applicable warning signals</a:t>
            </a:r>
          </a:p>
          <a:p>
            <a:pPr marL="171450" indent="-171450">
              <a:buFont typeface="Arial" panose="020B0604020202020204" pitchFamily="34" charset="0"/>
              <a:buChar char="•"/>
            </a:pPr>
            <a:r>
              <a:rPr lang="en-US" dirty="0"/>
              <a:t>how to respond in the event of an emergency</a:t>
            </a:r>
          </a:p>
          <a:p>
            <a:pPr marL="171450" indent="-171450">
              <a:buFont typeface="Arial" panose="020B0604020202020204" pitchFamily="34" charset="0"/>
              <a:buChar char="•"/>
            </a:pPr>
            <a:r>
              <a:rPr lang="en-US" dirty="0"/>
              <a:t>use and location of personal protective equipment</a:t>
            </a:r>
          </a:p>
          <a:p>
            <a:pPr marL="171450" indent="-171450">
              <a:buFont typeface="Arial" panose="020B0604020202020204" pitchFamily="34" charset="0"/>
              <a:buChar char="•"/>
            </a:pPr>
            <a:r>
              <a:rPr lang="en-US" dirty="0"/>
              <a:t>hands-on training with the specific H2S detector to be used in the field is required prior to use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5</a:t>
            </a:fld>
            <a:endParaRPr lang="en-US"/>
          </a:p>
        </p:txBody>
      </p:sp>
    </p:spTree>
    <p:extLst>
      <p:ext uri="{BB962C8B-B14F-4D97-AF65-F5344CB8AC3E}">
        <p14:creationId xmlns:p14="http://schemas.microsoft.com/office/powerpoint/2010/main" val="318668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187" indent="-554187">
              <a:lnSpc>
                <a:spcPct val="90000"/>
              </a:lnSpc>
              <a:buNone/>
              <a:defRPr/>
            </a:pPr>
            <a:r>
              <a:rPr lang="en-US" altLang="en-US" sz="2800" b="1" dirty="0"/>
              <a:t>8-Simple Steps in Establishing Respiratory Protection Program</a:t>
            </a:r>
          </a:p>
          <a:p>
            <a:pPr marL="900554" lvl="1" indent="-484914">
              <a:lnSpc>
                <a:spcPct val="90000"/>
              </a:lnSpc>
              <a:buFontTx/>
              <a:buAutoNum type="arabicPeriod"/>
              <a:defRPr/>
            </a:pPr>
            <a:r>
              <a:rPr lang="en-US" altLang="en-US" sz="2800" dirty="0"/>
              <a:t>Exposure Assessment </a:t>
            </a:r>
          </a:p>
          <a:p>
            <a:pPr marL="900554" lvl="1" indent="-484914">
              <a:lnSpc>
                <a:spcPct val="90000"/>
              </a:lnSpc>
              <a:buFontTx/>
              <a:buAutoNum type="arabicPeriod"/>
              <a:defRPr/>
            </a:pPr>
            <a:r>
              <a:rPr lang="en-US" altLang="en-US" sz="2800" dirty="0"/>
              <a:t>Written Respiratory Program </a:t>
            </a:r>
          </a:p>
          <a:p>
            <a:pPr marL="900554" lvl="1" indent="-484914">
              <a:lnSpc>
                <a:spcPct val="90000"/>
              </a:lnSpc>
              <a:buFontTx/>
              <a:buAutoNum type="arabicPeriod"/>
              <a:defRPr/>
            </a:pPr>
            <a:r>
              <a:rPr lang="en-US" altLang="en-US" sz="2800" dirty="0"/>
              <a:t>Respirator Selection </a:t>
            </a:r>
          </a:p>
          <a:p>
            <a:pPr marL="900554" lvl="1" indent="-484914">
              <a:lnSpc>
                <a:spcPct val="90000"/>
              </a:lnSpc>
              <a:buFontTx/>
              <a:buAutoNum type="arabicPeriod"/>
              <a:defRPr/>
            </a:pPr>
            <a:r>
              <a:rPr lang="en-US" altLang="en-US" sz="2800" dirty="0"/>
              <a:t>Medical Evaluation </a:t>
            </a:r>
          </a:p>
          <a:p>
            <a:pPr marL="900554" lvl="1" indent="-484914">
              <a:lnSpc>
                <a:spcPct val="90000"/>
              </a:lnSpc>
              <a:buFontTx/>
              <a:buAutoNum type="arabicPeriod"/>
              <a:defRPr/>
            </a:pPr>
            <a:r>
              <a:rPr lang="en-US" altLang="en-US" sz="2800" dirty="0"/>
              <a:t>Fit Testing</a:t>
            </a:r>
          </a:p>
          <a:p>
            <a:pPr marL="900554" lvl="1" indent="-484914">
              <a:lnSpc>
                <a:spcPct val="90000"/>
              </a:lnSpc>
              <a:buFontTx/>
              <a:buAutoNum type="arabicPeriod"/>
              <a:defRPr/>
            </a:pPr>
            <a:r>
              <a:rPr lang="en-US" altLang="en-US" sz="2800" dirty="0"/>
              <a:t>Breathing Air Quality and Use </a:t>
            </a:r>
          </a:p>
          <a:p>
            <a:pPr marL="900554" lvl="1" indent="-484914">
              <a:lnSpc>
                <a:spcPct val="90000"/>
              </a:lnSpc>
              <a:buFontTx/>
              <a:buAutoNum type="arabicPeriod"/>
              <a:defRPr/>
            </a:pPr>
            <a:r>
              <a:rPr lang="en-US" altLang="en-US" sz="2800" dirty="0"/>
              <a:t>Respirator Training</a:t>
            </a:r>
          </a:p>
          <a:p>
            <a:pPr marL="900554" lvl="1" indent="-484914">
              <a:lnSpc>
                <a:spcPct val="90000"/>
              </a:lnSpc>
              <a:buFontTx/>
              <a:buAutoNum type="arabicPeriod"/>
              <a:defRPr/>
            </a:pPr>
            <a:r>
              <a:rPr lang="en-US" altLang="en-US" sz="2800" dirty="0"/>
              <a:t>Program Evaluation</a:t>
            </a:r>
          </a:p>
          <a:p>
            <a:endParaRPr lang="en-US" dirty="0"/>
          </a:p>
        </p:txBody>
      </p:sp>
      <p:sp>
        <p:nvSpPr>
          <p:cNvPr id="4" name="Slide Number Placeholder 3"/>
          <p:cNvSpPr>
            <a:spLocks noGrp="1"/>
          </p:cNvSpPr>
          <p:nvPr>
            <p:ph type="sldNum" sz="quarter" idx="5"/>
          </p:nvPr>
        </p:nvSpPr>
        <p:spPr/>
        <p:txBody>
          <a:bodyPr/>
          <a:lstStyle/>
          <a:p>
            <a:pPr>
              <a:defRPr/>
            </a:pPr>
            <a:fld id="{3BB3C6CC-EBE8-4162-9F16-4919572E873E}" type="slidenum">
              <a:rPr lang="en-US" smtClean="0"/>
              <a:pPr>
                <a:defRPr/>
              </a:pPr>
              <a:t>7</a:t>
            </a:fld>
            <a:endParaRPr lang="en-US"/>
          </a:p>
        </p:txBody>
      </p:sp>
    </p:spTree>
    <p:extLst>
      <p:ext uri="{BB962C8B-B14F-4D97-AF65-F5344CB8AC3E}">
        <p14:creationId xmlns:p14="http://schemas.microsoft.com/office/powerpoint/2010/main" val="152057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6382E8-23B5-476B-81C6-A5AEC71A417D}" type="slidenum">
              <a:rPr lang="en-US" altLang="en-US" sz="1000" smtClean="0">
                <a:latin typeface="Times New Roman" panose="02020603050405020304" pitchFamily="18" charset="0"/>
              </a:rPr>
              <a:pPr>
                <a:spcBef>
                  <a:spcPct val="0"/>
                </a:spcBef>
              </a:pPr>
              <a:t>10</a:t>
            </a:fld>
            <a:endParaRPr lang="en-US" altLang="en-US" sz="100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xfrm>
            <a:off x="1185863" y="733425"/>
            <a:ext cx="4486275" cy="3363913"/>
          </a:xfrm>
          <a:ln cap="flat"/>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0325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84AE20-C976-431D-8542-63018578A952}" type="slidenum">
              <a:rPr lang="en-US" altLang="en-US" sz="1000" smtClean="0">
                <a:latin typeface="Times New Roman" panose="02020603050405020304" pitchFamily="18" charset="0"/>
              </a:rPr>
              <a:pPr>
                <a:spcBef>
                  <a:spcPct val="0"/>
                </a:spcBef>
              </a:pPr>
              <a:t>20</a:t>
            </a:fld>
            <a:endParaRPr lang="en-US" altLang="en-US" sz="10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1185863" y="733425"/>
            <a:ext cx="4486275" cy="3363913"/>
          </a:xfrm>
          <a:ln cap="flat"/>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65887" hangingPunct="0">
              <a:buFont typeface="Arial" panose="020B0604020202020204" pitchFamily="34" charset="0"/>
              <a:buNone/>
              <a:defRPr/>
            </a:pPr>
            <a:r>
              <a:rPr lang="en-US" sz="1200" dirty="0"/>
              <a:t>Procedures and schedules for cleaning, disinfecting, storing, inspecting, repairing, discarding, and otherwise maintaining respirators.</a:t>
            </a:r>
            <a:r>
              <a:rPr lang="en-US" sz="1200" baseline="0" dirty="0"/>
              <a:t> </a:t>
            </a:r>
            <a:r>
              <a:rPr lang="en-US" sz="1200" dirty="0"/>
              <a:t> </a:t>
            </a:r>
          </a:p>
        </p:txBody>
      </p:sp>
    </p:spTree>
    <p:extLst>
      <p:ext uri="{BB962C8B-B14F-4D97-AF65-F5344CB8AC3E}">
        <p14:creationId xmlns:p14="http://schemas.microsoft.com/office/powerpoint/2010/main" val="20860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22</a:t>
            </a:fld>
            <a:endParaRPr lang="en-US"/>
          </a:p>
        </p:txBody>
      </p:sp>
    </p:spTree>
    <p:extLst>
      <p:ext uri="{BB962C8B-B14F-4D97-AF65-F5344CB8AC3E}">
        <p14:creationId xmlns:p14="http://schemas.microsoft.com/office/powerpoint/2010/main" val="158078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1C0-02ED-401B-820D-CD83B8424D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D4EF03-391E-4A32-AD17-02FCED0392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7EE10A-F0A1-4691-A9B8-2C59B9A2206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DF85A65-CEAA-469D-8AAD-57441024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7DE85-1444-4AD3-A1EC-17355C0168B6}"/>
              </a:ext>
            </a:extLst>
          </p:cNvPr>
          <p:cNvSpPr>
            <a:spLocks noGrp="1"/>
          </p:cNvSpPr>
          <p:nvPr>
            <p:ph type="sldNum" sz="quarter" idx="12"/>
          </p:nvPr>
        </p:nvSpPr>
        <p:spPr/>
        <p:txBody>
          <a:bodyPr/>
          <a:lstStyle/>
          <a:p>
            <a:pPr>
              <a:defRPr/>
            </a:pPr>
            <a:fld id="{DE622A1D-FAAC-4470-9CF8-B665CB462E17}" type="slidenum">
              <a:rPr lang="en-US" smtClean="0"/>
              <a:pPr>
                <a:defRPr/>
              </a:pPr>
              <a:t>‹#›</a:t>
            </a:fld>
            <a:endParaRPr lang="en-US"/>
          </a:p>
        </p:txBody>
      </p:sp>
      <p:sp>
        <p:nvSpPr>
          <p:cNvPr id="7" name="Text Box 27">
            <a:extLst>
              <a:ext uri="{FF2B5EF4-FFF2-40B4-BE49-F238E27FC236}">
                <a16:creationId xmlns:a16="http://schemas.microsoft.com/office/drawing/2014/main" id="{C1462E4D-2921-4B0A-AE42-4CB18849C1D5}"/>
              </a:ext>
            </a:extLst>
          </p:cNvPr>
          <p:cNvSpPr txBox="1">
            <a:spLocks noChangeArrowheads="1"/>
          </p:cNvSpPr>
          <p:nvPr userDrawn="1"/>
        </p:nvSpPr>
        <p:spPr bwMode="auto">
          <a:xfrm>
            <a:off x="1752600" y="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r>
              <a:rPr lang="en-US" sz="1400" b="1" i="0">
                <a:solidFill>
                  <a:schemeClr val="bg1"/>
                </a:solidFill>
                <a:latin typeface="Arial" charset="0"/>
              </a:rPr>
              <a:t>Introduction to Accident Investigation</a:t>
            </a:r>
          </a:p>
        </p:txBody>
      </p:sp>
    </p:spTree>
    <p:extLst>
      <p:ext uri="{BB962C8B-B14F-4D97-AF65-F5344CB8AC3E}">
        <p14:creationId xmlns:p14="http://schemas.microsoft.com/office/powerpoint/2010/main" val="253326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140F-050D-4099-90DF-8C7758985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E6D9-70C6-4CDB-8B91-99E5D2363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EFA9-EDFC-4A6F-87BE-EC42ABE6FC0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7B701BCD-69E5-428E-928E-A00E27709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771DD-56C0-43C3-93F0-BFAFB4BCF898}"/>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81290059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749E5-E32C-4F52-B47E-6AAE786EEE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D1785-ED64-4E82-BC41-38C906FCF3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34D3-2547-45F9-BDE4-928150414B9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14495AD5-480D-4A3D-881B-EFCCA2B12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79B4B-E6FB-4F28-9FBD-70CAF9D5218F}"/>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97403882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1"/>
          <p:cNvSpPr>
            <a:spLocks noGrp="1" noChangeArrowheads="1"/>
          </p:cNvSpPr>
          <p:nvPr>
            <p:ph type="dt" sz="half" idx="10"/>
          </p:nvPr>
        </p:nvSpPr>
        <p:spPr>
          <a:xfrm>
            <a:off x="6727825" y="6408738"/>
            <a:ext cx="1919288" cy="365125"/>
          </a:xfrm>
          <a:prstGeom prst="rect">
            <a:avLst/>
          </a:prstGeom>
          <a:ln/>
        </p:spPr>
        <p:txBody>
          <a:bodyPr/>
          <a:lstStyle>
            <a:lvl1pPr>
              <a:defRPr/>
            </a:lvl1pPr>
          </a:lstStyle>
          <a:p>
            <a:pPr>
              <a:defRPr/>
            </a:pPr>
            <a:endParaRPr lang="en-US"/>
          </a:p>
        </p:txBody>
      </p:sp>
      <p:sp>
        <p:nvSpPr>
          <p:cNvPr id="5" name="Rectangle 42"/>
          <p:cNvSpPr>
            <a:spLocks noGrp="1" noChangeArrowheads="1"/>
          </p:cNvSpPr>
          <p:nvPr>
            <p:ph type="ftr" sz="quarter" idx="11"/>
          </p:nvPr>
        </p:nvSpPr>
        <p:spPr>
          <a:xfrm>
            <a:off x="211757" y="6481120"/>
            <a:ext cx="6776185" cy="365125"/>
          </a:xfrm>
          <a:prstGeom prst="rect">
            <a:avLst/>
          </a:prstGeom>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3FF4B4C1-F52E-4BFC-8A2B-FE07B9421516}" type="slidenum">
              <a:rPr lang="en-US"/>
              <a:pPr>
                <a:defRPr/>
              </a:pPr>
              <a:t>‹#›</a:t>
            </a:fld>
            <a:endParaRPr lang="en-US"/>
          </a:p>
        </p:txBody>
      </p:sp>
    </p:spTree>
    <p:custDataLst>
      <p:tags r:id="rId1"/>
    </p:custDataLst>
    <p:extLst>
      <p:ext uri="{BB962C8B-B14F-4D97-AF65-F5344CB8AC3E}">
        <p14:creationId xmlns:p14="http://schemas.microsoft.com/office/powerpoint/2010/main" val="216099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18" name="Title 17"/>
          <p:cNvSpPr>
            <a:spLocks noGrp="1"/>
          </p:cNvSpPr>
          <p:nvPr>
            <p:ph type="title"/>
          </p:nvPr>
        </p:nvSpPr>
        <p:spPr>
          <a:xfrm>
            <a:off x="2284614" y="693738"/>
            <a:ext cx="6443087" cy="686448"/>
          </a:xfrm>
          <a:prstGeom prst="rect">
            <a:avLst/>
          </a:prstGeom>
        </p:spPr>
        <p:txBody>
          <a:bodyPr vert="horz" lIns="0" tIns="0" rIns="0" bIns="0"/>
          <a:lstStyle>
            <a:lvl1pPr algn="l">
              <a:defRPr sz="3600" b="1">
                <a:solidFill>
                  <a:srgbClr val="002060"/>
                </a:solidFill>
              </a:defRPr>
            </a:lvl1pPr>
          </a:lstStyle>
          <a:p>
            <a:r>
              <a:rPr lang="en-US" dirty="0"/>
              <a:t>Click to edit Master title style</a:t>
            </a:r>
          </a:p>
        </p:txBody>
      </p:sp>
      <p:sp>
        <p:nvSpPr>
          <p:cNvPr id="22" name="Text Placeholder 21"/>
          <p:cNvSpPr>
            <a:spLocks noGrp="1"/>
          </p:cNvSpPr>
          <p:nvPr>
            <p:ph type="body" sz="quarter" idx="12"/>
          </p:nvPr>
        </p:nvSpPr>
        <p:spPr>
          <a:xfrm>
            <a:off x="2292032" y="1507892"/>
            <a:ext cx="6064250" cy="1392237"/>
          </a:xfrm>
          <a:prstGeom prst="rect">
            <a:avLst/>
          </a:prstGeom>
        </p:spPr>
        <p:txBody>
          <a:bodyPr vert="horz" lIns="0" tIns="0" rIns="0" bIns="0"/>
          <a:lstStyle>
            <a:lvl1pPr marL="0" indent="0">
              <a:lnSpc>
                <a:spcPts val="2400"/>
              </a:lnSpc>
              <a:spcBef>
                <a:spcPts val="0"/>
              </a:spcBef>
              <a:buNone/>
              <a:defRPr sz="2400">
                <a:solidFill>
                  <a:srgbClr val="464746"/>
                </a:solidFill>
              </a:defRPr>
            </a:lvl1pPr>
            <a:lvl2pPr marL="457200" indent="0">
              <a:lnSpc>
                <a:spcPts val="2400"/>
              </a:lnSpc>
              <a:spcBef>
                <a:spcPts val="0"/>
              </a:spcBef>
              <a:buNone/>
              <a:defRPr sz="2400">
                <a:solidFill>
                  <a:srgbClr val="464746"/>
                </a:solidFill>
              </a:defRPr>
            </a:lvl2pPr>
            <a:lvl3pPr marL="914400" indent="0">
              <a:lnSpc>
                <a:spcPts val="2400"/>
              </a:lnSpc>
              <a:spcBef>
                <a:spcPts val="0"/>
              </a:spcBef>
              <a:buNone/>
              <a:defRPr sz="2400">
                <a:solidFill>
                  <a:srgbClr val="464746"/>
                </a:solidFill>
              </a:defRPr>
            </a:lvl3pPr>
            <a:lvl4pPr marL="1371600" indent="0">
              <a:lnSpc>
                <a:spcPts val="2400"/>
              </a:lnSpc>
              <a:spcBef>
                <a:spcPts val="0"/>
              </a:spcBef>
              <a:buNone/>
              <a:defRPr sz="2400">
                <a:solidFill>
                  <a:srgbClr val="464746"/>
                </a:solidFill>
              </a:defRPr>
            </a:lvl4pPr>
            <a:lvl5pPr marL="1828800" indent="0">
              <a:lnSpc>
                <a:spcPts val="2400"/>
              </a:lnSpc>
              <a:spcBef>
                <a:spcPts val="0"/>
              </a:spcBef>
              <a:buNone/>
              <a:defRPr sz="2400">
                <a:solidFill>
                  <a:srgbClr val="4647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13"/>
          <p:cNvSpPr>
            <a:spLocks noGrp="1"/>
          </p:cNvSpPr>
          <p:nvPr>
            <p:ph type="sldNum" sz="quarter" idx="4"/>
          </p:nvPr>
        </p:nvSpPr>
        <p:spPr>
          <a:xfrm>
            <a:off x="222125" y="6472237"/>
            <a:ext cx="582024" cy="385763"/>
          </a:xfrm>
          <a:prstGeom prst="rect">
            <a:avLst/>
          </a:prstGeom>
        </p:spPr>
        <p:txBody>
          <a:bodyPr vert="horz" wrap="none" lIns="0" tIns="0" rIns="0" bIns="0" rtlCol="0" anchor="ctr"/>
          <a:lstStyle>
            <a:lvl1pPr algn="ctr">
              <a:defRPr sz="1300">
                <a:solidFill>
                  <a:schemeClr val="bg1"/>
                </a:solidFill>
              </a:defRPr>
            </a:lvl1pPr>
          </a:lstStyle>
          <a:p>
            <a:fld id="{621417F9-3298-CE4E-B09C-B78C2AD86AAB}" type="slidenum">
              <a:rPr lang="en-US" smtClean="0"/>
              <a:pPr/>
              <a:t>‹#›</a:t>
            </a:fld>
            <a:endParaRPr lang="en-US" dirty="0"/>
          </a:p>
        </p:txBody>
      </p:sp>
      <p:sp>
        <p:nvSpPr>
          <p:cNvPr id="25" name="Text Placeholder 24"/>
          <p:cNvSpPr>
            <a:spLocks noGrp="1"/>
          </p:cNvSpPr>
          <p:nvPr>
            <p:ph type="body" sz="quarter" idx="13"/>
          </p:nvPr>
        </p:nvSpPr>
        <p:spPr>
          <a:xfrm>
            <a:off x="2284614" y="2948006"/>
            <a:ext cx="4583113" cy="1978025"/>
          </a:xfrm>
          <a:prstGeom prst="rect">
            <a:avLst/>
          </a:prstGeom>
        </p:spPr>
        <p:txBody>
          <a:bodyPr vert="horz" lIns="0" tIns="0" rIns="0" bIns="0"/>
          <a:lstStyle>
            <a:lvl1pPr marL="0" indent="-228600">
              <a:lnSpc>
                <a:spcPts val="3000"/>
              </a:lnSpc>
              <a:spcBef>
                <a:spcPts val="0"/>
              </a:spcBef>
              <a:buClr>
                <a:schemeClr val="accent1"/>
              </a:buClr>
              <a:buFont typeface="Wingdings" charset="2"/>
              <a:buChar char="§"/>
              <a:defRPr sz="2400"/>
            </a:lvl1pPr>
            <a:lvl2pPr marL="0" indent="-228600">
              <a:lnSpc>
                <a:spcPts val="3000"/>
              </a:lnSpc>
              <a:spcBef>
                <a:spcPts val="0"/>
              </a:spcBef>
              <a:buClr>
                <a:schemeClr val="accent1"/>
              </a:buClr>
              <a:buFont typeface="Wingdings" charset="2"/>
              <a:buChar char="§"/>
              <a:defRPr sz="2400"/>
            </a:lvl2pPr>
            <a:lvl3pPr marL="0" indent="-228600">
              <a:lnSpc>
                <a:spcPts val="3000"/>
              </a:lnSpc>
              <a:spcBef>
                <a:spcPts val="0"/>
              </a:spcBef>
              <a:buClr>
                <a:schemeClr val="accent1"/>
              </a:buClr>
              <a:buFont typeface="Wingdings" charset="2"/>
              <a:buChar char="§"/>
              <a:defRPr sz="2400"/>
            </a:lvl3pPr>
            <a:lvl4pPr marL="0" indent="-228600">
              <a:lnSpc>
                <a:spcPts val="3000"/>
              </a:lnSpc>
              <a:spcBef>
                <a:spcPts val="0"/>
              </a:spcBef>
              <a:buClr>
                <a:schemeClr val="accent1"/>
              </a:buClr>
              <a:buFont typeface="Wingdings" charset="2"/>
              <a:buChar char="§"/>
              <a:defRPr sz="2400"/>
            </a:lvl4pPr>
            <a:lvl5pPr marL="0" indent="-228600">
              <a:lnSpc>
                <a:spcPts val="3000"/>
              </a:lnSpc>
              <a:spcBef>
                <a:spcPts val="0"/>
              </a:spcBef>
              <a:buClr>
                <a:schemeClr val="accent1"/>
              </a:buClr>
              <a:buFont typeface="Wingdings"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40894" y="6481120"/>
            <a:ext cx="6996884" cy="365125"/>
          </a:xfrm>
          <a:prstGeom prst="rect">
            <a:avLst/>
          </a:prstGeom>
        </p:spPr>
        <p:txBody>
          <a:bodyPr vert="horz" lIns="91440" tIns="45720" rIns="91440" bIns="45720" rtlCol="0" anchor="ctr"/>
          <a:lstStyle>
            <a:lvl1pPr algn="l">
              <a:defRPr sz="1200" cap="all">
                <a:solidFill>
                  <a:schemeClr val="tx1">
                    <a:tint val="75000"/>
                  </a:schemeClr>
                </a:solidFill>
                <a:latin typeface="Times New Roman"/>
              </a:defRPr>
            </a:lvl1pPr>
          </a:lstStyle>
          <a:p>
            <a:r>
              <a:rPr lang="en-US" dirty="0"/>
              <a:t>The university of Texas at Arlington | Division for Enterprise Development</a:t>
            </a:r>
          </a:p>
        </p:txBody>
      </p:sp>
    </p:spTree>
    <p:custDataLst>
      <p:tags r:id="rId1"/>
    </p:custDataLst>
    <p:extLst>
      <p:ext uri="{BB962C8B-B14F-4D97-AF65-F5344CB8AC3E}">
        <p14:creationId xmlns:p14="http://schemas.microsoft.com/office/powerpoint/2010/main" val="349093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B715-5AD4-4F95-B5B0-2103F9A5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1637B-FD83-4F65-A04C-2E7CF920E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CC-C56A-49F6-81A4-944AED4CEF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842C370-D776-49BE-B08F-809C4E46E88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7441149-27FC-49B7-99ED-C612E07A3185}"/>
              </a:ext>
            </a:extLst>
          </p:cNvPr>
          <p:cNvSpPr>
            <a:spLocks noGrp="1"/>
          </p:cNvSpPr>
          <p:nvPr>
            <p:ph type="sldNum" sz="quarter" idx="12"/>
          </p:nvPr>
        </p:nvSpPr>
        <p:spPr/>
        <p:txBody>
          <a:bodyPr/>
          <a:lstStyle/>
          <a:p>
            <a:pPr>
              <a:defRPr/>
            </a:pPr>
            <a:fld id="{2C71CE4E-B5C7-4C8B-AA5F-4F0B8B1F2B66}" type="slidenum">
              <a:rPr lang="en-US" smtClean="0"/>
              <a:pPr>
                <a:defRPr/>
              </a:pPr>
              <a:t>‹#›</a:t>
            </a:fld>
            <a:endParaRPr lang="en-US"/>
          </a:p>
        </p:txBody>
      </p:sp>
    </p:spTree>
    <p:extLst>
      <p:ext uri="{BB962C8B-B14F-4D97-AF65-F5344CB8AC3E}">
        <p14:creationId xmlns:p14="http://schemas.microsoft.com/office/powerpoint/2010/main" val="27410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672-1B5A-4E38-8B43-AAD42ECFE6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D7624C-BF81-4CA7-80A4-4930E14169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72909-936C-44D1-8BBF-F70DAF2C9629}"/>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5C946CF4-C261-4DA1-A913-7486E5C48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440CF-C290-4CEB-B217-82566D8FEA7D}"/>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55475958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D712-5DC8-4F4C-BAB4-2D6384B8A6BD}"/>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406612F3-B0D7-4D1F-8413-8F4E835C9A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A5EDE-EDD5-4B2F-8FC0-9B98F7B0A9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6005F-049E-40B8-8BB8-5829180C5A6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9229439-919D-485B-A3A4-EE5E9A544C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753F021-E2C8-49BB-ABCE-74C0C8B450DE}"/>
              </a:ext>
            </a:extLst>
          </p:cNvPr>
          <p:cNvSpPr>
            <a:spLocks noGrp="1"/>
          </p:cNvSpPr>
          <p:nvPr>
            <p:ph type="sldNum" sz="quarter" idx="12"/>
          </p:nvPr>
        </p:nvSpPr>
        <p:spPr/>
        <p:txBody>
          <a:bodyPr/>
          <a:lstStyle/>
          <a:p>
            <a:pPr>
              <a:defRPr/>
            </a:pPr>
            <a:fld id="{0CBBB4BB-431E-45EC-9C7F-5AEA4B1765F9}" type="slidenum">
              <a:rPr lang="en-US" smtClean="0"/>
              <a:pPr>
                <a:defRPr/>
              </a:pPr>
              <a:t>‹#›</a:t>
            </a:fld>
            <a:endParaRPr lang="en-US"/>
          </a:p>
        </p:txBody>
      </p:sp>
    </p:spTree>
    <p:extLst>
      <p:ext uri="{BB962C8B-B14F-4D97-AF65-F5344CB8AC3E}">
        <p14:creationId xmlns:p14="http://schemas.microsoft.com/office/powerpoint/2010/main" val="1483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4EE8-F680-4807-B9EF-8855D20B5D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F6990-7AE2-4F06-BCFF-2BDA3AD60E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2275D-56F0-4149-B631-88F93AE6E7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ECE2F-2335-4B86-8FAB-24634E0FA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440B9-3457-4C1B-8A5B-66E907CC7C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1E4707-1DBF-4500-AE19-DA4C446AD34F}"/>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8" name="Footer Placeholder 7">
            <a:extLst>
              <a:ext uri="{FF2B5EF4-FFF2-40B4-BE49-F238E27FC236}">
                <a16:creationId xmlns:a16="http://schemas.microsoft.com/office/drawing/2014/main" id="{71ABD5DA-B7B4-48D2-9884-B21D16C07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DCD52-0410-4B95-ADBB-80833369C1B2}"/>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26086923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4B62-DA00-49CD-BF09-E6409C535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5988D-CBB6-4062-A919-2D42A2FFE7E7}"/>
              </a:ext>
            </a:extLst>
          </p:cNvPr>
          <p:cNvSpPr>
            <a:spLocks noGrp="1"/>
          </p:cNvSpPr>
          <p:nvPr>
            <p:ph type="dt" sz="half" idx="10"/>
          </p:nvPr>
        </p:nvSpPr>
        <p:spPr/>
        <p:txBody>
          <a:bodyPr/>
          <a:lstStyle/>
          <a:p>
            <a:pPr>
              <a:defRPr/>
            </a:pPr>
            <a:endParaRPr lang="en-US"/>
          </a:p>
        </p:txBody>
      </p:sp>
      <p:sp>
        <p:nvSpPr>
          <p:cNvPr id="5" name="Slide Number Placeholder 4">
            <a:extLst>
              <a:ext uri="{FF2B5EF4-FFF2-40B4-BE49-F238E27FC236}">
                <a16:creationId xmlns:a16="http://schemas.microsoft.com/office/drawing/2014/main" id="{F9F75FC6-545C-47F3-905B-F10A5DC80752}"/>
              </a:ext>
            </a:extLst>
          </p:cNvPr>
          <p:cNvSpPr>
            <a:spLocks noGrp="1"/>
          </p:cNvSpPr>
          <p:nvPr>
            <p:ph type="sldNum" sz="quarter" idx="12"/>
          </p:nvPr>
        </p:nvSpPr>
        <p:spPr/>
        <p:txBody>
          <a:bodyPr/>
          <a:lstStyle/>
          <a:p>
            <a:pPr>
              <a:defRPr/>
            </a:pPr>
            <a:fld id="{46370614-0D7B-402E-8133-BA155BC9C12B}" type="slidenum">
              <a:rPr lang="en-US" smtClean="0"/>
              <a:pPr>
                <a:defRPr/>
              </a:pPr>
              <a:t>‹#›</a:t>
            </a:fld>
            <a:endParaRPr lang="en-US"/>
          </a:p>
        </p:txBody>
      </p:sp>
    </p:spTree>
    <p:extLst>
      <p:ext uri="{BB962C8B-B14F-4D97-AF65-F5344CB8AC3E}">
        <p14:creationId xmlns:p14="http://schemas.microsoft.com/office/powerpoint/2010/main" val="177443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D41D7-37AF-4040-B60C-BE64F05503C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3" name="Footer Placeholder 2">
            <a:extLst>
              <a:ext uri="{FF2B5EF4-FFF2-40B4-BE49-F238E27FC236}">
                <a16:creationId xmlns:a16="http://schemas.microsoft.com/office/drawing/2014/main" id="{B3106A5D-92F3-4EA0-83F5-071650363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D9F97-4DA4-407E-9B81-42C0810F2D86}"/>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11991373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19ED-5FA1-4C73-94A0-6173285519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83EB7A-C7EC-4E1E-9FF1-6E9DDF8607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F13CD8-5ABD-4704-9FE8-82467F5236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BABB7E-B251-4710-9975-7E6DF476D896}"/>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8315F488-1FE9-4E97-BA26-543409D91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A5E8E-B99A-40DC-B76E-561B7F2B913E}"/>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25174256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75BA-E573-4C07-890A-6B89E03290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E82881-0712-42BF-807E-23EFB9C963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F71FBA-1927-4AF8-BADB-78BBC76A66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28BA82-062A-44D0-808A-0C2971D22240}"/>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93FBAA56-2427-41B9-BF83-2C8864741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2F49C-FFD5-44D7-8CA8-3C648898CC87}"/>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39644374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D241-F3B8-4228-8C32-7F69BFCA2D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6CB7E-19E1-4B5A-AB50-374C450CC4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3951-50DC-4173-B5D2-F6605F7E5A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3F3AA04C-9862-42C4-92C1-23604CC861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DAC78-7904-4759-A620-35B8DA4DB7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F4B72-27E9-1A4F-81AE-D597A12C07A3}" type="slidenum">
              <a:rPr lang="en-US" smtClean="0"/>
              <a:t>‹#›</a:t>
            </a:fld>
            <a:endParaRPr lang="en-US" dirty="0"/>
          </a:p>
        </p:txBody>
      </p:sp>
    </p:spTree>
    <p:extLst>
      <p:ext uri="{BB962C8B-B14F-4D97-AF65-F5344CB8AC3E}">
        <p14:creationId xmlns:p14="http://schemas.microsoft.com/office/powerpoint/2010/main" val="319911414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4000" b="1" kern="1200">
          <a:solidFill>
            <a:srgbClr val="00206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4"/>
          </p:nvPr>
        </p:nvSpPr>
        <p:spPr/>
        <p:txBody>
          <a:bodyPr/>
          <a:lstStyle/>
          <a:p>
            <a:fld id="{621417F9-3298-CE4E-B09C-B78C2AD86AAB}" type="slidenum">
              <a:rPr lang="en-US" smtClean="0"/>
              <a:pPr/>
              <a:t>1</a:t>
            </a:fld>
            <a:endParaRPr lang="en-US" dirty="0"/>
          </a:p>
        </p:txBody>
      </p:sp>
      <p:sp>
        <p:nvSpPr>
          <p:cNvPr id="10" name="Rectangle 2"/>
          <p:cNvSpPr txBox="1">
            <a:spLocks noChangeArrowheads="1"/>
          </p:cNvSpPr>
          <p:nvPr/>
        </p:nvSpPr>
        <p:spPr>
          <a:xfrm>
            <a:off x="609600" y="-12697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Personal Protective</a:t>
            </a:r>
          </a:p>
          <a:p>
            <a:pPr fontAlgn="auto">
              <a:spcAft>
                <a:spcPts val="0"/>
              </a:spcAft>
              <a:defRPr/>
            </a:pPr>
            <a:r>
              <a:rPr lang="en-US" sz="4400" dirty="0">
                <a:latin typeface="Calibri" pitchFamily="34" charset="0"/>
              </a:rPr>
              <a:t>Equipment (PPE)</a:t>
            </a:r>
            <a:br>
              <a:rPr lang="en-US" sz="4000" dirty="0"/>
            </a:br>
            <a:endParaRPr lang="en-US" sz="4000" dirty="0"/>
          </a:p>
        </p:txBody>
      </p:sp>
      <p:grpSp>
        <p:nvGrpSpPr>
          <p:cNvPr id="9" name="Group 8">
            <a:extLst>
              <a:ext uri="{FF2B5EF4-FFF2-40B4-BE49-F238E27FC236}">
                <a16:creationId xmlns:a16="http://schemas.microsoft.com/office/drawing/2014/main" id="{AE25C8EB-E2FC-49D6-A677-53E8B636123C}"/>
              </a:ext>
            </a:extLst>
          </p:cNvPr>
          <p:cNvGrpSpPr/>
          <p:nvPr/>
        </p:nvGrpSpPr>
        <p:grpSpPr>
          <a:xfrm>
            <a:off x="4343400" y="292125"/>
            <a:ext cx="4419600" cy="3352800"/>
            <a:chOff x="2333297" y="1371600"/>
            <a:chExt cx="5286703" cy="3886200"/>
          </a:xfrm>
        </p:grpSpPr>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13716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064F03A0-E89D-4820-8303-FB5960CF84F6}"/>
                </a:ext>
              </a:extLst>
            </p:cNvPr>
            <p:cNvSpPr/>
            <p:nvPr/>
          </p:nvSpPr>
          <p:spPr>
            <a:xfrm>
              <a:off x="5356409" y="3808999"/>
              <a:ext cx="663964" cy="461665"/>
            </a:xfrm>
            <a:prstGeom prst="rect">
              <a:avLst/>
            </a:prstGeom>
          </p:spPr>
          <p:txBody>
            <a:bodyPr wrap="none">
              <a:spAutoFit/>
            </a:bodyPr>
            <a:lstStyle/>
            <a:p>
              <a:r>
                <a:rPr lang="en-US" dirty="0"/>
                <a:t>H</a:t>
              </a:r>
              <a:r>
                <a:rPr lang="en-US" baseline="-25000" dirty="0"/>
                <a:t>2</a:t>
              </a:r>
              <a:r>
                <a:rPr lang="en-US" dirty="0"/>
                <a:t>S</a:t>
              </a:r>
            </a:p>
          </p:txBody>
        </p:sp>
      </p:grpSp>
    </p:spTree>
    <p:custDataLst>
      <p:tags r:id="rId1"/>
    </p:custDataLst>
    <p:extLst>
      <p:ext uri="{BB962C8B-B14F-4D97-AF65-F5344CB8AC3E}">
        <p14:creationId xmlns:p14="http://schemas.microsoft.com/office/powerpoint/2010/main" val="362990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2660" y="462226"/>
            <a:ext cx="7772977" cy="1016000"/>
          </a:xfrm>
        </p:spPr>
        <p:txBody>
          <a:bodyPr vert="horz" lIns="85147" tIns="43295" rIns="85147" bIns="43295" rtlCol="0" anchor="ctr">
            <a:normAutofit/>
          </a:bodyPr>
          <a:lstStyle/>
          <a:p>
            <a:pPr>
              <a:defRPr/>
            </a:pPr>
            <a:r>
              <a:rPr lang="en-US" sz="4400" dirty="0"/>
              <a:t>Respirator Program</a:t>
            </a:r>
          </a:p>
        </p:txBody>
      </p:sp>
      <p:sp>
        <p:nvSpPr>
          <p:cNvPr id="22531" name="Rectangle 3"/>
          <p:cNvSpPr>
            <a:spLocks noGrp="1" noChangeArrowheads="1"/>
          </p:cNvSpPr>
          <p:nvPr>
            <p:ph idx="1"/>
          </p:nvPr>
        </p:nvSpPr>
        <p:spPr>
          <a:xfrm>
            <a:off x="3564082" y="2219070"/>
            <a:ext cx="5541818" cy="3290455"/>
          </a:xfrm>
        </p:spPr>
        <p:txBody>
          <a:bodyPr vert="horz" lIns="85147" tIns="43295" rIns="85147" bIns="43295" rtlCol="0">
            <a:normAutofit/>
          </a:bodyPr>
          <a:lstStyle/>
          <a:p>
            <a:pPr>
              <a:defRPr/>
            </a:pPr>
            <a:r>
              <a:rPr lang="en-US" altLang="en-US" sz="2545" dirty="0"/>
              <a:t>Must develop written program with </a:t>
            </a:r>
            <a:r>
              <a:rPr lang="en-US" altLang="en-US" sz="2545" u="sng" dirty="0"/>
              <a:t>worksite-specific</a:t>
            </a:r>
            <a:r>
              <a:rPr lang="en-US" altLang="en-US" sz="2545" dirty="0"/>
              <a:t> procedures </a:t>
            </a:r>
            <a:r>
              <a:rPr lang="en-US" altLang="en-US" sz="2545" i="1" dirty="0"/>
              <a:t>when</a:t>
            </a:r>
            <a:r>
              <a:rPr lang="en-US" altLang="en-US" sz="2545" dirty="0"/>
              <a:t> respirators are necessary or required by employer.</a:t>
            </a:r>
          </a:p>
          <a:p>
            <a:pPr>
              <a:defRPr/>
            </a:pPr>
            <a:endParaRPr lang="en-US" altLang="en-US" sz="800" dirty="0"/>
          </a:p>
          <a:p>
            <a:pPr>
              <a:defRPr/>
            </a:pPr>
            <a:r>
              <a:rPr lang="en-US" altLang="en-US" sz="2545" dirty="0"/>
              <a:t>Must update program as necessary to reflect changes in workplace conditions that affect respirator use.</a:t>
            </a:r>
          </a:p>
        </p:txBody>
      </p:sp>
      <p:sp>
        <p:nvSpPr>
          <p:cNvPr id="8196" name="Rectangle 4"/>
          <p:cNvSpPr>
            <a:spLocks noChangeArrowheads="1"/>
          </p:cNvSpPr>
          <p:nvPr/>
        </p:nvSpPr>
        <p:spPr bwMode="auto">
          <a:xfrm>
            <a:off x="1108364" y="5299365"/>
            <a:ext cx="6927273" cy="42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05" tIns="41853" rIns="83705" bIns="41853">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a:spcBef>
                <a:spcPct val="50000"/>
              </a:spcBef>
            </a:pPr>
            <a:endParaRPr lang="en-US" altLang="en-US" sz="2182">
              <a:solidFill>
                <a:schemeClr val="tx1"/>
              </a:solidFill>
              <a:latin typeface="Times New Roman" panose="02020603050405020304" pitchFamily="18" charset="0"/>
            </a:endParaRPr>
          </a:p>
        </p:txBody>
      </p:sp>
      <p:sp>
        <p:nvSpPr>
          <p:cNvPr id="22533" name="Rectangle 5"/>
          <p:cNvSpPr>
            <a:spLocks noChangeArrowheads="1"/>
          </p:cNvSpPr>
          <p:nvPr/>
        </p:nvSpPr>
        <p:spPr bwMode="auto">
          <a:xfrm>
            <a:off x="4001065" y="5344155"/>
            <a:ext cx="5541818" cy="14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705" tIns="41853" rIns="83705" bIns="41853">
            <a:spAutoFit/>
          </a:bodyPr>
          <a:lstStyle>
            <a:lvl1pPr>
              <a:defRPr sz="2800">
                <a:solidFill>
                  <a:srgbClr val="FFFFFF"/>
                </a:solidFill>
                <a:latin typeface="Arial" pitchFamily="34" charset="0"/>
              </a:defRPr>
            </a:lvl1pPr>
            <a:lvl2pPr marL="742950" indent="-285750">
              <a:defRPr sz="2800">
                <a:solidFill>
                  <a:srgbClr val="FFFFFF"/>
                </a:solidFill>
                <a:latin typeface="Arial" pitchFamily="34" charset="0"/>
              </a:defRPr>
            </a:lvl2pPr>
            <a:lvl3pPr marL="1143000" indent="-228600">
              <a:defRPr sz="2800">
                <a:solidFill>
                  <a:srgbClr val="FFFFFF"/>
                </a:solidFill>
                <a:latin typeface="Arial" pitchFamily="34" charset="0"/>
              </a:defRPr>
            </a:lvl3pPr>
            <a:lvl4pPr marL="1600200" indent="-228600">
              <a:defRPr sz="2800">
                <a:solidFill>
                  <a:srgbClr val="FFFFFF"/>
                </a:solidFill>
                <a:latin typeface="Arial" pitchFamily="34" charset="0"/>
              </a:defRPr>
            </a:lvl4pPr>
            <a:lvl5pPr marL="2057400" indent="-22860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spcBef>
                <a:spcPct val="50000"/>
              </a:spcBef>
              <a:defRPr/>
            </a:pPr>
            <a:r>
              <a:rPr lang="en-US" altLang="en-US" sz="2182" b="1" u="sng" dirty="0">
                <a:solidFill>
                  <a:srgbClr val="002060"/>
                </a:solidFill>
              </a:rPr>
              <a:t>Note</a:t>
            </a:r>
            <a:r>
              <a:rPr lang="en-US" altLang="en-US" sz="2182" b="1" dirty="0">
                <a:solidFill>
                  <a:srgbClr val="002060"/>
                </a:solidFill>
              </a:rPr>
              <a:t>:  </a:t>
            </a:r>
            <a:r>
              <a:rPr lang="en-US" altLang="en-US" sz="2182" dirty="0">
                <a:solidFill>
                  <a:srgbClr val="002060"/>
                </a:solidFill>
              </a:rPr>
              <a:t>OSHA has prepared Small Entity Compliance Guide containing criteria for selection of program administrator and sample program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20" y="2139157"/>
            <a:ext cx="3250761" cy="4204318"/>
          </a:xfrm>
          <a:prstGeom prst="rect">
            <a:avLst/>
          </a:prstGeom>
        </p:spPr>
      </p:pic>
      <p:sp>
        <p:nvSpPr>
          <p:cNvPr id="8" name="TextBox 7">
            <a:extLst>
              <a:ext uri="{FF2B5EF4-FFF2-40B4-BE49-F238E27FC236}">
                <a16:creationId xmlns:a16="http://schemas.microsoft.com/office/drawing/2014/main" id="{1763C9DB-0F01-4F7A-B120-EE70E779698E}"/>
              </a:ext>
            </a:extLst>
          </p:cNvPr>
          <p:cNvSpPr txBox="1"/>
          <p:nvPr/>
        </p:nvSpPr>
        <p:spPr>
          <a:xfrm>
            <a:off x="251229" y="6396335"/>
            <a:ext cx="3168688" cy="461665"/>
          </a:xfrm>
          <a:prstGeom prst="rect">
            <a:avLst/>
          </a:prstGeom>
          <a:noFill/>
        </p:spPr>
        <p:txBody>
          <a:bodyPr wrap="none" rtlCol="0">
            <a:spAutoFit/>
          </a:bodyPr>
          <a:lstStyle/>
          <a:p>
            <a:r>
              <a:rPr lang="en-US" dirty="0"/>
              <a:t>OSHA Publication 3384</a:t>
            </a:r>
          </a:p>
        </p:txBody>
      </p:sp>
    </p:spTree>
    <p:custDataLst>
      <p:tags r:id="rId1"/>
    </p:custDataLst>
    <p:extLst>
      <p:ext uri="{BB962C8B-B14F-4D97-AF65-F5344CB8AC3E}">
        <p14:creationId xmlns:p14="http://schemas.microsoft.com/office/powerpoint/2010/main" val="1854375286"/>
      </p:ext>
    </p:extLst>
  </p:cSld>
  <p:clrMapOvr>
    <a:masterClrMapping/>
  </p:clrMapOvr>
  <p:transition advTm="6000">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5512"/>
          <a:stretch/>
        </p:blipFill>
        <p:spPr>
          <a:xfrm>
            <a:off x="0" y="0"/>
            <a:ext cx="9144000" cy="6858000"/>
          </a:xfrm>
          <a:prstGeom prst="rect">
            <a:avLst/>
          </a:prstGeom>
        </p:spPr>
      </p:pic>
      <p:sp>
        <p:nvSpPr>
          <p:cNvPr id="3" name="Content Placeholder 2"/>
          <p:cNvSpPr>
            <a:spLocks noGrp="1"/>
          </p:cNvSpPr>
          <p:nvPr>
            <p:ph idx="1"/>
          </p:nvPr>
        </p:nvSpPr>
        <p:spPr>
          <a:xfrm>
            <a:off x="304370" y="3429000"/>
            <a:ext cx="6324887" cy="3655580"/>
          </a:xfrm>
        </p:spPr>
        <p:txBody>
          <a:bodyPr>
            <a:normAutofit/>
          </a:bodyPr>
          <a:lstStyle/>
          <a:p>
            <a:pPr marL="311730" lvl="1" indent="-311730">
              <a:buNone/>
              <a:defRPr/>
            </a:pPr>
            <a:r>
              <a:rPr lang="en-US" altLang="en-US" sz="2909" b="1" dirty="0">
                <a:solidFill>
                  <a:schemeClr val="bg1"/>
                </a:solidFill>
                <a:effectLst>
                  <a:outerShdw blurRad="38100" dist="38100" dir="2700000" algn="tl">
                    <a:srgbClr val="000000">
                      <a:alpha val="43137"/>
                    </a:srgbClr>
                  </a:outerShdw>
                </a:effectLst>
              </a:rPr>
              <a:t>Program Administrator – 1910.134(c)(3)</a:t>
            </a:r>
            <a:endParaRPr lang="en-US" altLang="en-US" sz="2545" b="1" dirty="0">
              <a:solidFill>
                <a:schemeClr val="bg1"/>
              </a:solidFill>
              <a:effectLst>
                <a:outerShdw blurRad="38100" dist="38100" dir="2700000" algn="tl">
                  <a:srgbClr val="000000">
                    <a:alpha val="43137"/>
                  </a:srgbClr>
                </a:outerShdw>
              </a:effectLst>
            </a:endParaRPr>
          </a:p>
          <a:p>
            <a:pPr marL="0" indent="0">
              <a:buNone/>
              <a:defRPr/>
            </a:pPr>
            <a:r>
              <a:rPr lang="en-US" altLang="en-US" sz="2545" b="1" dirty="0">
                <a:solidFill>
                  <a:schemeClr val="bg1"/>
                </a:solidFill>
                <a:effectLst>
                  <a:outerShdw blurRad="38100" dist="38100" dir="2700000" algn="tl">
                    <a:srgbClr val="000000">
                      <a:alpha val="43137"/>
                    </a:srgbClr>
                  </a:outerShdw>
                </a:effectLst>
              </a:rPr>
              <a:t>E</a:t>
            </a:r>
            <a:r>
              <a:rPr lang="en-US" sz="2545" b="1" dirty="0">
                <a:solidFill>
                  <a:schemeClr val="bg1"/>
                </a:solidFill>
                <a:effectLst>
                  <a:outerShdw blurRad="38100" dist="38100" dir="2700000" algn="tl">
                    <a:srgbClr val="000000">
                      <a:alpha val="43137"/>
                    </a:srgbClr>
                  </a:outerShdw>
                </a:effectLst>
              </a:rPr>
              <a:t>mployer shall designate a program administrator who is qualified by appropriate training or experience that is commensurate with the complexity of the program to administer or oversee the respiratory protection program and conduct the required evaluations of program effectiveness.</a:t>
            </a:r>
            <a:r>
              <a:rPr lang="en-US" altLang="en-US" sz="2545" b="1" dirty="0">
                <a:solidFill>
                  <a:schemeClr val="bg1"/>
                </a:solidFill>
                <a:effectLst>
                  <a:outerShdw blurRad="38100" dist="38100" dir="2700000" algn="tl">
                    <a:srgbClr val="000000">
                      <a:alpha val="43137"/>
                    </a:srgbClr>
                  </a:outerShdw>
                </a:effectLst>
              </a:rPr>
              <a:t>”</a:t>
            </a:r>
          </a:p>
        </p:txBody>
      </p:sp>
      <p:sp>
        <p:nvSpPr>
          <p:cNvPr id="5" name="Rectangle 2"/>
          <p:cNvSpPr txBox="1">
            <a:spLocks noChangeArrowheads="1"/>
          </p:cNvSpPr>
          <p:nvPr/>
        </p:nvSpPr>
        <p:spPr>
          <a:xfrm>
            <a:off x="1219200" y="304800"/>
            <a:ext cx="9144000" cy="1016000"/>
          </a:xfrm>
          <a:prstGeom prst="rect">
            <a:avLst/>
          </a:prstGeom>
        </p:spPr>
        <p:txBody>
          <a:bodyPr vert="horz" lIns="85147" tIns="43295" rIns="85147" bIns="43295" rtlCol="0" anchor="ctr">
            <a:normAutofit fontScale="67500" lnSpcReduction="20000"/>
          </a:bodyPr>
          <a:lstStyle>
            <a:lvl1pPr algn="ctr" defTabSz="457189" rtl="0" eaLnBrk="1" latinLnBrk="0" hangingPunct="1">
              <a:spcBef>
                <a:spcPct val="0"/>
              </a:spcBef>
              <a:buNone/>
              <a:defRPr sz="4400" b="1" i="0" u="none" kern="1200">
                <a:solidFill>
                  <a:srgbClr val="002060"/>
                </a:solidFill>
                <a:latin typeface="+mj-lt"/>
                <a:ea typeface="+mj-ea"/>
                <a:cs typeface="+mj-cs"/>
              </a:defRPr>
            </a:lvl1pPr>
          </a:lstStyle>
          <a:p>
            <a:pPr fontAlgn="auto">
              <a:spcAft>
                <a:spcPts val="0"/>
              </a:spcAft>
              <a:defRPr/>
            </a:pPr>
            <a:r>
              <a:rPr lang="en-US" sz="6500" dirty="0">
                <a:solidFill>
                  <a:schemeClr val="bg1"/>
                </a:solidFill>
                <a:effectLst>
                  <a:outerShdw blurRad="38100" dist="38100" dir="2700000" algn="tl">
                    <a:srgbClr val="000000">
                      <a:alpha val="43137"/>
                    </a:srgbClr>
                  </a:outerShdw>
                </a:effectLst>
                <a:latin typeface="+mn-lt"/>
              </a:rPr>
              <a:t>Respirator Program </a:t>
            </a:r>
            <a:r>
              <a:rPr lang="en-US" sz="4100" i="1" dirty="0">
                <a:solidFill>
                  <a:schemeClr val="bg1"/>
                </a:solidFill>
                <a:effectLst>
                  <a:outerShdw blurRad="38100" dist="38100" dir="2700000" algn="tl">
                    <a:srgbClr val="000000">
                      <a:alpha val="43137"/>
                    </a:srgbClr>
                  </a:outerShdw>
                </a:effectLst>
              </a:rPr>
              <a:t>(cont’d)</a:t>
            </a:r>
            <a:br>
              <a:rPr lang="en-US" sz="4100" i="1" dirty="0">
                <a:solidFill>
                  <a:schemeClr val="bg1"/>
                </a:solidFill>
                <a:effectLst>
                  <a:outerShdw blurRad="38100" dist="38100" dir="2700000" algn="tl">
                    <a:srgbClr val="000000">
                      <a:alpha val="43137"/>
                    </a:srgbClr>
                  </a:outerShdw>
                </a:effectLst>
              </a:rPr>
            </a:br>
            <a:endParaRPr lang="en-US" sz="4364"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7863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838200" y="370321"/>
            <a:ext cx="9144000" cy="1016000"/>
          </a:xfrm>
        </p:spPr>
        <p:txBody>
          <a:bodyPr>
            <a:normAutofit/>
          </a:bodyPr>
          <a:lstStyle/>
          <a:p>
            <a:pPr algn="l">
              <a:defRPr/>
            </a:pPr>
            <a:r>
              <a:rPr lang="en-US" sz="4400" dirty="0"/>
              <a:t>Respiratory Program</a:t>
            </a:r>
          </a:p>
        </p:txBody>
      </p:sp>
      <p:sp>
        <p:nvSpPr>
          <p:cNvPr id="65538" name="Rectangle 2"/>
          <p:cNvSpPr>
            <a:spLocks noGrp="1" noChangeArrowheads="1"/>
          </p:cNvSpPr>
          <p:nvPr>
            <p:ph idx="1"/>
          </p:nvPr>
        </p:nvSpPr>
        <p:spPr>
          <a:xfrm>
            <a:off x="3657600" y="1386321"/>
            <a:ext cx="5429250" cy="3655579"/>
          </a:xfrm>
        </p:spPr>
        <p:txBody>
          <a:bodyPr>
            <a:noAutofit/>
          </a:bodyPr>
          <a:lstStyle/>
          <a:p>
            <a:pPr>
              <a:buFont typeface="CommonBullets" pitchFamily="34" charset="2"/>
              <a:buNone/>
              <a:defRPr/>
            </a:pPr>
            <a:r>
              <a:rPr lang="en-US" altLang="en-US" sz="3200" b="1" dirty="0"/>
              <a:t>Respirator Selection</a:t>
            </a:r>
          </a:p>
          <a:p>
            <a:pPr lvl="1">
              <a:defRPr/>
            </a:pPr>
            <a:r>
              <a:rPr lang="en-US" altLang="en-US" sz="2800" dirty="0"/>
              <a:t>Respirator type or class is selected by comparing employee’s exposure to occupational exposure limit and determining minimum necessary respirator assigned protection factor</a:t>
            </a:r>
          </a:p>
          <a:p>
            <a:pPr lvl="1">
              <a:defRPr/>
            </a:pPr>
            <a:endParaRPr lang="en-US" altLang="en-US" sz="800" dirty="0"/>
          </a:p>
          <a:p>
            <a:pPr lvl="1">
              <a:defRPr/>
            </a:pPr>
            <a:r>
              <a:rPr lang="en-US" altLang="en-US" sz="2800" dirty="0"/>
              <a:t>Where employer cannot identify or reasonably estimate employee exposure, OSHA requires employer to consider atmosphere as IDLH</a:t>
            </a:r>
          </a:p>
        </p:txBody>
      </p:sp>
      <p:pic>
        <p:nvPicPr>
          <p:cNvPr id="5" name="Picture 2">
            <a:extLst>
              <a:ext uri="{FF2B5EF4-FFF2-40B4-BE49-F238E27FC236}">
                <a16:creationId xmlns:a16="http://schemas.microsoft.com/office/drawing/2014/main" id="{CC926E32-B3A9-48D4-B8F2-ADDD0011106C}"/>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400" y="180975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352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685800"/>
            <a:ext cx="9144000" cy="1016000"/>
          </a:xfrm>
        </p:spPr>
        <p:txBody>
          <a:bodyPr vert="horz" lIns="85147" tIns="43295" rIns="85147" bIns="43295" rtlCol="0" anchor="ctr">
            <a:normAutofit fontScale="90000"/>
          </a:bodyPr>
          <a:lstStyle/>
          <a:p>
            <a:pPr>
              <a:defRPr/>
            </a:pPr>
            <a:r>
              <a:rPr lang="en-US" sz="4909" dirty="0"/>
              <a:t>Respirator Program </a:t>
            </a:r>
            <a:r>
              <a:rPr lang="en-US" sz="3273" b="0" i="1" dirty="0"/>
              <a:t>(cont’d)</a:t>
            </a:r>
            <a:br>
              <a:rPr lang="en-US" sz="3273" b="0" i="1" dirty="0"/>
            </a:br>
            <a:endParaRPr lang="en-US" sz="4364" dirty="0"/>
          </a:p>
        </p:txBody>
      </p:sp>
      <p:sp>
        <p:nvSpPr>
          <p:cNvPr id="8195" name="Rectangle 3"/>
          <p:cNvSpPr>
            <a:spLocks noGrp="1" noChangeArrowheads="1"/>
          </p:cNvSpPr>
          <p:nvPr>
            <p:ph idx="1"/>
          </p:nvPr>
        </p:nvSpPr>
        <p:spPr>
          <a:xfrm>
            <a:off x="2701131" y="2221309"/>
            <a:ext cx="6400800" cy="4525963"/>
          </a:xfrm>
        </p:spPr>
        <p:txBody>
          <a:bodyPr>
            <a:normAutofit/>
          </a:bodyPr>
          <a:lstStyle/>
          <a:p>
            <a:pPr marL="0" indent="0">
              <a:buNone/>
            </a:pPr>
            <a:r>
              <a:rPr lang="en-US" altLang="en-US" sz="3200" b="1" dirty="0"/>
              <a:t>There are three types </a:t>
            </a:r>
            <a:r>
              <a:rPr lang="en-US" altLang="en-US" sz="2800" b="1" dirty="0"/>
              <a:t>of</a:t>
            </a:r>
            <a:r>
              <a:rPr lang="en-US" altLang="en-US" sz="3200" b="1" dirty="0"/>
              <a:t> Atmosphere Supplying Respirators:</a:t>
            </a:r>
          </a:p>
          <a:p>
            <a:pPr marL="857250" lvl="1" indent="-514350">
              <a:buFont typeface="+mj-lt"/>
              <a:buAutoNum type="arabicPeriod"/>
            </a:pPr>
            <a:r>
              <a:rPr lang="en-US" altLang="en-US" sz="2800" dirty="0"/>
              <a:t>Self Contained Breathing Apparatus (SCBA) - air source designed to be carried by user</a:t>
            </a:r>
          </a:p>
          <a:p>
            <a:pPr marL="857250" lvl="1" indent="-514350">
              <a:buFont typeface="+mj-lt"/>
              <a:buAutoNum type="arabicPeriod"/>
            </a:pPr>
            <a:endParaRPr lang="en-US" altLang="en-US" sz="800" dirty="0"/>
          </a:p>
          <a:p>
            <a:pPr marL="857250" lvl="1" indent="-514350">
              <a:buFont typeface="+mj-lt"/>
              <a:buAutoNum type="arabicPeriod"/>
            </a:pPr>
            <a:r>
              <a:rPr lang="en-US" altLang="en-US" sz="2800" dirty="0"/>
              <a:t>Supplied-Air - air source not designed to be carried by user</a:t>
            </a:r>
          </a:p>
          <a:p>
            <a:pPr marL="857250" lvl="1" indent="-514350">
              <a:buFont typeface="+mj-lt"/>
              <a:buAutoNum type="arabicPeriod"/>
            </a:pPr>
            <a:endParaRPr lang="en-US" altLang="en-US" sz="800" dirty="0"/>
          </a:p>
          <a:p>
            <a:pPr marL="857250" lvl="1" indent="-514350">
              <a:buFont typeface="+mj-lt"/>
              <a:buAutoNum type="arabicPeriod"/>
            </a:pPr>
            <a:r>
              <a:rPr lang="en-US" altLang="en-US" sz="2800" dirty="0"/>
              <a:t>Combination SCBA and Supplied-Air</a:t>
            </a:r>
          </a:p>
        </p:txBody>
      </p:sp>
      <p:pic>
        <p:nvPicPr>
          <p:cNvPr id="1028" name="Picture 4">
            <a:extLst>
              <a:ext uri="{FF2B5EF4-FFF2-40B4-BE49-F238E27FC236}">
                <a16:creationId xmlns:a16="http://schemas.microsoft.com/office/drawing/2014/main" id="{2FF74542-F110-49A3-AC6B-C07EC485BC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828800"/>
            <a:ext cx="2415381" cy="24153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5FE64A-1462-424C-94F7-38E95F42F2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9" y="4146748"/>
            <a:ext cx="3324225" cy="2695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98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64511" y="-76200"/>
            <a:ext cx="8229600" cy="1143000"/>
          </a:xfrm>
        </p:spPr>
        <p:txBody>
          <a:bodyPr>
            <a:normAutofit/>
          </a:bodyPr>
          <a:lstStyle/>
          <a:p>
            <a:r>
              <a:rPr lang="en-US" altLang="en-US" dirty="0"/>
              <a:t>Respiratory Protection – Supplied-Air</a:t>
            </a:r>
          </a:p>
        </p:txBody>
      </p:sp>
      <p:sp>
        <p:nvSpPr>
          <p:cNvPr id="9219" name="Rectangle 3"/>
          <p:cNvSpPr>
            <a:spLocks noGrp="1" noChangeArrowheads="1"/>
          </p:cNvSpPr>
          <p:nvPr>
            <p:ph idx="1"/>
          </p:nvPr>
        </p:nvSpPr>
        <p:spPr>
          <a:xfrm>
            <a:off x="3677000" y="2651918"/>
            <a:ext cx="5579615" cy="4525963"/>
          </a:xfrm>
        </p:spPr>
        <p:txBody>
          <a:bodyPr>
            <a:normAutofit/>
          </a:bodyPr>
          <a:lstStyle/>
          <a:p>
            <a:pPr marL="0" indent="0">
              <a:buNone/>
            </a:pPr>
            <a:r>
              <a:rPr lang="en-US" altLang="en-US" sz="3200" b="1" dirty="0"/>
              <a:t>Non-</a:t>
            </a:r>
            <a:r>
              <a:rPr lang="en-US" altLang="en-US" sz="3200" b="1" dirty="0" err="1"/>
              <a:t>IDLH</a:t>
            </a:r>
            <a:r>
              <a:rPr lang="en-US" altLang="en-US" sz="3200" b="1" dirty="0"/>
              <a:t> atmospheres:</a:t>
            </a:r>
          </a:p>
          <a:p>
            <a:pPr lvl="1">
              <a:buFont typeface="Wingdings" panose="05000000000000000000" pitchFamily="2" charset="2"/>
              <a:buChar char="ü"/>
            </a:pPr>
            <a:r>
              <a:rPr lang="en-US" altLang="en-US" sz="2800" dirty="0"/>
              <a:t>Uses hose to deliver breathing air to full-facepiece mask</a:t>
            </a:r>
          </a:p>
          <a:p>
            <a:pPr lvl="1">
              <a:buFont typeface="Wingdings" panose="05000000000000000000" pitchFamily="2" charset="2"/>
              <a:buChar char="ü"/>
            </a:pPr>
            <a:endParaRPr lang="en-US" altLang="en-US" sz="800" dirty="0"/>
          </a:p>
          <a:p>
            <a:pPr lvl="1">
              <a:buFont typeface="Wingdings" panose="05000000000000000000" pitchFamily="2" charset="2"/>
              <a:buChar char="ü"/>
            </a:pPr>
            <a:r>
              <a:rPr lang="en-US" altLang="en-US" sz="2800" dirty="0"/>
              <a:t>Must be at least Grade-D air or better</a:t>
            </a:r>
          </a:p>
          <a:p>
            <a:pPr lvl="1">
              <a:buFont typeface="Wingdings" panose="05000000000000000000" pitchFamily="2" charset="2"/>
              <a:buChar char="ü"/>
            </a:pPr>
            <a:endParaRPr lang="en-US" altLang="en-US" sz="800" dirty="0"/>
          </a:p>
          <a:p>
            <a:pPr lvl="1">
              <a:buFont typeface="Wingdings" panose="05000000000000000000" pitchFamily="2" charset="2"/>
              <a:buChar char="ü"/>
            </a:pPr>
            <a:r>
              <a:rPr lang="en-US" altLang="en-US" sz="2800" dirty="0"/>
              <a:t>Air supply is from certified compressed cylinders or air compressor</a:t>
            </a:r>
          </a:p>
        </p:txBody>
      </p:sp>
      <p:pic>
        <p:nvPicPr>
          <p:cNvPr id="6" name="Picture 5"/>
          <p:cNvPicPr>
            <a:picLocks noChangeAspect="1"/>
          </p:cNvPicPr>
          <p:nvPr/>
        </p:nvPicPr>
        <p:blipFill>
          <a:blip r:embed="rId3"/>
          <a:stretch>
            <a:fillRect/>
          </a:stretch>
        </p:blipFill>
        <p:spPr>
          <a:xfrm>
            <a:off x="0" y="1979891"/>
            <a:ext cx="3677000" cy="4878109"/>
          </a:xfrm>
          <a:prstGeom prst="rect">
            <a:avLst/>
          </a:prstGeom>
          <a:effectLst>
            <a:softEdge rad="101600"/>
          </a:effectLst>
        </p:spPr>
      </p:pic>
    </p:spTree>
    <p:custDataLst>
      <p:tags r:id="rId1"/>
    </p:custDataLst>
    <p:extLst>
      <p:ext uri="{BB962C8B-B14F-4D97-AF65-F5344CB8AC3E}">
        <p14:creationId xmlns:p14="http://schemas.microsoft.com/office/powerpoint/2010/main" val="386669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06"/>
            <a:ext cx="9158535" cy="6846194"/>
          </a:xfrm>
          <a:prstGeom prst="rect">
            <a:avLst/>
          </a:prstGeom>
        </p:spPr>
      </p:pic>
      <p:sp>
        <p:nvSpPr>
          <p:cNvPr id="15362" name="Rectangle 2"/>
          <p:cNvSpPr>
            <a:spLocks noGrp="1" noChangeArrowheads="1"/>
          </p:cNvSpPr>
          <p:nvPr>
            <p:ph type="title"/>
          </p:nvPr>
        </p:nvSpPr>
        <p:spPr>
          <a:xfrm>
            <a:off x="876300" y="3048000"/>
            <a:ext cx="8229600" cy="1143000"/>
          </a:xfrm>
        </p:spPr>
        <p:txBody>
          <a:bodyPr>
            <a:noAutofit/>
          </a:bodyPr>
          <a:lstStyle/>
          <a:p>
            <a:r>
              <a:rPr lang="en-US" altLang="en-US" sz="4400" dirty="0">
                <a:solidFill>
                  <a:schemeClr val="bg1"/>
                </a:solidFill>
                <a:effectLst>
                  <a:outerShdw blurRad="38100" dist="38100" dir="2700000" algn="tl">
                    <a:srgbClr val="000000">
                      <a:alpha val="43137"/>
                    </a:srgbClr>
                  </a:outerShdw>
                </a:effectLst>
              </a:rPr>
              <a:t>Respiratory Protection </a:t>
            </a:r>
            <a:br>
              <a:rPr lang="en-US" altLang="en-US" sz="4400" dirty="0">
                <a:solidFill>
                  <a:schemeClr val="bg1"/>
                </a:solidFill>
                <a:effectLst>
                  <a:outerShdw blurRad="38100" dist="38100" dir="2700000" algn="tl">
                    <a:srgbClr val="000000">
                      <a:alpha val="43137"/>
                    </a:srgbClr>
                  </a:outerShdw>
                </a:effectLst>
              </a:rPr>
            </a:br>
            <a:r>
              <a:rPr lang="en-US" altLang="en-US" sz="4400" dirty="0">
                <a:solidFill>
                  <a:schemeClr val="bg1"/>
                </a:solidFill>
                <a:effectLst>
                  <a:outerShdw blurRad="38100" dist="38100" dir="2700000" algn="tl">
                    <a:srgbClr val="000000">
                      <a:alpha val="43137"/>
                    </a:srgbClr>
                  </a:outerShdw>
                </a:effectLst>
              </a:rPr>
              <a:t>– </a:t>
            </a:r>
            <a:r>
              <a:rPr lang="en-US" altLang="en-US" sz="4400" dirty="0" err="1">
                <a:solidFill>
                  <a:schemeClr val="bg1"/>
                </a:solidFill>
                <a:effectLst>
                  <a:outerShdw blurRad="38100" dist="38100" dir="2700000" algn="tl">
                    <a:srgbClr val="000000">
                      <a:alpha val="43137"/>
                    </a:srgbClr>
                  </a:outerShdw>
                </a:effectLst>
              </a:rPr>
              <a:t>SCBA</a:t>
            </a:r>
            <a:endParaRPr lang="en-US" altLang="en-US" sz="4400" dirty="0">
              <a:solidFill>
                <a:schemeClr val="bg1"/>
              </a:solidFill>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a:xfrm>
            <a:off x="4343400" y="4568724"/>
            <a:ext cx="5334000" cy="4554940"/>
          </a:xfrm>
        </p:spPr>
        <p:txBody>
          <a:bodyPr>
            <a:normAutofit/>
          </a:bodyPr>
          <a:lstStyle/>
          <a:p>
            <a:r>
              <a:rPr lang="en-US" altLang="en-US" sz="2800" b="1" dirty="0">
                <a:solidFill>
                  <a:schemeClr val="bg1"/>
                </a:solidFill>
                <a:effectLst>
                  <a:outerShdw blurRad="38100" dist="38100" dir="2700000" algn="tl">
                    <a:srgbClr val="000000">
                      <a:alpha val="43137"/>
                    </a:srgbClr>
                  </a:outerShdw>
                </a:effectLst>
              </a:rPr>
              <a:t>Wearer is independent of surrounding atmosphere</a:t>
            </a:r>
          </a:p>
          <a:p>
            <a:endParaRPr lang="en-US" altLang="en-US" sz="800" b="1" dirty="0">
              <a:solidFill>
                <a:schemeClr val="bg1"/>
              </a:solidFill>
              <a:effectLst>
                <a:outerShdw blurRad="38100" dist="38100" dir="2700000" algn="tl">
                  <a:srgbClr val="000000">
                    <a:alpha val="43137"/>
                  </a:srgbClr>
                </a:outerShdw>
              </a:effectLst>
            </a:endParaRPr>
          </a:p>
          <a:p>
            <a:r>
              <a:rPr lang="en-US" altLang="en-US" sz="2800" b="1" dirty="0">
                <a:solidFill>
                  <a:schemeClr val="bg1"/>
                </a:solidFill>
                <a:effectLst>
                  <a:outerShdw blurRad="38100" dist="38100" dir="2700000" algn="tl">
                    <a:srgbClr val="000000">
                      <a:alpha val="43137"/>
                    </a:srgbClr>
                  </a:outerShdw>
                </a:effectLst>
              </a:rPr>
              <a:t>SCBA are also used for emergency response &amp; escape </a:t>
            </a:r>
          </a:p>
          <a:p>
            <a:pPr>
              <a:buFont typeface="Wingdings" pitchFamily="2" charset="2"/>
              <a:buNone/>
            </a:pPr>
            <a:endParaRPr lang="en-US" altLang="en-US" sz="28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22608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383" r="8511"/>
          <a:stretch/>
        </p:blipFill>
        <p:spPr>
          <a:xfrm>
            <a:off x="-1" y="22538"/>
            <a:ext cx="9144001" cy="6835462"/>
          </a:xfrm>
          <a:prstGeom prst="rect">
            <a:avLst/>
          </a:prstGeom>
        </p:spPr>
      </p:pic>
      <p:sp>
        <p:nvSpPr>
          <p:cNvPr id="16386" name="Rectangle 2"/>
          <p:cNvSpPr>
            <a:spLocks noGrp="1" noChangeArrowheads="1"/>
          </p:cNvSpPr>
          <p:nvPr>
            <p:ph type="title"/>
          </p:nvPr>
        </p:nvSpPr>
        <p:spPr>
          <a:xfrm>
            <a:off x="3276600" y="1692275"/>
            <a:ext cx="8229600" cy="1143000"/>
          </a:xfrm>
        </p:spPr>
        <p:txBody>
          <a:bodyPr>
            <a:noAutofit/>
          </a:bodyPr>
          <a:lstStyle/>
          <a:p>
            <a:pPr algn="l"/>
            <a:r>
              <a:rPr lang="en-US" altLang="en-US" sz="4400" dirty="0">
                <a:solidFill>
                  <a:schemeClr val="bg1"/>
                </a:solidFill>
                <a:effectLst>
                  <a:outerShdw blurRad="38100" dist="38100" dir="2700000" algn="tl">
                    <a:srgbClr val="000000">
                      <a:alpha val="43137"/>
                    </a:srgbClr>
                  </a:outerShdw>
                </a:effectLst>
              </a:rPr>
              <a:t>Respiratory Protection </a:t>
            </a:r>
            <a:br>
              <a:rPr lang="en-US" altLang="en-US" sz="4400" dirty="0">
                <a:solidFill>
                  <a:schemeClr val="bg1"/>
                </a:solidFill>
                <a:effectLst>
                  <a:outerShdw blurRad="38100" dist="38100" dir="2700000" algn="tl">
                    <a:srgbClr val="000000">
                      <a:alpha val="43137"/>
                    </a:srgbClr>
                  </a:outerShdw>
                </a:effectLst>
              </a:rPr>
            </a:br>
            <a:r>
              <a:rPr lang="en-US" altLang="en-US" sz="4400" dirty="0">
                <a:solidFill>
                  <a:schemeClr val="bg1"/>
                </a:solidFill>
                <a:effectLst>
                  <a:outerShdw blurRad="38100" dist="38100" dir="2700000" algn="tl">
                    <a:srgbClr val="000000">
                      <a:alpha val="43137"/>
                    </a:srgbClr>
                  </a:outerShdw>
                </a:effectLst>
              </a:rPr>
              <a:t>   – Combination</a:t>
            </a:r>
          </a:p>
        </p:txBody>
      </p:sp>
      <p:sp>
        <p:nvSpPr>
          <p:cNvPr id="16387" name="Rectangle 3"/>
          <p:cNvSpPr>
            <a:spLocks noGrp="1" noChangeArrowheads="1"/>
          </p:cNvSpPr>
          <p:nvPr>
            <p:ph idx="1"/>
          </p:nvPr>
        </p:nvSpPr>
        <p:spPr>
          <a:xfrm>
            <a:off x="3429000" y="3200400"/>
            <a:ext cx="5568474" cy="4525963"/>
          </a:xfrm>
        </p:spPr>
        <p:txBody>
          <a:bodyPr>
            <a:normAutofit/>
          </a:bodyPr>
          <a:lstStyle/>
          <a:p>
            <a:r>
              <a:rPr lang="en-US" altLang="en-US" sz="2800" b="1" dirty="0">
                <a:solidFill>
                  <a:schemeClr val="bg1"/>
                </a:solidFill>
                <a:effectLst>
                  <a:outerShdw blurRad="38100" dist="38100" dir="2700000" algn="tl">
                    <a:srgbClr val="000000">
                      <a:alpha val="43137"/>
                    </a:srgbClr>
                  </a:outerShdw>
                </a:effectLst>
              </a:rPr>
              <a:t>These are air-line respirators with auxiliary self-contained air-supply</a:t>
            </a:r>
          </a:p>
          <a:p>
            <a:endParaRPr lang="en-US" altLang="en-US" sz="800" b="1" dirty="0">
              <a:solidFill>
                <a:schemeClr val="bg1"/>
              </a:solidFill>
              <a:effectLst>
                <a:outerShdw blurRad="38100" dist="38100" dir="2700000" algn="tl">
                  <a:srgbClr val="000000">
                    <a:alpha val="43137"/>
                  </a:srgbClr>
                </a:outerShdw>
              </a:effectLst>
            </a:endParaRPr>
          </a:p>
          <a:p>
            <a:r>
              <a:rPr lang="en-US" altLang="en-US" sz="2800" b="1" dirty="0">
                <a:solidFill>
                  <a:schemeClr val="bg1"/>
                </a:solidFill>
                <a:effectLst>
                  <a:outerShdw blurRad="38100" dist="38100" dir="2700000" algn="tl">
                    <a:srgbClr val="000000">
                      <a:alpha val="43137"/>
                    </a:srgbClr>
                  </a:outerShdw>
                </a:effectLst>
              </a:rPr>
              <a:t>Auxiliary SCBA allows the wearer to evacuate area</a:t>
            </a:r>
          </a:p>
          <a:p>
            <a:endParaRPr lang="en-US" altLang="en-US" sz="800" b="1" dirty="0">
              <a:solidFill>
                <a:schemeClr val="bg1"/>
              </a:solidFill>
              <a:effectLst>
                <a:outerShdw blurRad="38100" dist="38100" dir="2700000" algn="tl">
                  <a:srgbClr val="000000">
                    <a:alpha val="43137"/>
                  </a:srgbClr>
                </a:outerShdw>
              </a:effectLst>
            </a:endParaRPr>
          </a:p>
          <a:p>
            <a:r>
              <a:rPr lang="en-US" altLang="en-US" sz="2800" b="1" dirty="0">
                <a:solidFill>
                  <a:schemeClr val="bg1"/>
                </a:solidFill>
                <a:effectLst>
                  <a:outerShdw blurRad="38100" dist="38100" dir="2700000" algn="tl">
                    <a:srgbClr val="000000">
                      <a:alpha val="43137"/>
                    </a:srgbClr>
                  </a:outerShdw>
                </a:effectLst>
              </a:rPr>
              <a:t>With auxiliary SCBA, an air-line respirator can be worn in IDLH atmosphere</a:t>
            </a:r>
          </a:p>
          <a:p>
            <a:pPr>
              <a:buFont typeface="Wingdings" pitchFamily="2" charset="2"/>
              <a:buNone/>
            </a:pPr>
            <a:endParaRPr lang="en-US" altLang="en-US" sz="28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2880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438066"/>
            <a:ext cx="7886700" cy="1325563"/>
          </a:xfrm>
          <a:ln>
            <a:solidFill>
              <a:srgbClr val="002060"/>
            </a:solidFill>
          </a:ln>
        </p:spPr>
        <p:txBody>
          <a:bodyPr>
            <a:normAutofit/>
          </a:bodyPr>
          <a:lstStyle/>
          <a:p>
            <a:r>
              <a:rPr lang="en-US" altLang="en-US" sz="4400" dirty="0"/>
              <a:t>Selection of Respirators</a:t>
            </a:r>
          </a:p>
        </p:txBody>
      </p:sp>
      <p:sp>
        <p:nvSpPr>
          <p:cNvPr id="23555" name="Rectangle 3"/>
          <p:cNvSpPr>
            <a:spLocks noGrp="1" noChangeArrowheads="1"/>
          </p:cNvSpPr>
          <p:nvPr>
            <p:ph idx="1"/>
          </p:nvPr>
        </p:nvSpPr>
        <p:spPr>
          <a:xfrm>
            <a:off x="3039980" y="2351087"/>
            <a:ext cx="6104020" cy="4525963"/>
          </a:xfrm>
        </p:spPr>
        <p:txBody>
          <a:bodyPr>
            <a:normAutofit/>
          </a:bodyPr>
          <a:lstStyle/>
          <a:p>
            <a:pPr marL="0" indent="0">
              <a:buNone/>
            </a:pPr>
            <a:r>
              <a:rPr lang="en-US" altLang="en-US" sz="2800" b="1" dirty="0"/>
              <a:t>For </a:t>
            </a:r>
            <a:r>
              <a:rPr lang="en-US" altLang="en-US" sz="2800" b="1" dirty="0" err="1"/>
              <a:t>IDLH</a:t>
            </a:r>
            <a:r>
              <a:rPr lang="en-US" altLang="en-US" sz="2800" b="1" dirty="0"/>
              <a:t> atmospheres provide:</a:t>
            </a:r>
          </a:p>
          <a:p>
            <a:pPr lvl="1"/>
            <a:r>
              <a:rPr lang="en-US" altLang="en-US" sz="2800" dirty="0"/>
              <a:t>Full </a:t>
            </a:r>
            <a:r>
              <a:rPr lang="en-US" altLang="en-US" sz="2800" dirty="0" err="1"/>
              <a:t>facepiece</a:t>
            </a:r>
            <a:r>
              <a:rPr lang="en-US" altLang="en-US" sz="2800" dirty="0"/>
              <a:t> pressure demand SCBA certified by NIOSH for a minimum service life of 30 minutes; </a:t>
            </a:r>
            <a:r>
              <a:rPr lang="en-US" altLang="en-US" sz="2800" b="1" dirty="0"/>
              <a:t>OR</a:t>
            </a:r>
          </a:p>
          <a:p>
            <a:pPr lvl="1"/>
            <a:endParaRPr lang="en-US" altLang="en-US" sz="800" dirty="0"/>
          </a:p>
          <a:p>
            <a:pPr lvl="1"/>
            <a:r>
              <a:rPr lang="en-US" altLang="en-US" sz="2800" dirty="0"/>
              <a:t>A combination full </a:t>
            </a:r>
            <a:r>
              <a:rPr lang="en-US" altLang="en-US" sz="2800" dirty="0" err="1"/>
              <a:t>facepiece</a:t>
            </a:r>
            <a:r>
              <a:rPr lang="en-US" altLang="en-US" sz="2800" dirty="0"/>
              <a:t> pressure demand supplied air respirator with auxiliary self-contained air supply</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1763629"/>
            <a:ext cx="4305500" cy="5113421"/>
          </a:xfrm>
          <a:prstGeom prst="rect">
            <a:avLst/>
          </a:prstGeom>
        </p:spPr>
      </p:pic>
    </p:spTree>
    <p:custDataLst>
      <p:tags r:id="rId1"/>
    </p:custDataLst>
    <p:extLst>
      <p:ext uri="{BB962C8B-B14F-4D97-AF65-F5344CB8AC3E}">
        <p14:creationId xmlns:p14="http://schemas.microsoft.com/office/powerpoint/2010/main" val="308011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9144000" cy="6858000"/>
          </a:xfrm>
          <a:prstGeom prst="rect">
            <a:avLst/>
          </a:prstGeom>
        </p:spPr>
      </p:pic>
      <p:sp>
        <p:nvSpPr>
          <p:cNvPr id="105474" name="Rectangle 2"/>
          <p:cNvSpPr>
            <a:spLocks noGrp="1" noChangeArrowheads="1"/>
          </p:cNvSpPr>
          <p:nvPr>
            <p:ph type="title"/>
          </p:nvPr>
        </p:nvSpPr>
        <p:spPr>
          <a:xfrm>
            <a:off x="457200" y="787400"/>
            <a:ext cx="7772977" cy="1016001"/>
          </a:xfrm>
        </p:spPr>
        <p:txBody>
          <a:bodyPr/>
          <a:lstStyle/>
          <a:p>
            <a:pPr>
              <a:defRPr/>
            </a:pPr>
            <a:r>
              <a:rPr lang="en-US" sz="4909" dirty="0">
                <a:solidFill>
                  <a:schemeClr val="bg1"/>
                </a:solidFill>
                <a:effectLst>
                  <a:outerShdw blurRad="38100" dist="38100" dir="2700000" algn="tl">
                    <a:srgbClr val="000000">
                      <a:alpha val="43137"/>
                    </a:srgbClr>
                  </a:outerShdw>
                </a:effectLst>
              </a:rPr>
              <a:t>Medical Evaluations</a:t>
            </a:r>
          </a:p>
        </p:txBody>
      </p:sp>
      <p:sp>
        <p:nvSpPr>
          <p:cNvPr id="105475" name="Rectangle 3"/>
          <p:cNvSpPr>
            <a:spLocks noGrp="1" noChangeArrowheads="1"/>
          </p:cNvSpPr>
          <p:nvPr>
            <p:ph idx="1"/>
          </p:nvPr>
        </p:nvSpPr>
        <p:spPr>
          <a:xfrm>
            <a:off x="438150" y="2825751"/>
            <a:ext cx="8229600" cy="4876800"/>
          </a:xfrm>
        </p:spPr>
        <p:txBody>
          <a:bodyPr>
            <a:normAutofit/>
          </a:bodyPr>
          <a:lstStyle/>
          <a:p>
            <a:pPr>
              <a:lnSpc>
                <a:spcPct val="90000"/>
              </a:lnSpc>
              <a:buFont typeface="CommonBullets" pitchFamily="34" charset="2"/>
              <a:buNone/>
              <a:defRPr/>
            </a:pPr>
            <a:r>
              <a:rPr lang="en-US" sz="2909" b="1" dirty="0">
                <a:solidFill>
                  <a:schemeClr val="bg1"/>
                </a:solidFill>
                <a:effectLst>
                  <a:outerShdw blurRad="38100" dist="38100" dir="2700000" algn="tl">
                    <a:srgbClr val="000000">
                      <a:alpha val="43137"/>
                    </a:srgbClr>
                  </a:outerShdw>
                </a:effectLst>
              </a:rPr>
              <a:t>   Using a respirator may place a physiological burden on employees that varies with the type of respirator worn, job, and workplace conditions in which respirator is used, and medical status of the employee. </a:t>
            </a:r>
          </a:p>
          <a:p>
            <a:pPr>
              <a:lnSpc>
                <a:spcPct val="90000"/>
              </a:lnSpc>
              <a:buFont typeface="CommonBullets" pitchFamily="34" charset="2"/>
              <a:buNone/>
              <a:defRPr/>
            </a:pPr>
            <a:endParaRPr lang="en-US" sz="800" b="1" dirty="0">
              <a:solidFill>
                <a:schemeClr val="bg1"/>
              </a:solidFill>
              <a:effectLst>
                <a:outerShdw blurRad="38100" dist="38100" dir="2700000" algn="tl">
                  <a:srgbClr val="000000">
                    <a:alpha val="43137"/>
                  </a:srgbClr>
                </a:outerShdw>
              </a:effectLst>
            </a:endParaRPr>
          </a:p>
          <a:p>
            <a:pPr>
              <a:lnSpc>
                <a:spcPct val="90000"/>
              </a:lnSpc>
              <a:buFont typeface="CommonBullets" pitchFamily="34" charset="2"/>
              <a:buNone/>
              <a:defRPr/>
            </a:pPr>
            <a:r>
              <a:rPr lang="en-US" sz="2909" b="1" dirty="0">
                <a:solidFill>
                  <a:schemeClr val="bg1"/>
                </a:solidFill>
                <a:effectLst>
                  <a:outerShdw blurRad="38100" dist="38100" dir="2700000" algn="tl">
                    <a:srgbClr val="000000">
                      <a:alpha val="43137"/>
                    </a:srgbClr>
                  </a:outerShdw>
                </a:effectLst>
              </a:rPr>
              <a:t>   Accordingly, this paragraph specifies the minimum requirements for medical evaluation that employers must implement to determine employee's ability to use respirator. - 1910.134(e)</a:t>
            </a:r>
            <a:endParaRPr lang="en-US" sz="2545"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53366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084" r="13286"/>
          <a:stretch/>
        </p:blipFill>
        <p:spPr>
          <a:xfrm>
            <a:off x="1447800" y="0"/>
            <a:ext cx="7696200" cy="6858000"/>
          </a:xfrm>
          <a:prstGeom prst="rect">
            <a:avLst/>
          </a:prstGeom>
        </p:spPr>
      </p:pic>
      <p:sp>
        <p:nvSpPr>
          <p:cNvPr id="103427" name="Rectangle 3"/>
          <p:cNvSpPr>
            <a:spLocks noGrp="1" noChangeArrowheads="1"/>
          </p:cNvSpPr>
          <p:nvPr>
            <p:ph type="title"/>
          </p:nvPr>
        </p:nvSpPr>
        <p:spPr>
          <a:xfrm>
            <a:off x="19050" y="1869930"/>
            <a:ext cx="9144000" cy="1016000"/>
          </a:xfrm>
        </p:spPr>
        <p:txBody>
          <a:bodyPr>
            <a:noAutofit/>
          </a:bodyPr>
          <a:lstStyle/>
          <a:p>
            <a:pPr algn="l">
              <a:defRPr/>
            </a:pPr>
            <a:br>
              <a:rPr lang="en-US" sz="4400" dirty="0"/>
            </a:br>
            <a:r>
              <a:rPr lang="en-US" sz="4400" dirty="0"/>
              <a:t>Respiratory Program</a:t>
            </a:r>
            <a:br>
              <a:rPr lang="en-US" sz="4400" dirty="0"/>
            </a:br>
            <a:endParaRPr lang="en-US" sz="4400" dirty="0"/>
          </a:p>
        </p:txBody>
      </p:sp>
      <p:sp>
        <p:nvSpPr>
          <p:cNvPr id="103426" name="Rectangle 2"/>
          <p:cNvSpPr>
            <a:spLocks noGrp="1" noChangeArrowheads="1"/>
          </p:cNvSpPr>
          <p:nvPr>
            <p:ph idx="1"/>
          </p:nvPr>
        </p:nvSpPr>
        <p:spPr>
          <a:xfrm>
            <a:off x="285750" y="3124200"/>
            <a:ext cx="4743450" cy="3655580"/>
          </a:xfrm>
        </p:spPr>
        <p:txBody>
          <a:bodyPr/>
          <a:lstStyle/>
          <a:p>
            <a:pPr>
              <a:buFont typeface="CommonBullets" pitchFamily="34" charset="2"/>
              <a:buNone/>
              <a:defRPr/>
            </a:pPr>
            <a:r>
              <a:rPr lang="en-US" sz="2909" b="1" dirty="0"/>
              <a:t>  Medical Evaluation                              - </a:t>
            </a:r>
            <a:r>
              <a:rPr lang="en-US" sz="2909" dirty="0"/>
              <a:t>1910.134(e) </a:t>
            </a:r>
          </a:p>
          <a:p>
            <a:pPr>
              <a:buFont typeface="CommonBullets" pitchFamily="34" charset="2"/>
              <a:buNone/>
              <a:defRPr/>
            </a:pPr>
            <a:r>
              <a:rPr lang="en-US" sz="2909" dirty="0"/>
              <a:t>“</a:t>
            </a:r>
            <a:r>
              <a:rPr lang="en-US" sz="2545" dirty="0"/>
              <a:t>Employer shall provide a medical evaluation to determine the employee's ability to use a respirator, before the employee is fit tested or required to use the respirator in the workplace.” </a:t>
            </a:r>
          </a:p>
        </p:txBody>
      </p:sp>
    </p:spTree>
    <p:custDataLst>
      <p:tags r:id="rId1"/>
    </p:custDataLst>
    <p:extLst>
      <p:ext uri="{BB962C8B-B14F-4D97-AF65-F5344CB8AC3E}">
        <p14:creationId xmlns:p14="http://schemas.microsoft.com/office/powerpoint/2010/main" val="116703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4648200" cy="6943248"/>
          </a:xfrm>
          <a:prstGeom prst="rect">
            <a:avLst/>
          </a:prstGeom>
          <a:effectLst>
            <a:softEdge rad="127000"/>
          </a:effectLst>
        </p:spPr>
      </p:pic>
      <p:sp>
        <p:nvSpPr>
          <p:cNvPr id="5" name="Rectangle 4"/>
          <p:cNvSpPr/>
          <p:nvPr/>
        </p:nvSpPr>
        <p:spPr>
          <a:xfrm>
            <a:off x="4038600" y="1981200"/>
            <a:ext cx="5105400" cy="4570867"/>
          </a:xfrm>
          <a:prstGeom prst="rect">
            <a:avLst/>
          </a:prstGeom>
        </p:spPr>
        <p:txBody>
          <a:bodyPr wrap="square">
            <a:spAutoFit/>
          </a:bodyPr>
          <a:lstStyle/>
          <a:p>
            <a:pPr marL="914400" marR="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Review personal protective equipment requirements for </a:t>
            </a:r>
            <a:r>
              <a:rPr lang="en-US" sz="2800" dirty="0">
                <a:solidFill>
                  <a:srgbClr val="002060"/>
                </a:solidFill>
                <a:latin typeface="+mn-lt"/>
              </a:rPr>
              <a:t>H</a:t>
            </a:r>
            <a:r>
              <a:rPr lang="en-US" sz="2800" baseline="-25000" dirty="0">
                <a:solidFill>
                  <a:srgbClr val="002060"/>
                </a:solidFill>
                <a:latin typeface="+mn-lt"/>
              </a:rPr>
              <a:t>2</a:t>
            </a:r>
            <a:r>
              <a:rPr lang="en-US" sz="2800" dirty="0">
                <a:solidFill>
                  <a:srgbClr val="002060"/>
                </a:solidFill>
                <a:latin typeface="+mn-lt"/>
              </a:rPr>
              <a:t>S</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environments</a:t>
            </a:r>
          </a:p>
          <a:p>
            <a:pPr marL="914400" marR="0" lvl="1" indent="-457200">
              <a:lnSpc>
                <a:spcPct val="107000"/>
              </a:lnSpc>
              <a:spcBef>
                <a:spcPts val="0"/>
              </a:spcBef>
              <a:spcAft>
                <a:spcPts val="0"/>
              </a:spcAft>
              <a:buFont typeface="Arial" panose="020B0604020202020204" pitchFamily="34" charset="0"/>
              <a:buChar char="•"/>
            </a:pPr>
            <a:endParaRPr lang="en-US"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Proper use and maintenance of respiratory protection equipment</a:t>
            </a:r>
          </a:p>
          <a:p>
            <a:pPr marL="914400" marR="0" lvl="1" indent="-457200">
              <a:lnSpc>
                <a:spcPct val="107000"/>
              </a:lnSpc>
              <a:spcBef>
                <a:spcPts val="0"/>
              </a:spcBef>
              <a:spcAft>
                <a:spcPts val="0"/>
              </a:spcAft>
              <a:buFont typeface="Arial" panose="020B0604020202020204" pitchFamily="34" charset="0"/>
              <a:buChar char="•"/>
            </a:pPr>
            <a:endParaRPr lang="en-US" sz="1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marR="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Calibri" panose="020F0502020204030204" pitchFamily="34" charset="0"/>
                <a:ea typeface="Calibri" panose="020F0502020204030204" pitchFamily="34" charset="0"/>
              </a:rPr>
              <a:t>Need for instruction and hands-on practice with demonstrated proficiency </a:t>
            </a:r>
            <a:endParaRPr lang="en-US" sz="2800" dirty="0">
              <a:solidFill>
                <a:srgbClr val="002060"/>
              </a:solidFill>
            </a:endParaRPr>
          </a:p>
        </p:txBody>
      </p:sp>
      <p:sp>
        <p:nvSpPr>
          <p:cNvPr id="2" name="Title 1"/>
          <p:cNvSpPr>
            <a:spLocks noGrp="1"/>
          </p:cNvSpPr>
          <p:nvPr>
            <p:ph type="title"/>
          </p:nvPr>
        </p:nvSpPr>
        <p:spPr>
          <a:xfrm>
            <a:off x="1295400" y="305933"/>
            <a:ext cx="2914049" cy="1143000"/>
          </a:xfrm>
        </p:spPr>
        <p:txBody>
          <a:bodyPr>
            <a:normAutofit/>
          </a:bodyPr>
          <a:lstStyle/>
          <a:p>
            <a:r>
              <a:rPr lang="en-US" sz="4400" dirty="0">
                <a:solidFill>
                  <a:schemeClr val="bg1"/>
                </a:solidFill>
                <a:effectLst>
                  <a:outerShdw blurRad="38100" dist="38100" dir="2700000" algn="tl">
                    <a:srgbClr val="000000">
                      <a:alpha val="43137"/>
                    </a:srgbClr>
                  </a:outerShdw>
                </a:effectLst>
              </a:rPr>
              <a:t>Objectives:</a:t>
            </a:r>
          </a:p>
        </p:txBody>
      </p:sp>
    </p:spTree>
    <p:custDataLst>
      <p:tags r:id="rId1"/>
    </p:custDataLst>
    <p:extLst>
      <p:ext uri="{BB962C8B-B14F-4D97-AF65-F5344CB8AC3E}">
        <p14:creationId xmlns:p14="http://schemas.microsoft.com/office/powerpoint/2010/main" val="39543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1756" y="638031"/>
            <a:ext cx="9144000" cy="1016000"/>
          </a:xfrm>
        </p:spPr>
        <p:txBody>
          <a:bodyPr vert="horz" lIns="85147" tIns="43295" rIns="85147" bIns="43295" rtlCol="0" anchor="ctr">
            <a:normAutofit fontScale="90000"/>
          </a:bodyPr>
          <a:lstStyle/>
          <a:p>
            <a:pPr>
              <a:defRPr/>
            </a:pPr>
            <a:r>
              <a:rPr lang="en-US" sz="4909" dirty="0"/>
              <a:t>Respirator Program </a:t>
            </a:r>
            <a:r>
              <a:rPr lang="en-US" sz="3273" b="0" i="1" dirty="0"/>
              <a:t>(cont’d)</a:t>
            </a:r>
            <a:br>
              <a:rPr lang="en-US" sz="3273" b="0" i="1" dirty="0"/>
            </a:br>
            <a:endParaRPr lang="en-US" sz="4364" dirty="0"/>
          </a:p>
        </p:txBody>
      </p:sp>
      <p:sp>
        <p:nvSpPr>
          <p:cNvPr id="26627" name="Rectangle 3"/>
          <p:cNvSpPr>
            <a:spLocks noGrp="1" noChangeArrowheads="1"/>
          </p:cNvSpPr>
          <p:nvPr>
            <p:ph idx="1"/>
          </p:nvPr>
        </p:nvSpPr>
        <p:spPr>
          <a:xfrm>
            <a:off x="533401" y="2362200"/>
            <a:ext cx="4876800" cy="4195329"/>
          </a:xfrm>
        </p:spPr>
        <p:txBody>
          <a:bodyPr>
            <a:noAutofit/>
          </a:bodyPr>
          <a:lstStyle/>
          <a:p>
            <a:pPr marL="0" indent="0">
              <a:buNone/>
              <a:defRPr/>
            </a:pPr>
            <a:r>
              <a:rPr lang="en-US" altLang="en-US" sz="2800" dirty="0"/>
              <a:t>Must establish and implement those elements of written program necessary to ensure employee is medically able to use respirator and that it is cleaned, stored, and maintained so it does not present health hazard to user - </a:t>
            </a:r>
            <a:r>
              <a:rPr lang="en-US" altLang="en-US" sz="2800" i="1" dirty="0"/>
              <a:t>1910.134(c)(2)(ii)</a:t>
            </a:r>
          </a:p>
          <a:p>
            <a:pPr marL="0" indent="0">
              <a:buNone/>
              <a:defRPr/>
            </a:pPr>
            <a:endParaRPr lang="en-US" altLang="en-US" sz="1050" dirty="0"/>
          </a:p>
        </p:txBody>
      </p:sp>
      <p:pic>
        <p:nvPicPr>
          <p:cNvPr id="6" name="Picture 2" descr="http://www.diamondliners.com/SAS-Mask-Cleaning-Wipes-Anti-Fog-Wipes-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1905000"/>
            <a:ext cx="3217243" cy="3427065"/>
          </a:xfrm>
          <a:prstGeom prst="rect">
            <a:avLst/>
          </a:prstGeom>
          <a:noFill/>
          <a:ln w="31750">
            <a:solidFill>
              <a:schemeClr val="bg2">
                <a:lumMod val="1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248708"/>
      </p:ext>
    </p:extLst>
  </p:cSld>
  <p:clrMapOvr>
    <a:masterClrMapping/>
  </p:clrMapOvr>
  <p:transition advTm="6000">
    <p:pull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2"/>
          <p:cNvSpPr>
            <a:spLocks noGrp="1" noChangeArrowheads="1"/>
          </p:cNvSpPr>
          <p:nvPr>
            <p:ph type="title"/>
          </p:nvPr>
        </p:nvSpPr>
        <p:spPr>
          <a:xfrm>
            <a:off x="685800" y="609600"/>
            <a:ext cx="8229600" cy="1143000"/>
          </a:xfrm>
        </p:spPr>
        <p:txBody>
          <a:bodyPr vert="horz" lIns="85147" tIns="43295" rIns="85147" bIns="43295" rtlCol="0" anchor="ctr">
            <a:normAutofit fontScale="90000"/>
          </a:bodyPr>
          <a:lstStyle/>
          <a:p>
            <a:pPr algn="l">
              <a:defRPr/>
            </a:pPr>
            <a:r>
              <a:rPr lang="en-US" sz="4909" dirty="0">
                <a:solidFill>
                  <a:schemeClr val="bg1"/>
                </a:solidFill>
                <a:effectLst>
                  <a:outerShdw blurRad="38100" dist="38100" dir="2700000" algn="tl">
                    <a:srgbClr val="000000">
                      <a:alpha val="43137"/>
                    </a:srgbClr>
                  </a:outerShdw>
                </a:effectLst>
              </a:rPr>
              <a:t>Respirator Program </a:t>
            </a:r>
            <a:r>
              <a:rPr lang="en-US" sz="3273" b="0" i="1" dirty="0">
                <a:solidFill>
                  <a:schemeClr val="bg1"/>
                </a:solidFill>
                <a:effectLst>
                  <a:outerShdw blurRad="38100" dist="38100" dir="2700000" algn="tl">
                    <a:srgbClr val="000000">
                      <a:alpha val="43137"/>
                    </a:srgbClr>
                  </a:outerShdw>
                </a:effectLst>
              </a:rPr>
              <a:t>(cont’d)</a:t>
            </a:r>
            <a:br>
              <a:rPr lang="en-US" sz="3273" b="0" i="1" dirty="0">
                <a:solidFill>
                  <a:schemeClr val="bg1"/>
                </a:solidFill>
                <a:effectLst>
                  <a:outerShdw blurRad="38100" dist="38100" dir="2700000" algn="tl">
                    <a:srgbClr val="000000">
                      <a:alpha val="43137"/>
                    </a:srgbClr>
                  </a:outerShdw>
                </a:effectLst>
              </a:rPr>
            </a:br>
            <a:endParaRPr lang="en-US" sz="4364" dirty="0">
              <a:solidFill>
                <a:schemeClr val="bg1"/>
              </a:solidFill>
              <a:effectLst>
                <a:outerShdw blurRad="38100" dist="38100" dir="2700000" algn="tl">
                  <a:srgbClr val="000000">
                    <a:alpha val="43137"/>
                  </a:srgbClr>
                </a:outerShdw>
              </a:effectLst>
            </a:endParaRPr>
          </a:p>
        </p:txBody>
      </p:sp>
      <p:sp>
        <p:nvSpPr>
          <p:cNvPr id="106498" name="Rectangle 2"/>
          <p:cNvSpPr>
            <a:spLocks noGrp="1" noChangeArrowheads="1"/>
          </p:cNvSpPr>
          <p:nvPr>
            <p:ph idx="1"/>
          </p:nvPr>
        </p:nvSpPr>
        <p:spPr>
          <a:xfrm>
            <a:off x="2133600" y="1752600"/>
            <a:ext cx="6553200" cy="4020705"/>
          </a:xfrm>
        </p:spPr>
        <p:txBody>
          <a:bodyPr>
            <a:noAutofit/>
          </a:bodyPr>
          <a:lstStyle/>
          <a:p>
            <a:pPr>
              <a:buFont typeface="CommonBullets" pitchFamily="34" charset="2"/>
              <a:buNone/>
              <a:defRPr/>
            </a:pPr>
            <a:r>
              <a:rPr lang="en-US" sz="3200" b="1" dirty="0">
                <a:solidFill>
                  <a:schemeClr val="bg1"/>
                </a:solidFill>
                <a:effectLst>
                  <a:outerShdw blurRad="38100" dist="38100" dir="2700000" algn="tl">
                    <a:srgbClr val="000000">
                      <a:alpha val="43137"/>
                    </a:srgbClr>
                  </a:outerShdw>
                </a:effectLst>
              </a:rPr>
              <a:t>Fit Testing </a:t>
            </a:r>
            <a:r>
              <a:rPr lang="en-US" sz="2800" b="1" dirty="0">
                <a:solidFill>
                  <a:schemeClr val="bg1"/>
                </a:solidFill>
                <a:effectLst>
                  <a:outerShdw blurRad="38100" dist="38100" dir="2700000" algn="tl">
                    <a:srgbClr val="000000">
                      <a:alpha val="43137"/>
                    </a:srgbClr>
                  </a:outerShdw>
                </a:effectLst>
              </a:rPr>
              <a:t>- 1910.134(e) </a:t>
            </a:r>
          </a:p>
          <a:p>
            <a:pPr marL="457188" lvl="1" indent="0">
              <a:buNone/>
              <a:defRPr/>
            </a:pPr>
            <a:r>
              <a:rPr lang="en-US" sz="2800" b="1" dirty="0">
                <a:solidFill>
                  <a:schemeClr val="bg1"/>
                </a:solidFill>
                <a:effectLst>
                  <a:outerShdw blurRad="38100" dist="38100" dir="2700000" algn="tl">
                    <a:srgbClr val="000000">
                      <a:alpha val="43137"/>
                    </a:srgbClr>
                  </a:outerShdw>
                </a:effectLst>
              </a:rPr>
              <a:t>“Employer shall ensure that employee using tight-fitting </a:t>
            </a:r>
            <a:r>
              <a:rPr lang="en-US" sz="2800" b="1" dirty="0" err="1">
                <a:solidFill>
                  <a:schemeClr val="bg1"/>
                </a:solidFill>
                <a:effectLst>
                  <a:outerShdw blurRad="38100" dist="38100" dir="2700000" algn="tl">
                    <a:srgbClr val="000000">
                      <a:alpha val="43137"/>
                    </a:srgbClr>
                  </a:outerShdw>
                </a:effectLst>
              </a:rPr>
              <a:t>facepiece</a:t>
            </a:r>
            <a:r>
              <a:rPr lang="en-US" sz="2800" b="1" dirty="0">
                <a:solidFill>
                  <a:schemeClr val="bg1"/>
                </a:solidFill>
                <a:effectLst>
                  <a:outerShdw blurRad="38100" dist="38100" dir="2700000" algn="tl">
                    <a:srgbClr val="000000">
                      <a:alpha val="43137"/>
                    </a:srgbClr>
                  </a:outerShdw>
                </a:effectLst>
              </a:rPr>
              <a:t> respirator is fit tested prior to…</a:t>
            </a:r>
          </a:p>
          <a:p>
            <a:pPr lvl="2">
              <a:defRPr/>
            </a:pPr>
            <a:r>
              <a:rPr lang="en-US" b="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Initial use of respirator</a:t>
            </a:r>
          </a:p>
          <a:p>
            <a:pPr lvl="2">
              <a:defRPr/>
            </a:pPr>
            <a:endParaRPr lang="en-US" sz="1100" b="1" dirty="0">
              <a:solidFill>
                <a:schemeClr val="bg1"/>
              </a:solidFill>
              <a:effectLst>
                <a:outerShdw blurRad="38100" dist="38100" dir="2700000" algn="tl">
                  <a:srgbClr val="000000">
                    <a:alpha val="43137"/>
                  </a:srgbClr>
                </a:outerShdw>
              </a:effectLst>
            </a:endParaRPr>
          </a:p>
          <a:p>
            <a:pPr lvl="2">
              <a:defRPr/>
            </a:pPr>
            <a:r>
              <a:rPr lang="en-US" sz="2400" b="1" dirty="0">
                <a:solidFill>
                  <a:schemeClr val="bg1"/>
                </a:solidFill>
                <a:effectLst>
                  <a:outerShdw blurRad="38100" dist="38100" dir="2700000" algn="tl">
                    <a:srgbClr val="000000">
                      <a:alpha val="43137"/>
                    </a:srgbClr>
                  </a:outerShdw>
                </a:effectLst>
              </a:rPr>
              <a:t> Whenever different respirator facepiece (size, style, model                                        or make) is used</a:t>
            </a:r>
          </a:p>
          <a:p>
            <a:pPr lvl="2">
              <a:defRPr/>
            </a:pPr>
            <a:endParaRPr lang="en-US" sz="1100" b="1" dirty="0">
              <a:solidFill>
                <a:schemeClr val="bg1"/>
              </a:solidFill>
              <a:effectLst>
                <a:outerShdw blurRad="38100" dist="38100" dir="2700000" algn="tl">
                  <a:srgbClr val="000000">
                    <a:alpha val="43137"/>
                  </a:srgbClr>
                </a:outerShdw>
              </a:effectLst>
            </a:endParaRPr>
          </a:p>
          <a:p>
            <a:pPr lvl="2">
              <a:defRPr/>
            </a:pPr>
            <a:r>
              <a:rPr lang="en-US" sz="2400" b="1" dirty="0">
                <a:solidFill>
                  <a:schemeClr val="bg1"/>
                </a:solidFill>
                <a:effectLst>
                  <a:outerShdw blurRad="38100" dist="38100" dir="2700000" algn="tl">
                    <a:srgbClr val="000000">
                      <a:alpha val="43137"/>
                    </a:srgbClr>
                  </a:outerShdw>
                </a:effectLst>
              </a:rPr>
              <a:t>At least annually” </a:t>
            </a:r>
          </a:p>
          <a:p>
            <a:pPr lvl="2">
              <a:defRPr/>
            </a:pPr>
            <a:endParaRPr lang="en-US"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85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685800"/>
            <a:ext cx="9144000" cy="1016000"/>
          </a:xfrm>
        </p:spPr>
        <p:txBody>
          <a:bodyPr vert="horz" lIns="85147" tIns="43295" rIns="85147" bIns="43295" rtlCol="0" anchor="ctr">
            <a:normAutofit fontScale="90000"/>
          </a:bodyPr>
          <a:lstStyle/>
          <a:p>
            <a:pPr>
              <a:defRPr/>
            </a:pPr>
            <a:r>
              <a:rPr lang="en-US" sz="4909" dirty="0"/>
              <a:t>Respirator Program </a:t>
            </a:r>
            <a:r>
              <a:rPr lang="en-US" sz="3273" b="0" i="1" dirty="0"/>
              <a:t>(cont’d)</a:t>
            </a:r>
            <a:br>
              <a:rPr lang="en-US" sz="3273" b="0" i="1" dirty="0"/>
            </a:br>
            <a:endParaRPr lang="en-US" sz="4364" dirty="0"/>
          </a:p>
        </p:txBody>
      </p:sp>
      <p:sp>
        <p:nvSpPr>
          <p:cNvPr id="115714" name="Rectangle 2"/>
          <p:cNvSpPr>
            <a:spLocks noGrp="1" noChangeArrowheads="1"/>
          </p:cNvSpPr>
          <p:nvPr>
            <p:ph idx="1"/>
          </p:nvPr>
        </p:nvSpPr>
        <p:spPr>
          <a:xfrm>
            <a:off x="457200" y="2590800"/>
            <a:ext cx="8839200" cy="4020705"/>
          </a:xfrm>
        </p:spPr>
        <p:txBody>
          <a:bodyPr>
            <a:noAutofit/>
          </a:bodyPr>
          <a:lstStyle/>
          <a:p>
            <a:pPr marL="554187" lvl="1" indent="-554187">
              <a:buNone/>
              <a:defRPr/>
            </a:pPr>
            <a:r>
              <a:rPr lang="en-US" sz="3600" b="1" dirty="0"/>
              <a:t>Breathing Air Quality and Use </a:t>
            </a:r>
            <a:r>
              <a:rPr lang="en-US" sz="3600" dirty="0">
                <a:solidFill>
                  <a:schemeClr val="accent3"/>
                </a:solidFill>
              </a:rPr>
              <a:t>- </a:t>
            </a:r>
            <a:r>
              <a:rPr lang="en-US" sz="3600" b="1" dirty="0"/>
              <a:t>1910.134(i)</a:t>
            </a:r>
          </a:p>
          <a:p>
            <a:pPr marL="0" lvl="1" indent="0">
              <a:buNone/>
              <a:defRPr/>
            </a:pPr>
            <a:r>
              <a:rPr lang="en-US" sz="2800" dirty="0"/>
              <a:t>“…Requires employer to provide employees using atmosphere-supplying respirators (Supplied-Air &amp; SCBA) with breathing gases of high purity”</a:t>
            </a:r>
            <a:endParaRPr lang="en-US" sz="2800" b="1" dirty="0"/>
          </a:p>
        </p:txBody>
      </p:sp>
    </p:spTree>
    <p:custDataLst>
      <p:tags r:id="rId1"/>
    </p:custDataLst>
    <p:extLst>
      <p:ext uri="{BB962C8B-B14F-4D97-AF65-F5344CB8AC3E}">
        <p14:creationId xmlns:p14="http://schemas.microsoft.com/office/powerpoint/2010/main" val="132084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19050"/>
            <a:ext cx="8229600" cy="1143000"/>
          </a:xfrm>
        </p:spPr>
        <p:txBody>
          <a:bodyPr>
            <a:normAutofit/>
          </a:bodyPr>
          <a:lstStyle/>
          <a:p>
            <a:pPr algn="l"/>
            <a:r>
              <a:rPr lang="en-US" altLang="en-US" sz="4400" dirty="0"/>
              <a:t>Supplied-Air</a:t>
            </a:r>
          </a:p>
        </p:txBody>
      </p:sp>
      <p:sp>
        <p:nvSpPr>
          <p:cNvPr id="10243" name="Rectangle 3"/>
          <p:cNvSpPr>
            <a:spLocks noGrp="1" noChangeArrowheads="1"/>
          </p:cNvSpPr>
          <p:nvPr>
            <p:ph idx="1"/>
          </p:nvPr>
        </p:nvSpPr>
        <p:spPr>
          <a:xfrm>
            <a:off x="3200400" y="2312987"/>
            <a:ext cx="5342020" cy="4525963"/>
          </a:xfrm>
        </p:spPr>
        <p:txBody>
          <a:bodyPr>
            <a:normAutofit/>
          </a:bodyPr>
          <a:lstStyle/>
          <a:p>
            <a:pPr marL="0" indent="0">
              <a:buNone/>
            </a:pPr>
            <a:r>
              <a:rPr lang="en-US" altLang="en-US" sz="3200" b="1" dirty="0"/>
              <a:t>When using cylinders of air…</a:t>
            </a:r>
          </a:p>
          <a:p>
            <a:pPr lvl="1"/>
            <a:r>
              <a:rPr lang="en-US" altLang="en-US" sz="2800" dirty="0"/>
              <a:t>Cylinders must be tested</a:t>
            </a:r>
          </a:p>
          <a:p>
            <a:pPr lvl="1"/>
            <a:endParaRPr lang="en-US" altLang="en-US" sz="800" dirty="0"/>
          </a:p>
          <a:p>
            <a:pPr lvl="1"/>
            <a:r>
              <a:rPr lang="en-US" altLang="en-US" sz="2800" dirty="0"/>
              <a:t>Cylinders must have certificate of analysis from supplier</a:t>
            </a:r>
          </a:p>
          <a:p>
            <a:pPr lvl="1"/>
            <a:endParaRPr lang="en-US" altLang="en-US" sz="800" dirty="0"/>
          </a:p>
          <a:p>
            <a:pPr lvl="1"/>
            <a:r>
              <a:rPr lang="en-US" altLang="en-US" sz="2800" dirty="0"/>
              <a:t>Moisture content must not exceed dew point of -50 degrees 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38200"/>
            <a:ext cx="6248400" cy="6248400"/>
          </a:xfrm>
          <a:prstGeom prst="rect">
            <a:avLst/>
          </a:prstGeom>
        </p:spPr>
      </p:pic>
    </p:spTree>
    <p:custDataLst>
      <p:tags r:id="rId1"/>
    </p:custDataLst>
    <p:extLst>
      <p:ext uri="{BB962C8B-B14F-4D97-AF65-F5344CB8AC3E}">
        <p14:creationId xmlns:p14="http://schemas.microsoft.com/office/powerpoint/2010/main" val="325350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0999"/>
            <a:ext cx="8229600" cy="1143000"/>
          </a:xfrm>
        </p:spPr>
        <p:txBody>
          <a:bodyPr>
            <a:normAutofit/>
          </a:bodyPr>
          <a:lstStyle/>
          <a:p>
            <a:pPr algn="l"/>
            <a:r>
              <a:rPr lang="en-US" altLang="en-US" sz="4400" dirty="0"/>
              <a:t>Grade-D Air</a:t>
            </a:r>
          </a:p>
        </p:txBody>
      </p:sp>
      <p:sp>
        <p:nvSpPr>
          <p:cNvPr id="11267" name="Rectangle 3"/>
          <p:cNvSpPr>
            <a:spLocks noGrp="1" noChangeArrowheads="1"/>
          </p:cNvSpPr>
          <p:nvPr>
            <p:ph idx="1"/>
          </p:nvPr>
        </p:nvSpPr>
        <p:spPr>
          <a:xfrm>
            <a:off x="685800" y="1523999"/>
            <a:ext cx="6705600" cy="4525963"/>
          </a:xfrm>
        </p:spPr>
        <p:txBody>
          <a:bodyPr>
            <a:noAutofit/>
          </a:bodyPr>
          <a:lstStyle/>
          <a:p>
            <a:pPr marL="0" indent="0">
              <a:buNone/>
            </a:pPr>
            <a:r>
              <a:rPr lang="en-US" altLang="en-US" sz="3200" b="1" dirty="0"/>
              <a:t>Air must meet ANSI/Compress Gas Association Commodity Specification for Air, G-7.1-1989  for Grade 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2954657"/>
            <a:ext cx="6477000" cy="3389630"/>
          </a:xfrm>
          <a:prstGeom prst="rect">
            <a:avLst/>
          </a:prstGeom>
        </p:spPr>
      </p:pic>
    </p:spTree>
    <p:custDataLst>
      <p:tags r:id="rId1"/>
    </p:custDataLst>
    <p:extLst>
      <p:ext uri="{BB962C8B-B14F-4D97-AF65-F5344CB8AC3E}">
        <p14:creationId xmlns:p14="http://schemas.microsoft.com/office/powerpoint/2010/main" val="390251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6423"/>
            <a:ext cx="7886700" cy="1325563"/>
          </a:xfrm>
        </p:spPr>
        <p:txBody>
          <a:bodyPr>
            <a:normAutofit/>
          </a:bodyPr>
          <a:lstStyle/>
          <a:p>
            <a:r>
              <a:rPr lang="en-US" altLang="en-US" sz="4400" dirty="0"/>
              <a:t>Respiratory Protection –               </a:t>
            </a:r>
            <a:br>
              <a:rPr lang="en-US" altLang="en-US" sz="4400" dirty="0"/>
            </a:br>
            <a:r>
              <a:rPr lang="en-US" altLang="en-US" sz="4400" dirty="0"/>
              <a:t>    Supplied-Air</a:t>
            </a:r>
          </a:p>
        </p:txBody>
      </p:sp>
      <p:sp>
        <p:nvSpPr>
          <p:cNvPr id="13315" name="Rectangle 3"/>
          <p:cNvSpPr>
            <a:spLocks noGrp="1" noChangeArrowheads="1"/>
          </p:cNvSpPr>
          <p:nvPr>
            <p:ph idx="1"/>
          </p:nvPr>
        </p:nvSpPr>
        <p:spPr>
          <a:xfrm>
            <a:off x="2852230" y="2358235"/>
            <a:ext cx="6253670" cy="4525963"/>
          </a:xfrm>
        </p:spPr>
        <p:txBody>
          <a:bodyPr>
            <a:normAutofit/>
          </a:bodyPr>
          <a:lstStyle/>
          <a:p>
            <a:pPr marL="0" indent="0">
              <a:buNone/>
            </a:pPr>
            <a:r>
              <a:rPr lang="en-US" altLang="en-US" sz="3200" b="1" dirty="0"/>
              <a:t>When using air from compressors, the compressors must be situated to:</a:t>
            </a:r>
          </a:p>
          <a:p>
            <a:pPr lvl="1"/>
            <a:r>
              <a:rPr lang="en-US" altLang="en-US" sz="2800" dirty="0"/>
              <a:t>Prevent the entry of contaminants into the air-supply system</a:t>
            </a:r>
          </a:p>
          <a:p>
            <a:pPr lvl="1"/>
            <a:endParaRPr lang="en-US" altLang="en-US" sz="800" dirty="0"/>
          </a:p>
          <a:p>
            <a:pPr lvl="1"/>
            <a:r>
              <a:rPr lang="en-US" altLang="en-US" sz="2800" dirty="0"/>
              <a:t>Minimize the moisture content</a:t>
            </a:r>
          </a:p>
          <a:p>
            <a:pPr lvl="1"/>
            <a:endParaRPr lang="en-US" altLang="en-US" sz="800" dirty="0"/>
          </a:p>
          <a:p>
            <a:pPr lvl="1"/>
            <a:r>
              <a:rPr lang="en-US" altLang="en-US" sz="2800" dirty="0"/>
              <a:t>Have suitable in-line purifying sorbent beds to assure breathing air quality</a:t>
            </a:r>
          </a:p>
          <a:p>
            <a:pPr lvl="1">
              <a:buFont typeface="Wingdings" pitchFamily="2" charset="2"/>
              <a:buNone/>
            </a:pPr>
            <a:endParaRPr lang="en-US" altLang="en-US" sz="2800" dirty="0"/>
          </a:p>
          <a:p>
            <a:pPr lvl="1"/>
            <a:endParaRPr lang="en-US" altLang="en-US" sz="2800" dirty="0"/>
          </a:p>
        </p:txBody>
      </p:sp>
      <p:pic>
        <p:nvPicPr>
          <p:cNvPr id="2" name="Picture 1"/>
          <p:cNvPicPr>
            <a:picLocks noChangeAspect="1"/>
          </p:cNvPicPr>
          <p:nvPr/>
        </p:nvPicPr>
        <p:blipFill>
          <a:blip r:embed="rId3"/>
          <a:stretch>
            <a:fillRect/>
          </a:stretch>
        </p:blipFill>
        <p:spPr>
          <a:xfrm>
            <a:off x="-152400" y="2381252"/>
            <a:ext cx="3168854" cy="4525962"/>
          </a:xfrm>
          <a:prstGeom prst="rect">
            <a:avLst/>
          </a:prstGeom>
          <a:effectLst>
            <a:softEdge rad="228600"/>
          </a:effectLst>
        </p:spPr>
      </p:pic>
    </p:spTree>
    <p:custDataLst>
      <p:tags r:id="rId1"/>
    </p:custDataLst>
    <p:extLst>
      <p:ext uri="{BB962C8B-B14F-4D97-AF65-F5344CB8AC3E}">
        <p14:creationId xmlns:p14="http://schemas.microsoft.com/office/powerpoint/2010/main" val="408109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5350" y="495300"/>
            <a:ext cx="8229600" cy="1143000"/>
          </a:xfrm>
        </p:spPr>
        <p:txBody>
          <a:bodyPr>
            <a:normAutofit/>
          </a:bodyPr>
          <a:lstStyle/>
          <a:p>
            <a:pPr algn="l"/>
            <a:r>
              <a:rPr lang="en-US" altLang="en-US" sz="4400" dirty="0"/>
              <a:t>Supplied-Air</a:t>
            </a:r>
          </a:p>
        </p:txBody>
      </p:sp>
      <p:sp>
        <p:nvSpPr>
          <p:cNvPr id="14339" name="Rectangle 3"/>
          <p:cNvSpPr>
            <a:spLocks noGrp="1" noChangeArrowheads="1"/>
          </p:cNvSpPr>
          <p:nvPr>
            <p:ph idx="1"/>
          </p:nvPr>
        </p:nvSpPr>
        <p:spPr>
          <a:xfrm>
            <a:off x="3863128" y="3124201"/>
            <a:ext cx="5261822" cy="4830763"/>
          </a:xfrm>
        </p:spPr>
        <p:txBody>
          <a:bodyPr>
            <a:normAutofit/>
          </a:bodyPr>
          <a:lstStyle/>
          <a:p>
            <a:pPr>
              <a:lnSpc>
                <a:spcPct val="90000"/>
              </a:lnSpc>
            </a:pPr>
            <a:r>
              <a:rPr lang="en-US" altLang="en-US" sz="2800" dirty="0"/>
              <a:t>For compressors that are not oil-lubricated, ensure CO levels do not exceed 10 ppm</a:t>
            </a:r>
          </a:p>
          <a:p>
            <a:pPr>
              <a:lnSpc>
                <a:spcPct val="90000"/>
              </a:lnSpc>
            </a:pPr>
            <a:r>
              <a:rPr lang="en-US" altLang="en-US" sz="2800" dirty="0"/>
              <a:t>For oil-lubricated compressors, then shall use high temperature or CO alarm to ensure CO levels do not exceed 10 ppm</a:t>
            </a:r>
          </a:p>
          <a:p>
            <a:pPr lvl="1">
              <a:lnSpc>
                <a:spcPct val="90000"/>
              </a:lnSpc>
            </a:pPr>
            <a:endParaRPr lang="en-US" altLang="en-US" sz="2400" dirty="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0" y="1956934"/>
            <a:ext cx="3863128" cy="4139066"/>
          </a:xfrm>
          <a:prstGeom prst="rect">
            <a:avLst/>
          </a:prstGeom>
        </p:spPr>
      </p:pic>
    </p:spTree>
    <p:custDataLst>
      <p:tags r:id="rId1"/>
    </p:custDataLst>
    <p:extLst>
      <p:ext uri="{BB962C8B-B14F-4D97-AF65-F5344CB8AC3E}">
        <p14:creationId xmlns:p14="http://schemas.microsoft.com/office/powerpoint/2010/main" val="377618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42812"/>
            <a:ext cx="8229600" cy="1143000"/>
          </a:xfrm>
        </p:spPr>
        <p:txBody>
          <a:bodyPr>
            <a:noAutofit/>
          </a:bodyPr>
          <a:lstStyle/>
          <a:p>
            <a:r>
              <a:rPr lang="en-US" altLang="en-US" sz="4400" dirty="0"/>
              <a:t>Maintenance &amp; Care of </a:t>
            </a:r>
            <a:br>
              <a:rPr lang="en-US" altLang="en-US" sz="4400" dirty="0"/>
            </a:br>
            <a:r>
              <a:rPr lang="en-US" altLang="en-US" sz="4400" dirty="0"/>
              <a:t>   Respirators</a:t>
            </a:r>
          </a:p>
        </p:txBody>
      </p:sp>
      <p:sp>
        <p:nvSpPr>
          <p:cNvPr id="36867" name="Rectangle 3"/>
          <p:cNvSpPr>
            <a:spLocks noGrp="1" noChangeArrowheads="1"/>
          </p:cNvSpPr>
          <p:nvPr>
            <p:ph idx="1"/>
          </p:nvPr>
        </p:nvSpPr>
        <p:spPr>
          <a:xfrm>
            <a:off x="3803567" y="2332037"/>
            <a:ext cx="5340433" cy="4525963"/>
          </a:xfrm>
        </p:spPr>
        <p:txBody>
          <a:bodyPr>
            <a:normAutofit/>
          </a:bodyPr>
          <a:lstStyle/>
          <a:p>
            <a:pPr marL="0" indent="0">
              <a:buNone/>
            </a:pPr>
            <a:r>
              <a:rPr lang="en-US" altLang="en-US" sz="3200" b="1" dirty="0"/>
              <a:t>Storage of respirators for emergency use:</a:t>
            </a:r>
          </a:p>
          <a:p>
            <a:pPr lvl="1"/>
            <a:r>
              <a:rPr lang="en-US" altLang="en-US" sz="2800" dirty="0"/>
              <a:t>Kept accessible to work area</a:t>
            </a:r>
          </a:p>
          <a:p>
            <a:pPr lvl="1"/>
            <a:endParaRPr lang="en-US" altLang="en-US" sz="1050" dirty="0"/>
          </a:p>
          <a:p>
            <a:pPr lvl="1"/>
            <a:r>
              <a:rPr lang="en-US" altLang="en-US" sz="2800" dirty="0"/>
              <a:t>Stored in compartments or covers that are clearly marked</a:t>
            </a:r>
          </a:p>
          <a:p>
            <a:pPr lvl="1"/>
            <a:endParaRPr lang="en-US" altLang="en-US" sz="900" dirty="0"/>
          </a:p>
          <a:p>
            <a:pPr lvl="1"/>
            <a:r>
              <a:rPr lang="en-US" altLang="en-US" sz="2800" dirty="0"/>
              <a:t>Stored in accordance with manufacturer instructions</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366847" y="2170225"/>
            <a:ext cx="3436720" cy="4144963"/>
          </a:xfrm>
          <a:prstGeom prst="rect">
            <a:avLst/>
          </a:prstGeom>
        </p:spPr>
      </p:pic>
    </p:spTree>
    <p:custDataLst>
      <p:tags r:id="rId1"/>
    </p:custDataLst>
    <p:extLst>
      <p:ext uri="{BB962C8B-B14F-4D97-AF65-F5344CB8AC3E}">
        <p14:creationId xmlns:p14="http://schemas.microsoft.com/office/powerpoint/2010/main" val="225898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40843" y="3315478"/>
            <a:ext cx="1888157" cy="312420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81000" y="2743200"/>
            <a:ext cx="1981200" cy="312420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4" name="Rectangle 2"/>
          <p:cNvSpPr>
            <a:spLocks noGrp="1" noChangeArrowheads="1"/>
          </p:cNvSpPr>
          <p:nvPr>
            <p:ph type="title"/>
          </p:nvPr>
        </p:nvSpPr>
        <p:spPr>
          <a:xfrm>
            <a:off x="457200" y="437372"/>
            <a:ext cx="8229600" cy="1143000"/>
          </a:xfrm>
        </p:spPr>
        <p:txBody>
          <a:bodyPr>
            <a:noAutofit/>
          </a:bodyPr>
          <a:lstStyle/>
          <a:p>
            <a:r>
              <a:rPr lang="en-US" altLang="en-US" sz="4400" dirty="0"/>
              <a:t>Maintenance &amp; Care of   </a:t>
            </a:r>
            <a:br>
              <a:rPr lang="en-US" altLang="en-US" sz="4400" dirty="0"/>
            </a:br>
            <a:r>
              <a:rPr lang="en-US" altLang="en-US" sz="4400" dirty="0"/>
              <a:t>   Respirators</a:t>
            </a:r>
          </a:p>
        </p:txBody>
      </p:sp>
      <p:sp>
        <p:nvSpPr>
          <p:cNvPr id="38915" name="Rectangle 3"/>
          <p:cNvSpPr>
            <a:spLocks noGrp="1" noChangeArrowheads="1"/>
          </p:cNvSpPr>
          <p:nvPr>
            <p:ph idx="1"/>
          </p:nvPr>
        </p:nvSpPr>
        <p:spPr>
          <a:xfrm>
            <a:off x="3322529" y="1817687"/>
            <a:ext cx="6104020" cy="4525963"/>
          </a:xfrm>
        </p:spPr>
        <p:txBody>
          <a:bodyPr>
            <a:normAutofit/>
          </a:bodyPr>
          <a:lstStyle/>
          <a:p>
            <a:pPr marL="0" indent="0">
              <a:lnSpc>
                <a:spcPct val="90000"/>
              </a:lnSpc>
              <a:buNone/>
            </a:pPr>
            <a:r>
              <a:rPr lang="en-US" altLang="en-US" sz="3200" b="1" dirty="0"/>
              <a:t>For emergency use respirators, employer shall certify respirator by…</a:t>
            </a:r>
            <a:endParaRPr lang="en-US" altLang="en-US" sz="2800" b="1" dirty="0"/>
          </a:p>
          <a:p>
            <a:pPr lvl="1">
              <a:lnSpc>
                <a:spcPct val="90000"/>
              </a:lnSpc>
            </a:pPr>
            <a:r>
              <a:rPr lang="en-US" altLang="en-US" sz="2800" dirty="0"/>
              <a:t>documenting date inspection was performed, </a:t>
            </a:r>
          </a:p>
          <a:p>
            <a:pPr lvl="1">
              <a:lnSpc>
                <a:spcPct val="90000"/>
              </a:lnSpc>
            </a:pPr>
            <a:r>
              <a:rPr lang="en-US" altLang="en-US" sz="2800" dirty="0"/>
              <a:t>name of person who completed inspection, </a:t>
            </a:r>
          </a:p>
          <a:p>
            <a:pPr lvl="1">
              <a:lnSpc>
                <a:spcPct val="90000"/>
              </a:lnSpc>
            </a:pPr>
            <a:r>
              <a:rPr lang="en-US" altLang="en-US" sz="2800" dirty="0"/>
              <a:t>findings, </a:t>
            </a:r>
          </a:p>
          <a:p>
            <a:pPr lvl="1">
              <a:lnSpc>
                <a:spcPct val="90000"/>
              </a:lnSpc>
            </a:pPr>
            <a:r>
              <a:rPr lang="en-US" altLang="en-US" sz="2800" dirty="0"/>
              <a:t>required remedial action, and </a:t>
            </a:r>
          </a:p>
          <a:p>
            <a:pPr lvl="1">
              <a:lnSpc>
                <a:spcPct val="90000"/>
              </a:lnSpc>
            </a:pPr>
            <a:r>
              <a:rPr lang="en-US" altLang="en-US" sz="2800" dirty="0"/>
              <a:t>serial number to identify respirator</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757" y="2345709"/>
            <a:ext cx="3381886" cy="4278086"/>
          </a:xfrm>
          <a:prstGeom prst="rect">
            <a:avLst/>
          </a:prstGeom>
          <a:noFill/>
        </p:spPr>
      </p:pic>
    </p:spTree>
    <p:custDataLst>
      <p:tags r:id="rId1"/>
    </p:custDataLst>
    <p:extLst>
      <p:ext uri="{BB962C8B-B14F-4D97-AF65-F5344CB8AC3E}">
        <p14:creationId xmlns:p14="http://schemas.microsoft.com/office/powerpoint/2010/main" val="3935016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782493"/>
            <a:ext cx="9144000" cy="1016000"/>
          </a:xfrm>
        </p:spPr>
        <p:txBody>
          <a:bodyPr vert="horz" lIns="85147" tIns="43295" rIns="85147" bIns="43295" rtlCol="0" anchor="ctr">
            <a:normAutofit fontScale="90000"/>
          </a:bodyPr>
          <a:lstStyle/>
          <a:p>
            <a:pPr>
              <a:defRPr/>
            </a:pPr>
            <a:r>
              <a:rPr lang="en-US" sz="4909" dirty="0"/>
              <a:t>Respirator Program </a:t>
            </a:r>
            <a:r>
              <a:rPr lang="en-US" sz="3273" b="0" i="1" dirty="0"/>
              <a:t>(cont’d)</a:t>
            </a:r>
            <a:br>
              <a:rPr lang="en-US" sz="3273" b="0" i="1" dirty="0"/>
            </a:br>
            <a:endParaRPr lang="en-US" sz="4364" dirty="0"/>
          </a:p>
        </p:txBody>
      </p:sp>
      <p:sp>
        <p:nvSpPr>
          <p:cNvPr id="115714" name="Rectangle 2"/>
          <p:cNvSpPr>
            <a:spLocks noGrp="1" noChangeArrowheads="1"/>
          </p:cNvSpPr>
          <p:nvPr>
            <p:ph idx="1"/>
          </p:nvPr>
        </p:nvSpPr>
        <p:spPr>
          <a:xfrm>
            <a:off x="2175165" y="1922895"/>
            <a:ext cx="6557529" cy="4020705"/>
          </a:xfrm>
        </p:spPr>
        <p:txBody>
          <a:bodyPr>
            <a:noAutofit/>
          </a:bodyPr>
          <a:lstStyle/>
          <a:p>
            <a:pPr marL="554187" indent="-554187">
              <a:buNone/>
              <a:defRPr/>
            </a:pPr>
            <a:r>
              <a:rPr lang="en-US" sz="3200" b="1" dirty="0"/>
              <a:t>       Respirator Training </a:t>
            </a:r>
            <a:r>
              <a:rPr lang="en-US" sz="3200" dirty="0"/>
              <a:t>- 1910.134(k</a:t>
            </a:r>
            <a:r>
              <a:rPr lang="en-US" dirty="0"/>
              <a:t>)                                                   </a:t>
            </a:r>
            <a:r>
              <a:rPr lang="en-US" sz="2800" dirty="0"/>
              <a:t>“This paragraph requires employer to provide effective training to employees who are required to use respirators</a:t>
            </a:r>
            <a:endParaRPr lang="en-US" sz="1050" dirty="0"/>
          </a:p>
          <a:p>
            <a:pPr marL="415640" lvl="1" indent="0">
              <a:buNone/>
              <a:defRPr/>
            </a:pPr>
            <a:r>
              <a:rPr lang="en-US" sz="2800" b="1" dirty="0"/>
              <a:t>      Training must be …</a:t>
            </a:r>
          </a:p>
          <a:p>
            <a:pPr marL="1589822" lvl="3" indent="-415641">
              <a:defRPr/>
            </a:pPr>
            <a:r>
              <a:rPr lang="en-US" sz="2800" dirty="0"/>
              <a:t>Comprehensive</a:t>
            </a:r>
          </a:p>
          <a:p>
            <a:pPr marL="1589822" lvl="3" indent="-415641">
              <a:defRPr/>
            </a:pPr>
            <a:endParaRPr lang="en-US" sz="800" dirty="0"/>
          </a:p>
          <a:p>
            <a:pPr marL="1589822" lvl="3" indent="-415641">
              <a:defRPr/>
            </a:pPr>
            <a:r>
              <a:rPr lang="en-US" sz="2800" dirty="0"/>
              <a:t>Understandable</a:t>
            </a:r>
          </a:p>
          <a:p>
            <a:pPr marL="1589822" lvl="3" indent="-415641">
              <a:defRPr/>
            </a:pPr>
            <a:endParaRPr lang="en-US" sz="800" dirty="0"/>
          </a:p>
          <a:p>
            <a:pPr marL="1589822" lvl="3" indent="-415641">
              <a:defRPr/>
            </a:pPr>
            <a:r>
              <a:rPr lang="en-US" sz="2800" dirty="0"/>
              <a:t>Recur annually and more often if necessary.” </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306" y="2171700"/>
            <a:ext cx="3945865" cy="4686300"/>
          </a:xfrm>
          <a:prstGeom prst="rect">
            <a:avLst/>
          </a:prstGeom>
        </p:spPr>
      </p:pic>
    </p:spTree>
    <p:custDataLst>
      <p:tags r:id="rId1"/>
    </p:custDataLst>
    <p:extLst>
      <p:ext uri="{BB962C8B-B14F-4D97-AF65-F5344CB8AC3E}">
        <p14:creationId xmlns:p14="http://schemas.microsoft.com/office/powerpoint/2010/main" val="124513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41024"/>
            <a:ext cx="8229600" cy="1143000"/>
          </a:xfrm>
        </p:spPr>
        <p:txBody>
          <a:bodyPr>
            <a:normAutofit/>
          </a:bodyPr>
          <a:lstStyle/>
          <a:p>
            <a:pPr algn="l"/>
            <a:r>
              <a:rPr lang="en-US" sz="4400" dirty="0"/>
              <a:t>Respiratory Protection</a:t>
            </a:r>
          </a:p>
        </p:txBody>
      </p:sp>
      <p:pic>
        <p:nvPicPr>
          <p:cNvPr id="6" name="Content Placeholder 5"/>
          <p:cNvPicPr>
            <a:picLocks noGrp="1" noChangeAspect="1"/>
          </p:cNvPicPr>
          <p:nvPr>
            <p:ph idx="1"/>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 y="1085662"/>
            <a:ext cx="3840051" cy="5753288"/>
          </a:xfrm>
        </p:spPr>
      </p:pic>
      <p:sp>
        <p:nvSpPr>
          <p:cNvPr id="7" name="Rectangle 3"/>
          <p:cNvSpPr txBox="1">
            <a:spLocks noChangeArrowheads="1"/>
          </p:cNvSpPr>
          <p:nvPr/>
        </p:nvSpPr>
        <p:spPr>
          <a:xfrm>
            <a:off x="3962400" y="3276600"/>
            <a:ext cx="5181600" cy="4525963"/>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6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3200" b="0" i="0" u="none"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4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altLang="en-US" sz="2800" i="0" dirty="0">
                <a:solidFill>
                  <a:srgbClr val="002060"/>
                </a:solidFill>
                <a:latin typeface="Calibri" panose="020F0502020204030204" pitchFamily="34" charset="0"/>
              </a:rPr>
              <a:t>Describe appropriate respiratory protection.</a:t>
            </a:r>
          </a:p>
          <a:p>
            <a:pPr fontAlgn="auto">
              <a:spcAft>
                <a:spcPts val="0"/>
              </a:spcAft>
            </a:pPr>
            <a:r>
              <a:rPr lang="en-US" altLang="en-US" sz="2800" i="0" dirty="0">
                <a:solidFill>
                  <a:srgbClr val="002060"/>
                </a:solidFill>
                <a:latin typeface="Calibri" panose="020F0502020204030204" pitchFamily="34" charset="0"/>
              </a:rPr>
              <a:t>List elements of an effective respiratory protection program.</a:t>
            </a:r>
          </a:p>
          <a:p>
            <a:pPr fontAlgn="auto">
              <a:spcAft>
                <a:spcPts val="0"/>
              </a:spcAft>
            </a:pPr>
            <a:r>
              <a:rPr lang="en-US" altLang="en-US" sz="2800" i="0" dirty="0">
                <a:solidFill>
                  <a:srgbClr val="002060"/>
                </a:solidFill>
                <a:latin typeface="Calibri" panose="020F0502020204030204" pitchFamily="34" charset="0"/>
              </a:rPr>
              <a:t>Describe areas where H</a:t>
            </a:r>
            <a:r>
              <a:rPr lang="en-US" altLang="en-US" sz="2800" i="0" baseline="-25000" dirty="0">
                <a:solidFill>
                  <a:srgbClr val="002060"/>
                </a:solidFill>
                <a:latin typeface="Calibri" panose="020F0502020204030204" pitchFamily="34" charset="0"/>
              </a:rPr>
              <a:t>2</a:t>
            </a:r>
            <a:r>
              <a:rPr lang="en-US" altLang="en-US" sz="2800" i="0" dirty="0">
                <a:solidFill>
                  <a:srgbClr val="002060"/>
                </a:solidFill>
                <a:latin typeface="Calibri" panose="020F0502020204030204" pitchFamily="34" charset="0"/>
              </a:rPr>
              <a:t>S may accumulate.</a:t>
            </a:r>
          </a:p>
        </p:txBody>
      </p:sp>
    </p:spTree>
    <p:custDataLst>
      <p:tags r:id="rId1"/>
    </p:custDataLst>
    <p:extLst>
      <p:ext uri="{BB962C8B-B14F-4D97-AF65-F5344CB8AC3E}">
        <p14:creationId xmlns:p14="http://schemas.microsoft.com/office/powerpoint/2010/main" val="3437152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612011"/>
            <a:ext cx="7886700" cy="1325563"/>
          </a:xfrm>
        </p:spPr>
        <p:txBody>
          <a:bodyPr>
            <a:normAutofit/>
          </a:bodyPr>
          <a:lstStyle/>
          <a:p>
            <a:r>
              <a:rPr lang="en-US" altLang="en-US" sz="4400" dirty="0"/>
              <a:t>Additional Training for PPE</a:t>
            </a:r>
          </a:p>
        </p:txBody>
      </p:sp>
      <p:sp>
        <p:nvSpPr>
          <p:cNvPr id="45059" name="Rectangle 3"/>
          <p:cNvSpPr>
            <a:spLocks noGrp="1" noChangeArrowheads="1"/>
          </p:cNvSpPr>
          <p:nvPr>
            <p:ph idx="1"/>
          </p:nvPr>
        </p:nvSpPr>
        <p:spPr>
          <a:xfrm>
            <a:off x="381000" y="2209800"/>
            <a:ext cx="6104020" cy="4525963"/>
          </a:xfrm>
        </p:spPr>
        <p:txBody>
          <a:bodyPr>
            <a:normAutofit/>
          </a:bodyPr>
          <a:lstStyle/>
          <a:p>
            <a:pPr marL="0" indent="0">
              <a:buNone/>
            </a:pPr>
            <a:r>
              <a:rPr lang="en-US" altLang="en-US" sz="3200" b="1" dirty="0"/>
              <a:t>Additional training may be needed to ensure employees know:</a:t>
            </a:r>
          </a:p>
          <a:p>
            <a:pPr lvl="1"/>
            <a:r>
              <a:rPr lang="en-US" altLang="en-US" sz="2800" dirty="0"/>
              <a:t>Where emergency respirators are located</a:t>
            </a:r>
          </a:p>
          <a:p>
            <a:pPr lvl="1"/>
            <a:endParaRPr lang="en-US" altLang="en-US" sz="800" dirty="0"/>
          </a:p>
          <a:p>
            <a:pPr lvl="1"/>
            <a:r>
              <a:rPr lang="en-US" altLang="en-US" sz="2800" dirty="0"/>
              <a:t>Location of spare air cylinders</a:t>
            </a:r>
          </a:p>
          <a:p>
            <a:pPr lvl="1"/>
            <a:endParaRPr lang="en-US" altLang="en-US" sz="800" dirty="0"/>
          </a:p>
          <a:p>
            <a:pPr lvl="1"/>
            <a:r>
              <a:rPr lang="en-US" altLang="en-US" sz="2800" dirty="0"/>
              <a:t>Any site-specific conditions</a:t>
            </a:r>
          </a:p>
        </p:txBody>
      </p:sp>
      <p:pic>
        <p:nvPicPr>
          <p:cNvPr id="2" name="Picture 1"/>
          <p:cNvPicPr>
            <a:picLocks noChangeAspect="1"/>
          </p:cNvPicPr>
          <p:nvPr/>
        </p:nvPicPr>
        <p:blipFill>
          <a:blip r:embed="rId3"/>
          <a:stretch>
            <a:fillRect/>
          </a:stretch>
        </p:blipFill>
        <p:spPr>
          <a:xfrm>
            <a:off x="5924550" y="2800350"/>
            <a:ext cx="2914650" cy="3676650"/>
          </a:xfrm>
          <a:prstGeom prst="rect">
            <a:avLst/>
          </a:prstGeom>
          <a:effectLst>
            <a:softEdge rad="127000"/>
          </a:effectLst>
        </p:spPr>
      </p:pic>
    </p:spTree>
    <p:custDataLst>
      <p:tags r:id="rId1"/>
    </p:custDataLst>
    <p:extLst>
      <p:ext uri="{BB962C8B-B14F-4D97-AF65-F5344CB8AC3E}">
        <p14:creationId xmlns:p14="http://schemas.microsoft.com/office/powerpoint/2010/main" val="423438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93312" y="409575"/>
            <a:ext cx="8229600" cy="1143000"/>
          </a:xfrm>
        </p:spPr>
        <p:txBody>
          <a:bodyPr>
            <a:normAutofit/>
          </a:bodyPr>
          <a:lstStyle/>
          <a:p>
            <a:pPr algn="l"/>
            <a:r>
              <a:rPr lang="en-US" altLang="en-US" sz="4400" dirty="0"/>
              <a:t>Training &amp; Information</a:t>
            </a:r>
          </a:p>
        </p:txBody>
      </p:sp>
      <p:sp>
        <p:nvSpPr>
          <p:cNvPr id="40963" name="Rectangle 3"/>
          <p:cNvSpPr>
            <a:spLocks noGrp="1" noChangeArrowheads="1"/>
          </p:cNvSpPr>
          <p:nvPr>
            <p:ph idx="1"/>
          </p:nvPr>
        </p:nvSpPr>
        <p:spPr>
          <a:xfrm>
            <a:off x="693312" y="2133600"/>
            <a:ext cx="4945488" cy="4525963"/>
          </a:xfrm>
        </p:spPr>
        <p:txBody>
          <a:bodyPr>
            <a:normAutofit lnSpcReduction="10000"/>
          </a:bodyPr>
          <a:lstStyle/>
          <a:p>
            <a:pPr marL="0" indent="0">
              <a:buNone/>
            </a:pPr>
            <a:r>
              <a:rPr lang="en-US" altLang="en-US" sz="3200" b="1" dirty="0"/>
              <a:t>Employee must be able to demonstrate at least the following:</a:t>
            </a:r>
          </a:p>
          <a:p>
            <a:pPr lvl="1"/>
            <a:r>
              <a:rPr lang="en-US" altLang="en-US" sz="2800" dirty="0"/>
              <a:t>Why respirator is necessary and how improper fit, usage, or maintenance can compromise protective effect of respirator; </a:t>
            </a:r>
          </a:p>
          <a:p>
            <a:pPr lvl="1"/>
            <a:endParaRPr lang="en-US" altLang="en-US" sz="2800" dirty="0"/>
          </a:p>
          <a:p>
            <a:pPr lvl="1"/>
            <a:r>
              <a:rPr lang="en-US" altLang="en-US" sz="2800" dirty="0"/>
              <a:t>Limitations and capabilities of the respirator</a:t>
            </a:r>
          </a:p>
        </p:txBody>
      </p:sp>
      <p:pic>
        <p:nvPicPr>
          <p:cNvPr id="2" name="Picture 1"/>
          <p:cNvPicPr>
            <a:picLocks noChangeAspect="1"/>
          </p:cNvPicPr>
          <p:nvPr/>
        </p:nvPicPr>
        <p:blipFill>
          <a:blip r:embed="rId3"/>
          <a:stretch>
            <a:fillRect/>
          </a:stretch>
        </p:blipFill>
        <p:spPr>
          <a:xfrm>
            <a:off x="6027312" y="2944813"/>
            <a:ext cx="2914650" cy="3676650"/>
          </a:xfrm>
          <a:prstGeom prst="rect">
            <a:avLst/>
          </a:prstGeom>
          <a:effectLst>
            <a:softEdge rad="127000"/>
          </a:effectLst>
        </p:spPr>
      </p:pic>
    </p:spTree>
    <p:custDataLst>
      <p:tags r:id="rId1"/>
    </p:custDataLst>
    <p:extLst>
      <p:ext uri="{BB962C8B-B14F-4D97-AF65-F5344CB8AC3E}">
        <p14:creationId xmlns:p14="http://schemas.microsoft.com/office/powerpoint/2010/main" val="1695784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8229600" cy="1143000"/>
          </a:xfrm>
        </p:spPr>
        <p:txBody>
          <a:bodyPr>
            <a:normAutofit/>
          </a:bodyPr>
          <a:lstStyle/>
          <a:p>
            <a:pPr algn="l"/>
            <a:r>
              <a:rPr lang="en-US" altLang="en-US" sz="4400" dirty="0"/>
              <a:t>Training &amp; Information</a:t>
            </a:r>
          </a:p>
        </p:txBody>
      </p:sp>
      <p:sp>
        <p:nvSpPr>
          <p:cNvPr id="41987" name="Rectangle 3"/>
          <p:cNvSpPr>
            <a:spLocks noGrp="1" noChangeArrowheads="1"/>
          </p:cNvSpPr>
          <p:nvPr>
            <p:ph idx="1"/>
          </p:nvPr>
        </p:nvSpPr>
        <p:spPr>
          <a:xfrm>
            <a:off x="457200" y="2332037"/>
            <a:ext cx="6096000" cy="4525963"/>
          </a:xfrm>
        </p:spPr>
        <p:txBody>
          <a:bodyPr>
            <a:normAutofit fontScale="92500" lnSpcReduction="10000"/>
          </a:bodyPr>
          <a:lstStyle/>
          <a:p>
            <a:pPr marL="0" indent="0">
              <a:lnSpc>
                <a:spcPct val="90000"/>
              </a:lnSpc>
              <a:buNone/>
            </a:pPr>
            <a:r>
              <a:rPr lang="en-US" altLang="en-US" sz="2800" b="1" dirty="0"/>
              <a:t>Employee must be able to demonstrate at least the following:</a:t>
            </a:r>
          </a:p>
          <a:p>
            <a:pPr lvl="1">
              <a:lnSpc>
                <a:spcPct val="90000"/>
              </a:lnSpc>
            </a:pPr>
            <a:r>
              <a:rPr lang="en-US" altLang="en-US" sz="2800" dirty="0"/>
              <a:t>How to use respirator effectively           in emergency situations, including situations in which respirator malfunctions; </a:t>
            </a:r>
          </a:p>
          <a:p>
            <a:pPr lvl="1">
              <a:lnSpc>
                <a:spcPct val="90000"/>
              </a:lnSpc>
            </a:pPr>
            <a:endParaRPr lang="en-US" altLang="en-US" sz="900" dirty="0"/>
          </a:p>
          <a:p>
            <a:pPr lvl="1">
              <a:lnSpc>
                <a:spcPct val="90000"/>
              </a:lnSpc>
            </a:pPr>
            <a:r>
              <a:rPr lang="en-US" altLang="en-US" sz="2800" dirty="0"/>
              <a:t>How to inspect, put on and             remove, use, and check seals of respirator; </a:t>
            </a:r>
          </a:p>
          <a:p>
            <a:pPr lvl="1">
              <a:lnSpc>
                <a:spcPct val="90000"/>
              </a:lnSpc>
            </a:pPr>
            <a:endParaRPr lang="en-US" altLang="en-US" sz="800" dirty="0"/>
          </a:p>
          <a:p>
            <a:pPr lvl="1">
              <a:lnSpc>
                <a:spcPct val="90000"/>
              </a:lnSpc>
            </a:pPr>
            <a:r>
              <a:rPr lang="en-US" altLang="en-US" sz="2800" dirty="0"/>
              <a:t>What procedures are for                maintenance and storage of           respirator</a:t>
            </a:r>
          </a:p>
        </p:txBody>
      </p:sp>
      <p:pic>
        <p:nvPicPr>
          <p:cNvPr id="2" name="Picture 1"/>
          <p:cNvPicPr>
            <a:picLocks noChangeAspect="1"/>
          </p:cNvPicPr>
          <p:nvPr/>
        </p:nvPicPr>
        <p:blipFill>
          <a:blip r:embed="rId3"/>
          <a:stretch>
            <a:fillRect/>
          </a:stretch>
        </p:blipFill>
        <p:spPr>
          <a:xfrm>
            <a:off x="6000750" y="2982913"/>
            <a:ext cx="2914650" cy="3676650"/>
          </a:xfrm>
          <a:prstGeom prst="rect">
            <a:avLst/>
          </a:prstGeom>
          <a:effectLst>
            <a:softEdge rad="127000"/>
          </a:effectLst>
        </p:spPr>
      </p:pic>
    </p:spTree>
    <p:custDataLst>
      <p:tags r:id="rId1"/>
    </p:custDataLst>
    <p:extLst>
      <p:ext uri="{BB962C8B-B14F-4D97-AF65-F5344CB8AC3E}">
        <p14:creationId xmlns:p14="http://schemas.microsoft.com/office/powerpoint/2010/main" val="319865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8650" y="572622"/>
            <a:ext cx="7886700" cy="1325563"/>
          </a:xfrm>
        </p:spPr>
        <p:txBody>
          <a:bodyPr>
            <a:normAutofit/>
          </a:bodyPr>
          <a:lstStyle/>
          <a:p>
            <a:r>
              <a:rPr lang="en-US" altLang="en-US" sz="4400" dirty="0"/>
              <a:t>Training and Information</a:t>
            </a:r>
          </a:p>
        </p:txBody>
      </p:sp>
      <p:sp>
        <p:nvSpPr>
          <p:cNvPr id="43011" name="Rectangle 3"/>
          <p:cNvSpPr>
            <a:spLocks noGrp="1" noChangeArrowheads="1"/>
          </p:cNvSpPr>
          <p:nvPr>
            <p:ph idx="1"/>
          </p:nvPr>
        </p:nvSpPr>
        <p:spPr>
          <a:xfrm>
            <a:off x="628650" y="2408235"/>
            <a:ext cx="5314950" cy="4525963"/>
          </a:xfrm>
        </p:spPr>
        <p:txBody>
          <a:bodyPr>
            <a:normAutofit/>
          </a:bodyPr>
          <a:lstStyle/>
          <a:p>
            <a:pPr marL="0" indent="0">
              <a:buNone/>
            </a:pPr>
            <a:r>
              <a:rPr lang="en-US" altLang="en-US" sz="3200" b="1" dirty="0"/>
              <a:t>Employee must be able to demonstrate at least the following:</a:t>
            </a:r>
          </a:p>
          <a:p>
            <a:pPr lvl="1"/>
            <a:r>
              <a:rPr lang="en-US" altLang="en-US" sz="2800" dirty="0"/>
              <a:t>How to recognize medical signs and symptoms that may limit or prevent effective use of respirators; and </a:t>
            </a:r>
          </a:p>
          <a:p>
            <a:pPr lvl="1"/>
            <a:endParaRPr lang="en-US" altLang="en-US" sz="800" dirty="0"/>
          </a:p>
          <a:p>
            <a:pPr lvl="1"/>
            <a:r>
              <a:rPr lang="en-US" altLang="en-US" sz="2800" dirty="0"/>
              <a:t>General requirements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709627"/>
            <a:ext cx="2918617" cy="3923177"/>
          </a:xfrm>
          <a:prstGeom prst="rect">
            <a:avLst/>
          </a:prstGeom>
          <a:effectLst>
            <a:softEdge rad="127000"/>
          </a:effectLst>
        </p:spPr>
      </p:pic>
    </p:spTree>
    <p:custDataLst>
      <p:tags r:id="rId1"/>
    </p:custDataLst>
    <p:extLst>
      <p:ext uri="{BB962C8B-B14F-4D97-AF65-F5344CB8AC3E}">
        <p14:creationId xmlns:p14="http://schemas.microsoft.com/office/powerpoint/2010/main" val="13515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770426"/>
            <a:ext cx="9144000" cy="1016000"/>
          </a:xfrm>
        </p:spPr>
        <p:txBody>
          <a:bodyPr vert="horz" lIns="85147" tIns="43295" rIns="85147" bIns="43295" rtlCol="0" anchor="ctr">
            <a:normAutofit fontScale="90000"/>
          </a:bodyPr>
          <a:lstStyle/>
          <a:p>
            <a:pPr>
              <a:defRPr/>
            </a:pPr>
            <a:r>
              <a:rPr lang="en-US" sz="4909" dirty="0"/>
              <a:t>Respirator Program </a:t>
            </a:r>
            <a:r>
              <a:rPr lang="en-US" sz="3273" b="0" i="1" dirty="0"/>
              <a:t>(cont’d)</a:t>
            </a:r>
            <a:br>
              <a:rPr lang="en-US" sz="3273" b="0" i="1" dirty="0"/>
            </a:br>
            <a:endParaRPr lang="en-US" sz="4364" dirty="0"/>
          </a:p>
        </p:txBody>
      </p:sp>
      <p:sp>
        <p:nvSpPr>
          <p:cNvPr id="3" name="Content Placeholder 2"/>
          <p:cNvSpPr>
            <a:spLocks noGrp="1"/>
          </p:cNvSpPr>
          <p:nvPr>
            <p:ph idx="1"/>
          </p:nvPr>
        </p:nvSpPr>
        <p:spPr>
          <a:xfrm>
            <a:off x="3113955" y="2642925"/>
            <a:ext cx="5770707" cy="3655579"/>
          </a:xfrm>
        </p:spPr>
        <p:txBody>
          <a:bodyPr>
            <a:noAutofit/>
          </a:bodyPr>
          <a:lstStyle/>
          <a:p>
            <a:pPr marL="311730" lvl="1" indent="-311730">
              <a:buNone/>
              <a:defRPr/>
            </a:pPr>
            <a:r>
              <a:rPr lang="en-US" altLang="en-US" sz="2800" b="1" dirty="0"/>
              <a:t>Program Evaluation –</a:t>
            </a:r>
            <a:r>
              <a:rPr lang="en-US" altLang="en-US" sz="2800" dirty="0"/>
              <a:t> 1910.134(l)</a:t>
            </a:r>
          </a:p>
          <a:p>
            <a:pPr marL="0" indent="0">
              <a:buNone/>
              <a:defRPr/>
            </a:pPr>
            <a:r>
              <a:rPr lang="en-US" altLang="en-US" sz="2800" dirty="0"/>
              <a:t>“Employer conduct evaluations of the workplace to ensure that the written respiratory protection program is being properly implemented, and to consult employees to ensure that they are using the respirators properly.”</a:t>
            </a:r>
          </a:p>
        </p:txBody>
      </p:sp>
      <p:pic>
        <p:nvPicPr>
          <p:cNvPr id="6" name="Picture 5"/>
          <p:cNvPicPr>
            <a:picLocks noChangeAspect="1"/>
          </p:cNvPicPr>
          <p:nvPr/>
        </p:nvPicPr>
        <p:blipFill>
          <a:blip r:embed="rId4"/>
          <a:stretch>
            <a:fillRect/>
          </a:stretch>
        </p:blipFill>
        <p:spPr>
          <a:xfrm>
            <a:off x="0" y="1626925"/>
            <a:ext cx="3144693" cy="5231076"/>
          </a:xfrm>
          <a:prstGeom prst="rect">
            <a:avLst/>
          </a:prstGeom>
          <a:effectLst>
            <a:softEdge rad="635000"/>
          </a:effectLst>
        </p:spPr>
      </p:pic>
    </p:spTree>
    <p:custDataLst>
      <p:tags r:id="rId1"/>
    </p:custDataLst>
    <p:extLst>
      <p:ext uri="{BB962C8B-B14F-4D97-AF65-F5344CB8AC3E}">
        <p14:creationId xmlns:p14="http://schemas.microsoft.com/office/powerpoint/2010/main" val="131937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2" y="0"/>
            <a:ext cx="9488558" cy="6857999"/>
          </a:xfrm>
          <a:prstGeom prst="rect">
            <a:avLst/>
          </a:prstGeom>
        </p:spPr>
      </p:pic>
      <p:sp>
        <p:nvSpPr>
          <p:cNvPr id="3" name="Title 2"/>
          <p:cNvSpPr>
            <a:spLocks noGrp="1"/>
          </p:cNvSpPr>
          <p:nvPr>
            <p:ph type="title"/>
          </p:nvPr>
        </p:nvSpPr>
        <p:spPr>
          <a:xfrm>
            <a:off x="5719010" y="533400"/>
            <a:ext cx="8229600" cy="1143000"/>
          </a:xfrm>
        </p:spPr>
        <p:txBody>
          <a:bodyPr>
            <a:normAutofit/>
          </a:bodyPr>
          <a:lstStyle/>
          <a:p>
            <a:pPr algn="l"/>
            <a:r>
              <a:rPr lang="en-US" sz="4400" dirty="0">
                <a:solidFill>
                  <a:schemeClr val="bg1"/>
                </a:solidFill>
                <a:effectLst>
                  <a:outerShdw blurRad="38100" dist="38100" dir="2700000" algn="tl">
                    <a:srgbClr val="000000">
                      <a:alpha val="43137"/>
                    </a:srgbClr>
                  </a:outerShdw>
                </a:effectLst>
              </a:rPr>
              <a:t>Other PPE</a:t>
            </a:r>
          </a:p>
        </p:txBody>
      </p:sp>
      <p:sp>
        <p:nvSpPr>
          <p:cNvPr id="2" name="Content Placeholder 1"/>
          <p:cNvSpPr>
            <a:spLocks noGrp="1"/>
          </p:cNvSpPr>
          <p:nvPr>
            <p:ph idx="1"/>
          </p:nvPr>
        </p:nvSpPr>
        <p:spPr>
          <a:xfrm>
            <a:off x="4572000" y="4343400"/>
            <a:ext cx="6104020" cy="4525963"/>
          </a:xfrm>
        </p:spPr>
        <p:txBody>
          <a:bodyPr>
            <a:normAutofit/>
          </a:bodyPr>
          <a:lstStyle/>
          <a:p>
            <a:r>
              <a:rPr lang="en-US" sz="2800" b="1" dirty="0">
                <a:solidFill>
                  <a:schemeClr val="bg1"/>
                </a:solidFill>
                <a:effectLst>
                  <a:outerShdw blurRad="38100" dist="38100" dir="2700000" algn="tl">
                    <a:srgbClr val="000000">
                      <a:alpha val="43137"/>
                    </a:srgbClr>
                  </a:outerShdw>
                </a:effectLst>
              </a:rPr>
              <a:t>Hard hats</a:t>
            </a:r>
          </a:p>
          <a:p>
            <a:r>
              <a:rPr lang="en-US" sz="2800" b="1" dirty="0">
                <a:solidFill>
                  <a:schemeClr val="bg1"/>
                </a:solidFill>
                <a:effectLst>
                  <a:outerShdw blurRad="38100" dist="38100" dir="2700000" algn="tl">
                    <a:srgbClr val="000000">
                      <a:alpha val="43137"/>
                    </a:srgbClr>
                  </a:outerShdw>
                </a:effectLst>
              </a:rPr>
              <a:t>Impervious clothing &amp; gloves</a:t>
            </a:r>
          </a:p>
          <a:p>
            <a:r>
              <a:rPr lang="en-US" sz="2800" b="1" dirty="0">
                <a:solidFill>
                  <a:schemeClr val="bg1"/>
                </a:solidFill>
                <a:effectLst>
                  <a:outerShdw blurRad="38100" dist="38100" dir="2700000" algn="tl">
                    <a:srgbClr val="000000">
                      <a:alpha val="43137"/>
                    </a:srgbClr>
                  </a:outerShdw>
                </a:effectLst>
              </a:rPr>
              <a:t>Face shields</a:t>
            </a:r>
          </a:p>
          <a:p>
            <a:r>
              <a:rPr lang="en-US" sz="2800" b="1" dirty="0">
                <a:solidFill>
                  <a:schemeClr val="bg1"/>
                </a:solidFill>
                <a:effectLst>
                  <a:outerShdw blurRad="38100" dist="38100" dir="2700000" algn="tl">
                    <a:srgbClr val="000000">
                      <a:alpha val="43137"/>
                    </a:srgbClr>
                  </a:outerShdw>
                </a:effectLst>
              </a:rPr>
              <a:t>Splash-proof safety goggles</a:t>
            </a:r>
          </a:p>
        </p:txBody>
      </p:sp>
    </p:spTree>
    <p:custDataLst>
      <p:tags r:id="rId1"/>
    </p:custDataLst>
    <p:extLst>
      <p:ext uri="{BB962C8B-B14F-4D97-AF65-F5344CB8AC3E}">
        <p14:creationId xmlns:p14="http://schemas.microsoft.com/office/powerpoint/2010/main" val="2019950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4"/>
          </p:nvPr>
        </p:nvSpPr>
        <p:spPr/>
        <p:txBody>
          <a:bodyPr/>
          <a:lstStyle/>
          <a:p>
            <a:fld id="{621417F9-3298-CE4E-B09C-B78C2AD86AAB}" type="slidenum">
              <a:rPr lang="en-US" smtClean="0"/>
              <a:pPr/>
              <a:t>36</a:t>
            </a:fld>
            <a:endParaRPr lang="en-US" dirty="0"/>
          </a:p>
        </p:txBody>
      </p:sp>
      <p:sp>
        <p:nvSpPr>
          <p:cNvPr id="10" name="Rectangle 2"/>
          <p:cNvSpPr txBox="1">
            <a:spLocks noChangeArrowheads="1"/>
          </p:cNvSpPr>
          <p:nvPr/>
        </p:nvSpPr>
        <p:spPr>
          <a:xfrm>
            <a:off x="609600" y="-12697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Personal Protective</a:t>
            </a:r>
          </a:p>
          <a:p>
            <a:pPr fontAlgn="auto">
              <a:spcAft>
                <a:spcPts val="0"/>
              </a:spcAft>
              <a:defRPr/>
            </a:pPr>
            <a:r>
              <a:rPr lang="en-US" sz="4400" dirty="0">
                <a:latin typeface="Calibri" pitchFamily="34" charset="0"/>
              </a:rPr>
              <a:t>Equipment (PPE)</a:t>
            </a:r>
            <a:br>
              <a:rPr lang="en-US" sz="4000" dirty="0"/>
            </a:br>
            <a:endParaRPr lang="en-US" sz="4000" dirty="0"/>
          </a:p>
        </p:txBody>
      </p:sp>
      <p:grpSp>
        <p:nvGrpSpPr>
          <p:cNvPr id="9" name="Group 8">
            <a:extLst>
              <a:ext uri="{FF2B5EF4-FFF2-40B4-BE49-F238E27FC236}">
                <a16:creationId xmlns:a16="http://schemas.microsoft.com/office/drawing/2014/main" id="{AE25C8EB-E2FC-49D6-A677-53E8B636123C}"/>
              </a:ext>
            </a:extLst>
          </p:cNvPr>
          <p:cNvGrpSpPr/>
          <p:nvPr/>
        </p:nvGrpSpPr>
        <p:grpSpPr>
          <a:xfrm>
            <a:off x="4343400" y="292125"/>
            <a:ext cx="4419600" cy="3352800"/>
            <a:chOff x="2333297" y="1371600"/>
            <a:chExt cx="5286703" cy="3886200"/>
          </a:xfrm>
        </p:grpSpPr>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13716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064F03A0-E89D-4820-8303-FB5960CF84F6}"/>
                </a:ext>
              </a:extLst>
            </p:cNvPr>
            <p:cNvSpPr/>
            <p:nvPr/>
          </p:nvSpPr>
          <p:spPr>
            <a:xfrm>
              <a:off x="5356409" y="3808999"/>
              <a:ext cx="663964" cy="461665"/>
            </a:xfrm>
            <a:prstGeom prst="rect">
              <a:avLst/>
            </a:prstGeom>
          </p:spPr>
          <p:txBody>
            <a:bodyPr wrap="none">
              <a:spAutoFit/>
            </a:bodyPr>
            <a:lstStyle/>
            <a:p>
              <a:r>
                <a:rPr lang="en-US" dirty="0"/>
                <a:t>H</a:t>
              </a:r>
              <a:r>
                <a:rPr lang="en-US" baseline="-25000" dirty="0"/>
                <a:t>2</a:t>
              </a:r>
              <a:r>
                <a:rPr lang="en-US" dirty="0"/>
                <a:t>S</a:t>
              </a:r>
            </a:p>
          </p:txBody>
        </p:sp>
      </p:grpSp>
    </p:spTree>
    <p:custDataLst>
      <p:tags r:id="rId1"/>
    </p:custDataLst>
    <p:extLst>
      <p:ext uri="{BB962C8B-B14F-4D97-AF65-F5344CB8AC3E}">
        <p14:creationId xmlns:p14="http://schemas.microsoft.com/office/powerpoint/2010/main" val="292554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8458200" cy="1143000"/>
          </a:xfrm>
        </p:spPr>
        <p:txBody>
          <a:bodyPr>
            <a:noAutofit/>
          </a:bodyPr>
          <a:lstStyle/>
          <a:p>
            <a:pPr algn="l"/>
            <a:r>
              <a:rPr lang="en-US" sz="4400" dirty="0"/>
              <a:t>Requirements for Site-Specific </a:t>
            </a:r>
            <a:br>
              <a:rPr lang="en-US" sz="4400" dirty="0"/>
            </a:br>
            <a:r>
              <a:rPr lang="en-US" sz="4400" dirty="0"/>
              <a:t>  Orientation</a:t>
            </a:r>
          </a:p>
        </p:txBody>
      </p:sp>
      <p:sp>
        <p:nvSpPr>
          <p:cNvPr id="2" name="Content Placeholder 1"/>
          <p:cNvSpPr>
            <a:spLocks noGrp="1"/>
          </p:cNvSpPr>
          <p:nvPr>
            <p:ph idx="1"/>
          </p:nvPr>
        </p:nvSpPr>
        <p:spPr>
          <a:xfrm>
            <a:off x="3505200" y="2514600"/>
            <a:ext cx="6104020" cy="4525963"/>
          </a:xfrm>
        </p:spPr>
        <p:txBody>
          <a:bodyPr>
            <a:noAutofit/>
          </a:bodyPr>
          <a:lstStyle/>
          <a:p>
            <a:r>
              <a:rPr lang="en-US" sz="2800" dirty="0"/>
              <a:t>Location of Supplied Air Respirators (SAR) or Self-Contained Breathing Apparatus (</a:t>
            </a:r>
            <a:r>
              <a:rPr lang="en-US" sz="2800" dirty="0" err="1"/>
              <a:t>SCBA</a:t>
            </a:r>
            <a:r>
              <a:rPr lang="en-US" sz="2800" dirty="0"/>
              <a:t>)</a:t>
            </a:r>
          </a:p>
          <a:p>
            <a:endParaRPr lang="en-US" sz="800" dirty="0"/>
          </a:p>
          <a:p>
            <a:r>
              <a:rPr lang="en-US" sz="2800" dirty="0"/>
              <a:t>Location of spare air cylinders</a:t>
            </a:r>
          </a:p>
          <a:p>
            <a:endParaRPr lang="en-US" sz="800" dirty="0"/>
          </a:p>
          <a:p>
            <a:r>
              <a:rPr lang="en-US" sz="2800" dirty="0"/>
              <a:t>Muster locations for varying wind direction</a:t>
            </a:r>
          </a:p>
          <a:p>
            <a:endParaRPr lang="en-US" sz="800" dirty="0"/>
          </a:p>
          <a:p>
            <a:r>
              <a:rPr lang="en-US" sz="2800" dirty="0"/>
              <a:t>Situations requiring respirators</a:t>
            </a:r>
          </a:p>
          <a:p>
            <a:pPr>
              <a:buFont typeface="Wingdings" panose="05000000000000000000" pitchFamily="2" charset="2"/>
              <a:buChar char="ü"/>
            </a:pPr>
            <a:endParaRPr lang="en-US" sz="2800" dirty="0"/>
          </a:p>
        </p:txBody>
      </p:sp>
      <p:pic>
        <p:nvPicPr>
          <p:cNvPr id="7" name="Picture 6"/>
          <p:cNvPicPr>
            <a:picLocks noChangeAspect="1"/>
          </p:cNvPicPr>
          <p:nvPr/>
        </p:nvPicPr>
        <p:blipFill>
          <a:blip r:embed="rId4"/>
          <a:stretch>
            <a:fillRect/>
          </a:stretch>
        </p:blipFill>
        <p:spPr>
          <a:xfrm>
            <a:off x="0" y="2335212"/>
            <a:ext cx="3325023" cy="4411157"/>
          </a:xfrm>
          <a:prstGeom prst="rect">
            <a:avLst/>
          </a:prstGeom>
          <a:effectLst>
            <a:softEdge rad="101600"/>
          </a:effectLst>
        </p:spPr>
      </p:pic>
    </p:spTree>
    <p:custDataLst>
      <p:tags r:id="rId1"/>
    </p:custDataLst>
    <p:extLst>
      <p:ext uri="{BB962C8B-B14F-4D97-AF65-F5344CB8AC3E}">
        <p14:creationId xmlns:p14="http://schemas.microsoft.com/office/powerpoint/2010/main" val="89689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8229600" cy="1143000"/>
          </a:xfrm>
        </p:spPr>
        <p:txBody>
          <a:bodyPr>
            <a:noAutofit/>
          </a:bodyPr>
          <a:lstStyle/>
          <a:p>
            <a:pPr algn="l"/>
            <a:r>
              <a:rPr lang="en-US" sz="4400" dirty="0"/>
              <a:t>Requirements for Site-Specific </a:t>
            </a:r>
            <a:br>
              <a:rPr lang="en-US" sz="4400" dirty="0"/>
            </a:br>
            <a:r>
              <a:rPr lang="en-US" sz="4400" dirty="0"/>
              <a:t>  Orientation</a:t>
            </a:r>
          </a:p>
        </p:txBody>
      </p:sp>
      <p:sp>
        <p:nvSpPr>
          <p:cNvPr id="2" name="Content Placeholder 1"/>
          <p:cNvSpPr>
            <a:spLocks noGrp="1"/>
          </p:cNvSpPr>
          <p:nvPr>
            <p:ph idx="1"/>
          </p:nvPr>
        </p:nvSpPr>
        <p:spPr>
          <a:xfrm>
            <a:off x="3733800" y="1874837"/>
            <a:ext cx="5594746" cy="4525963"/>
          </a:xfrm>
        </p:spPr>
        <p:txBody>
          <a:bodyPr>
            <a:noAutofit/>
          </a:bodyPr>
          <a:lstStyle/>
          <a:p>
            <a:r>
              <a:rPr lang="en-US" sz="2800" dirty="0"/>
              <a:t>Medical evaluation requirements</a:t>
            </a:r>
          </a:p>
          <a:p>
            <a:endParaRPr lang="en-US" sz="800" dirty="0"/>
          </a:p>
          <a:p>
            <a:r>
              <a:rPr lang="en-US" sz="2800" dirty="0"/>
              <a:t>Fit testing requirements</a:t>
            </a:r>
          </a:p>
          <a:p>
            <a:endParaRPr lang="en-US" sz="800" dirty="0"/>
          </a:p>
          <a:p>
            <a:r>
              <a:rPr lang="en-US" sz="2800" dirty="0"/>
              <a:t>Limitations and capabilities of positive pressure/full-facepiece respirators</a:t>
            </a:r>
          </a:p>
          <a:p>
            <a:endParaRPr lang="en-US" sz="800" dirty="0"/>
          </a:p>
          <a:p>
            <a:r>
              <a:rPr lang="en-US" sz="2800" dirty="0"/>
              <a:t>Limitations and capabilities of air supplied respirators</a:t>
            </a:r>
          </a:p>
          <a:p>
            <a:endParaRPr lang="en-US" sz="800" dirty="0"/>
          </a:p>
          <a:p>
            <a:r>
              <a:rPr lang="en-US" sz="2800" dirty="0"/>
              <a:t>Brand/model/size of respirators available</a:t>
            </a:r>
          </a:p>
          <a:p>
            <a:pPr>
              <a:buFont typeface="Wingdings" panose="05000000000000000000" pitchFamily="2" charset="2"/>
              <a:buChar char="ü"/>
            </a:pPr>
            <a:endParaRPr lang="en-US" sz="2800" dirty="0"/>
          </a:p>
        </p:txBody>
      </p:sp>
      <p:pic>
        <p:nvPicPr>
          <p:cNvPr id="7" name="Picture 6"/>
          <p:cNvPicPr>
            <a:picLocks noChangeAspect="1"/>
          </p:cNvPicPr>
          <p:nvPr/>
        </p:nvPicPr>
        <p:blipFill>
          <a:blip r:embed="rId4"/>
          <a:stretch>
            <a:fillRect/>
          </a:stretch>
        </p:blipFill>
        <p:spPr>
          <a:xfrm>
            <a:off x="0" y="1923587"/>
            <a:ext cx="3733800" cy="4953463"/>
          </a:xfrm>
          <a:prstGeom prst="rect">
            <a:avLst/>
          </a:prstGeom>
          <a:effectLst>
            <a:softEdge rad="101600"/>
          </a:effectLst>
        </p:spPr>
      </p:pic>
    </p:spTree>
    <p:custDataLst>
      <p:tags r:id="rId1"/>
    </p:custDataLst>
    <p:extLst>
      <p:ext uri="{BB962C8B-B14F-4D97-AF65-F5344CB8AC3E}">
        <p14:creationId xmlns:p14="http://schemas.microsoft.com/office/powerpoint/2010/main" val="287841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30" y="352425"/>
            <a:ext cx="8229600" cy="1143000"/>
          </a:xfrm>
        </p:spPr>
        <p:txBody>
          <a:bodyPr>
            <a:normAutofit/>
          </a:bodyPr>
          <a:lstStyle/>
          <a:p>
            <a:pPr algn="l"/>
            <a:r>
              <a:rPr lang="en-US" sz="4400" dirty="0" err="1"/>
              <a:t>IDLH</a:t>
            </a:r>
            <a:endParaRPr lang="en-US" sz="4400" dirty="0"/>
          </a:p>
        </p:txBody>
      </p:sp>
      <p:sp>
        <p:nvSpPr>
          <p:cNvPr id="2" name="Content Placeholder 1"/>
          <p:cNvSpPr>
            <a:spLocks noGrp="1"/>
          </p:cNvSpPr>
          <p:nvPr>
            <p:ph idx="1"/>
          </p:nvPr>
        </p:nvSpPr>
        <p:spPr>
          <a:xfrm>
            <a:off x="304800" y="1847850"/>
            <a:ext cx="4377631" cy="6278563"/>
          </a:xfrm>
        </p:spPr>
        <p:txBody>
          <a:bodyPr>
            <a:normAutofit/>
          </a:bodyPr>
          <a:lstStyle/>
          <a:p>
            <a:pPr marL="0" indent="0">
              <a:buNone/>
            </a:pPr>
            <a:r>
              <a:rPr lang="en-US" sz="3200" b="1" dirty="0"/>
              <a:t>Immediately Dangerous to Life and Health </a:t>
            </a:r>
            <a:r>
              <a:rPr lang="en-US" sz="3200" dirty="0"/>
              <a:t>(</a:t>
            </a:r>
            <a:r>
              <a:rPr lang="en-US" sz="3200" dirty="0" err="1"/>
              <a:t>IDLH</a:t>
            </a:r>
            <a:r>
              <a:rPr lang="en-US" sz="3200" dirty="0"/>
              <a:t>): </a:t>
            </a:r>
            <a:r>
              <a:rPr lang="en-US" sz="3000" dirty="0"/>
              <a:t>Any atmosphere that poses an immediate hazard to life, impairs ability for self-rescue, or poses immediate irreversible debilitating effects on health.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a:effectLst>
            <a:softEdge rad="76200"/>
          </a:effectLst>
        </p:spPr>
      </p:pic>
      <p:sp>
        <p:nvSpPr>
          <p:cNvPr id="7" name="Rectangle 6"/>
          <p:cNvSpPr/>
          <p:nvPr/>
        </p:nvSpPr>
        <p:spPr>
          <a:xfrm>
            <a:off x="6857999" y="1828800"/>
            <a:ext cx="2091631" cy="3810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900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77955" y="2438401"/>
            <a:ext cx="2922445" cy="3940896"/>
          </a:xfrm>
          <a:prstGeom prst="rect">
            <a:avLst/>
          </a:prstGeom>
          <a:solidFill>
            <a:schemeClr val="bg1"/>
          </a:solidFill>
          <a:ln>
            <a:noFill/>
          </a:ln>
        </p:spPr>
        <p:txBody>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endParaRPr lang="en-US" altLang="en-US" sz="1636">
              <a:solidFill>
                <a:schemeClr val="tx1"/>
              </a:solidFill>
            </a:endParaRPr>
          </a:p>
        </p:txBody>
      </p:sp>
      <p:sp>
        <p:nvSpPr>
          <p:cNvPr id="7" name="Rectangle 2"/>
          <p:cNvSpPr>
            <a:spLocks noGrp="1" noChangeArrowheads="1"/>
          </p:cNvSpPr>
          <p:nvPr>
            <p:ph type="title"/>
          </p:nvPr>
        </p:nvSpPr>
        <p:spPr>
          <a:xfrm>
            <a:off x="457200" y="354135"/>
            <a:ext cx="7772977" cy="1016000"/>
          </a:xfrm>
        </p:spPr>
        <p:txBody>
          <a:bodyPr vert="horz" lIns="85147" tIns="43295" rIns="85147" bIns="43295" rtlCol="0" anchor="ctr">
            <a:normAutofit/>
          </a:bodyPr>
          <a:lstStyle/>
          <a:p>
            <a:pPr>
              <a:defRPr/>
            </a:pPr>
            <a:r>
              <a:rPr lang="en-US" sz="4400" dirty="0"/>
              <a:t>Respirator Program</a:t>
            </a:r>
          </a:p>
        </p:txBody>
      </p:sp>
      <p:sp>
        <p:nvSpPr>
          <p:cNvPr id="30723" name="Rectangle 3"/>
          <p:cNvSpPr>
            <a:spLocks noGrp="1" noChangeArrowheads="1"/>
          </p:cNvSpPr>
          <p:nvPr>
            <p:ph idx="1"/>
          </p:nvPr>
        </p:nvSpPr>
        <p:spPr>
          <a:xfrm>
            <a:off x="3419917" y="2005144"/>
            <a:ext cx="5562600" cy="4020705"/>
          </a:xfrm>
        </p:spPr>
        <p:txBody>
          <a:bodyPr>
            <a:noAutofit/>
          </a:bodyPr>
          <a:lstStyle/>
          <a:p>
            <a:pPr marL="554187" indent="-554187">
              <a:lnSpc>
                <a:spcPct val="90000"/>
              </a:lnSpc>
              <a:buNone/>
              <a:defRPr/>
            </a:pPr>
            <a:r>
              <a:rPr lang="en-US" altLang="en-US" sz="2800" b="1" dirty="0"/>
              <a:t>8-Simple Steps in Establishing Respiratory Protection Program</a:t>
            </a:r>
          </a:p>
          <a:p>
            <a:pPr marL="900554" lvl="1" indent="-484914">
              <a:lnSpc>
                <a:spcPct val="90000"/>
              </a:lnSpc>
              <a:buFontTx/>
              <a:buAutoNum type="arabicPeriod"/>
              <a:defRPr/>
            </a:pPr>
            <a:r>
              <a:rPr lang="en-US" altLang="en-US" sz="2800" dirty="0"/>
              <a:t>Exposure Assessment </a:t>
            </a:r>
          </a:p>
          <a:p>
            <a:pPr marL="900554" lvl="1" indent="-484914">
              <a:lnSpc>
                <a:spcPct val="90000"/>
              </a:lnSpc>
              <a:buFontTx/>
              <a:buAutoNum type="arabicPeriod"/>
              <a:defRPr/>
            </a:pPr>
            <a:r>
              <a:rPr lang="en-US" altLang="en-US" sz="2800" dirty="0"/>
              <a:t>Written Respiratory Program </a:t>
            </a:r>
          </a:p>
          <a:p>
            <a:pPr marL="900554" lvl="1" indent="-484914">
              <a:lnSpc>
                <a:spcPct val="90000"/>
              </a:lnSpc>
              <a:buFontTx/>
              <a:buAutoNum type="arabicPeriod"/>
              <a:defRPr/>
            </a:pPr>
            <a:r>
              <a:rPr lang="en-US" altLang="en-US" sz="2800" dirty="0"/>
              <a:t>Respirator Selection </a:t>
            </a:r>
          </a:p>
          <a:p>
            <a:pPr marL="900554" lvl="1" indent="-484914">
              <a:lnSpc>
                <a:spcPct val="90000"/>
              </a:lnSpc>
              <a:buFontTx/>
              <a:buAutoNum type="arabicPeriod"/>
              <a:defRPr/>
            </a:pPr>
            <a:r>
              <a:rPr lang="en-US" altLang="en-US" sz="2800" dirty="0"/>
              <a:t>Medical Evaluation </a:t>
            </a:r>
          </a:p>
          <a:p>
            <a:pPr marL="900554" lvl="1" indent="-484914">
              <a:lnSpc>
                <a:spcPct val="90000"/>
              </a:lnSpc>
              <a:buFontTx/>
              <a:buAutoNum type="arabicPeriod"/>
              <a:defRPr/>
            </a:pPr>
            <a:r>
              <a:rPr lang="en-US" altLang="en-US" sz="2800" dirty="0"/>
              <a:t>Fit Testing</a:t>
            </a:r>
          </a:p>
          <a:p>
            <a:pPr marL="900554" lvl="1" indent="-484914">
              <a:lnSpc>
                <a:spcPct val="90000"/>
              </a:lnSpc>
              <a:buFontTx/>
              <a:buAutoNum type="arabicPeriod"/>
              <a:defRPr/>
            </a:pPr>
            <a:r>
              <a:rPr lang="en-US" altLang="en-US" sz="2800" dirty="0"/>
              <a:t>Breathing Air Quality and Use </a:t>
            </a:r>
          </a:p>
          <a:p>
            <a:pPr marL="900554" lvl="1" indent="-484914">
              <a:lnSpc>
                <a:spcPct val="90000"/>
              </a:lnSpc>
              <a:buFontTx/>
              <a:buAutoNum type="arabicPeriod"/>
              <a:defRPr/>
            </a:pPr>
            <a:r>
              <a:rPr lang="en-US" altLang="en-US" sz="2800" dirty="0"/>
              <a:t>Respirator Training</a:t>
            </a:r>
          </a:p>
          <a:p>
            <a:pPr marL="900554" lvl="1" indent="-484914">
              <a:lnSpc>
                <a:spcPct val="90000"/>
              </a:lnSpc>
              <a:buFontTx/>
              <a:buAutoNum type="arabicPeriod"/>
              <a:defRPr/>
            </a:pPr>
            <a:r>
              <a:rPr lang="en-US" altLang="en-US" sz="2800" dirty="0"/>
              <a:t>Program Evaluation</a:t>
            </a:r>
          </a:p>
          <a:p>
            <a:pPr marL="554187" indent="-554187">
              <a:lnSpc>
                <a:spcPct val="90000"/>
              </a:lnSpc>
              <a:defRPr/>
            </a:pPr>
            <a:endParaRPr lang="en-US" altLang="en-US" sz="4000" dirty="0"/>
          </a:p>
        </p:txBody>
      </p:sp>
      <p:pic>
        <p:nvPicPr>
          <p:cNvPr id="3" name="Picture 2">
            <a:extLst>
              <a:ext uri="{FF2B5EF4-FFF2-40B4-BE49-F238E27FC236}">
                <a16:creationId xmlns:a16="http://schemas.microsoft.com/office/drawing/2014/main" id="{DA029C35-B2C8-4EA7-A1FF-06A300D85C60}"/>
              </a:ext>
            </a:extLst>
          </p:cNvPr>
          <p:cNvPicPr>
            <a:picLocks noChangeAspect="1"/>
          </p:cNvPicPr>
          <p:nvPr/>
        </p:nvPicPr>
        <p:blipFill>
          <a:blip r:embed="rId4"/>
          <a:stretch>
            <a:fillRect/>
          </a:stretch>
        </p:blipFill>
        <p:spPr>
          <a:xfrm>
            <a:off x="277955" y="1797772"/>
            <a:ext cx="3012993" cy="4600575"/>
          </a:xfrm>
          <a:prstGeom prst="rect">
            <a:avLst/>
          </a:prstGeom>
        </p:spPr>
      </p:pic>
      <p:sp>
        <p:nvSpPr>
          <p:cNvPr id="4" name="TextBox 3">
            <a:extLst>
              <a:ext uri="{FF2B5EF4-FFF2-40B4-BE49-F238E27FC236}">
                <a16:creationId xmlns:a16="http://schemas.microsoft.com/office/drawing/2014/main" id="{586A3F8E-21E5-4B96-B502-3F1B96385FA6}"/>
              </a:ext>
            </a:extLst>
          </p:cNvPr>
          <p:cNvSpPr txBox="1"/>
          <p:nvPr/>
        </p:nvSpPr>
        <p:spPr>
          <a:xfrm>
            <a:off x="251229" y="6396335"/>
            <a:ext cx="3168688" cy="461665"/>
          </a:xfrm>
          <a:prstGeom prst="rect">
            <a:avLst/>
          </a:prstGeom>
          <a:noFill/>
        </p:spPr>
        <p:txBody>
          <a:bodyPr wrap="none" rtlCol="0">
            <a:spAutoFit/>
          </a:bodyPr>
          <a:lstStyle/>
          <a:p>
            <a:r>
              <a:rPr lang="en-US" dirty="0"/>
              <a:t>OSHA Publication 3079</a:t>
            </a:r>
          </a:p>
        </p:txBody>
      </p:sp>
    </p:spTree>
    <p:custDataLst>
      <p:tags r:id="rId1"/>
    </p:custDataLst>
    <p:extLst>
      <p:ext uri="{BB962C8B-B14F-4D97-AF65-F5344CB8AC3E}">
        <p14:creationId xmlns:p14="http://schemas.microsoft.com/office/powerpoint/2010/main" val="168977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626413" y="304800"/>
            <a:ext cx="4373919" cy="5715000"/>
          </a:xfrm>
        </p:spPr>
        <p:txBody>
          <a:bodyPr>
            <a:noAutofit/>
          </a:bodyPr>
          <a:lstStyle/>
          <a:p>
            <a:pPr>
              <a:buFont typeface="CommonBullets" pitchFamily="34" charset="2"/>
              <a:buNone/>
              <a:defRPr/>
            </a:pPr>
            <a:r>
              <a:rPr lang="en-US" altLang="en-US" sz="3600" b="1" dirty="0"/>
              <a:t>Exposure Assessment </a:t>
            </a:r>
            <a:endParaRPr lang="en-US" altLang="en-US" sz="3200" dirty="0"/>
          </a:p>
          <a:p>
            <a:pPr>
              <a:buFont typeface="CommonBullets" pitchFamily="34" charset="2"/>
              <a:buNone/>
              <a:defRPr/>
            </a:pPr>
            <a:endParaRPr lang="en-US" altLang="en-US" sz="2800" dirty="0"/>
          </a:p>
          <a:p>
            <a:pPr>
              <a:buFont typeface="CommonBullets" pitchFamily="34" charset="2"/>
              <a:buNone/>
              <a:defRPr/>
            </a:pPr>
            <a:endParaRPr lang="en-US" altLang="en-US" sz="2800" dirty="0"/>
          </a:p>
          <a:p>
            <a:pPr>
              <a:buFont typeface="CommonBullets" pitchFamily="34" charset="2"/>
              <a:buNone/>
              <a:defRPr/>
            </a:pPr>
            <a:endParaRPr lang="en-US" altLang="en-US" sz="2800" dirty="0"/>
          </a:p>
          <a:p>
            <a:pPr>
              <a:buFont typeface="CommonBullets" pitchFamily="34" charset="2"/>
              <a:buNone/>
              <a:defRPr/>
            </a:pPr>
            <a:r>
              <a:rPr lang="en-US" altLang="en-US" sz="2800" dirty="0"/>
              <a:t>1910.132(d) </a:t>
            </a:r>
          </a:p>
          <a:p>
            <a:pPr marL="0" indent="0">
              <a:buNone/>
              <a:defRPr/>
            </a:pPr>
            <a:r>
              <a:rPr lang="en-US" altLang="en-US" sz="2800" dirty="0"/>
              <a:t>"The employer shall assess the workplace to determine if hazards are present, or are likely to be present, which necessitate the use of personal protective equipment (PPE).”</a:t>
            </a:r>
          </a:p>
          <a:p>
            <a:pPr lvl="1">
              <a:defRPr/>
            </a:pPr>
            <a:endParaRPr lang="en-US" altLang="en-US" sz="2800" dirty="0"/>
          </a:p>
        </p:txBody>
      </p:sp>
      <p:pic>
        <p:nvPicPr>
          <p:cNvPr id="2" name="Picture 1"/>
          <p:cNvPicPr>
            <a:picLocks noChangeAspect="1"/>
          </p:cNvPicPr>
          <p:nvPr/>
        </p:nvPicPr>
        <p:blipFill>
          <a:blip r:embed="rId3"/>
          <a:stretch>
            <a:fillRect/>
          </a:stretch>
        </p:blipFill>
        <p:spPr>
          <a:xfrm>
            <a:off x="0" y="0"/>
            <a:ext cx="4517589" cy="6858000"/>
          </a:xfrm>
          <a:prstGeom prst="rect">
            <a:avLst/>
          </a:prstGeom>
        </p:spPr>
      </p:pic>
    </p:spTree>
    <p:custDataLst>
      <p:tags r:id="rId1"/>
    </p:custDataLst>
    <p:extLst>
      <p:ext uri="{BB962C8B-B14F-4D97-AF65-F5344CB8AC3E}">
        <p14:creationId xmlns:p14="http://schemas.microsoft.com/office/powerpoint/2010/main" val="404840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724400" y="607095"/>
            <a:ext cx="4343400" cy="3655579"/>
          </a:xfrm>
        </p:spPr>
        <p:txBody>
          <a:bodyPr>
            <a:noAutofit/>
          </a:bodyPr>
          <a:lstStyle/>
          <a:p>
            <a:pPr>
              <a:buFont typeface="CommonBullets" pitchFamily="34" charset="2"/>
              <a:buNone/>
              <a:defRPr/>
            </a:pPr>
            <a:r>
              <a:rPr lang="en-US" altLang="en-US" sz="2800" b="1" dirty="0"/>
              <a:t>Exposure Assessment </a:t>
            </a:r>
            <a:r>
              <a:rPr lang="en-US" altLang="en-US" sz="2800" dirty="0"/>
              <a:t>- 1910.134(d) </a:t>
            </a:r>
          </a:p>
          <a:p>
            <a:pPr lvl="1">
              <a:defRPr/>
            </a:pPr>
            <a:r>
              <a:rPr lang="en-US" altLang="en-US" sz="2800" dirty="0"/>
              <a:t>"The employer shall identify and evaluate the respiratory hazard(s) in the workplace…”</a:t>
            </a:r>
          </a:p>
          <a:p>
            <a:pPr lvl="1">
              <a:defRPr/>
            </a:pPr>
            <a:endParaRPr lang="en-US" altLang="en-US" sz="1000" dirty="0"/>
          </a:p>
          <a:p>
            <a:pPr lvl="1">
              <a:defRPr/>
            </a:pPr>
            <a:r>
              <a:rPr lang="en-US" altLang="en-US" sz="2800" dirty="0"/>
              <a:t>This evaluation shall include a reasonable estimate of employee exposures to respiratory hazard(s)</a:t>
            </a:r>
          </a:p>
          <a:p>
            <a:pPr lvl="1">
              <a:defRPr/>
            </a:pPr>
            <a:endParaRPr lang="en-US" altLang="en-US" sz="1000" dirty="0"/>
          </a:p>
          <a:p>
            <a:pPr lvl="1">
              <a:defRPr/>
            </a:pPr>
            <a:r>
              <a:rPr lang="en-US" altLang="en-US" sz="2800" dirty="0"/>
              <a:t>Identification of the contaminant's chemical state and physical form."  </a:t>
            </a:r>
          </a:p>
          <a:p>
            <a:pPr lvl="1">
              <a:defRPr/>
            </a:pPr>
            <a:endParaRPr lang="en-US" altLang="en-US" sz="2800" dirty="0"/>
          </a:p>
        </p:txBody>
      </p:sp>
      <p:pic>
        <p:nvPicPr>
          <p:cNvPr id="4" name="Picture 3"/>
          <p:cNvPicPr>
            <a:picLocks noChangeAspect="1"/>
          </p:cNvPicPr>
          <p:nvPr/>
        </p:nvPicPr>
        <p:blipFill>
          <a:blip r:embed="rId3"/>
          <a:stretch>
            <a:fillRect/>
          </a:stretch>
        </p:blipFill>
        <p:spPr>
          <a:xfrm>
            <a:off x="76200" y="0"/>
            <a:ext cx="4724400" cy="6839434"/>
          </a:xfrm>
          <a:prstGeom prst="rect">
            <a:avLst/>
          </a:prstGeom>
          <a:effectLst>
            <a:softEdge rad="127000"/>
          </a:effectLst>
        </p:spPr>
      </p:pic>
      <p:sp>
        <p:nvSpPr>
          <p:cNvPr id="32770" name="Rectangle 2"/>
          <p:cNvSpPr>
            <a:spLocks noGrp="1" noChangeArrowheads="1"/>
          </p:cNvSpPr>
          <p:nvPr>
            <p:ph type="title"/>
          </p:nvPr>
        </p:nvSpPr>
        <p:spPr>
          <a:xfrm>
            <a:off x="228600" y="1399834"/>
            <a:ext cx="9144000" cy="1016000"/>
          </a:xfrm>
        </p:spPr>
        <p:txBody>
          <a:bodyPr>
            <a:normAutofit/>
          </a:bodyPr>
          <a:lstStyle/>
          <a:p>
            <a:pPr algn="l">
              <a:defRPr/>
            </a:pPr>
            <a:r>
              <a:rPr lang="en-US" dirty="0">
                <a:solidFill>
                  <a:schemeClr val="bg1"/>
                </a:solidFill>
                <a:effectLst>
                  <a:outerShdw blurRad="38100" dist="38100" dir="2700000" algn="tl">
                    <a:srgbClr val="000000">
                      <a:alpha val="43137"/>
                    </a:srgbClr>
                  </a:outerShdw>
                </a:effectLst>
              </a:rPr>
              <a:t>Respiratory Program</a:t>
            </a:r>
          </a:p>
        </p:txBody>
      </p:sp>
    </p:spTree>
    <p:custDataLst>
      <p:tags r:id="rId1"/>
    </p:custDataLst>
    <p:extLst>
      <p:ext uri="{BB962C8B-B14F-4D97-AF65-F5344CB8AC3E}">
        <p14:creationId xmlns:p14="http://schemas.microsoft.com/office/powerpoint/2010/main" val="91239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NCOURSE" val="NN3TUTcK"/>
  <p:tag name="ARTICULATE_DESIGN_ID_1_OFFICE THEME" val="x48B0Zv9"/>
  <p:tag name="ARTICULATE_PROJECT_OPEN" val="0"/>
  <p:tag name="MMPROD_NEXTUNIQUEID" val="10011"/>
  <p:tag name="ARTICULATE_SLIDE_COUNT" val="36"/>
  <p:tag name="MMPROD_UIDATA" val="&lt;database version=&quot;11.0&quot;&gt;&lt;object type=&quot;1&quot; unique_id=&quot;10001&quot;&gt;&lt;object type=&quot;2&quot; unique_id=&quot;260901&quot;&gt;&lt;object type=&quot;3&quot; unique_id=&quot;260904&quot;&gt;&lt;property id=&quot;20148&quot; value=&quot;5&quot;/&gt;&lt;property id=&quot;20300&quot; value=&quot;Slide 13 - &amp;quot;Respirator Program (cont’d) &amp;quot;&quot;/&gt;&lt;property id=&quot;20307&quot; value=&quot;510&quot;/&gt;&lt;/object&gt;&lt;object type=&quot;3&quot; unique_id=&quot;260905&quot;&gt;&lt;property id=&quot;20148&quot; value=&quot;5&quot;/&gt;&lt;property id=&quot;20300&quot; value=&quot;Slide 14 - &amp;quot;Respiratory Protection – Supplied-Air&amp;quot;&quot;/&gt;&lt;property id=&quot;20307&quot; value=&quot;511&quot;/&gt;&lt;/object&gt;&lt;object type=&quot;3&quot; unique_id=&quot;260906&quot;&gt;&lt;property id=&quot;20148&quot; value=&quot;5&quot;/&gt;&lt;property id=&quot;20300&quot; value=&quot;Slide 15 - &amp;quot;Respiratory Protection  – SCBA&amp;quot;&quot;/&gt;&lt;property id=&quot;20307&quot; value=&quot;512&quot;/&gt;&lt;/object&gt;&lt;object type=&quot;3&quot; unique_id=&quot;260907&quot;&gt;&lt;property id=&quot;20148&quot; value=&quot;5&quot;/&gt;&lt;property id=&quot;20300&quot; value=&quot;Slide 16 - &amp;quot;Respiratory Protection     – Combination&amp;quot;&quot;/&gt;&lt;property id=&quot;20307&quot; value=&quot;513&quot;/&gt;&lt;/object&gt;&lt;object type=&quot;3&quot; unique_id=&quot;260909&quot;&gt;&lt;property id=&quot;20148&quot; value=&quot;5&quot;/&gt;&lt;property id=&quot;20300&quot; value=&quot;Slide 24 - &amp;quot;Grade D Air&amp;quot;&quot;/&gt;&lt;property id=&quot;20307&quot; value=&quot;515&quot;/&gt;&lt;/object&gt;&lt;object type=&quot;3&quot; unique_id=&quot;260910&quot;&gt;&lt;property id=&quot;20148&quot; value=&quot;5&quot;/&gt;&lt;property id=&quot;20300&quot; value=&quot;Slide 23 - &amp;quot;Supplied-Air&amp;quot;&quot;/&gt;&lt;property id=&quot;20307&quot; value=&quot;516&quot;/&gt;&lt;/object&gt;&lt;object type=&quot;3&quot; unique_id=&quot;260911&quot;&gt;&lt;property id=&quot;20148&quot; value=&quot;5&quot;/&gt;&lt;property id=&quot;20300&quot; value=&quot;Slide 25 - &amp;quot;Respiratory Protection – Supplied-air&amp;quot;&quot;/&gt;&lt;property id=&quot;20307&quot; value=&quot;517&quot;/&gt;&lt;/object&gt;&lt;object type=&quot;3&quot; unique_id=&quot;260912&quot;&gt;&lt;property id=&quot;20148&quot; value=&quot;5&quot;/&gt;&lt;property id=&quot;20300&quot; value=&quot;Slide 26 - &amp;quot;Supplied-Air&amp;quot;&quot;/&gt;&lt;property id=&quot;20307&quot; value=&quot;518&quot;/&gt;&lt;/object&gt;&lt;object type=&quot;3&quot; unique_id=&quot;260932&quot;&gt;&lt;property id=&quot;20148&quot; value=&quot;5&quot;/&gt;&lt;property id=&quot;20300&quot; value=&quot;Slide 27 - &amp;quot;Maintenance &amp;amp; Care of Respirators&amp;quot;&quot;/&gt;&lt;property id=&quot;20307&quot; value=&quot;538&quot;/&gt;&lt;/object&gt;&lt;object type=&quot;3&quot; unique_id=&quot;260934&quot;&gt;&lt;property id=&quot;20148&quot; value=&quot;5&quot;/&gt;&lt;property id=&quot;20300&quot; value=&quot;Slide 28 - &amp;quot;Maintenance &amp;amp; Care of Respirators&amp;quot;&quot;/&gt;&lt;property id=&quot;20307&quot; value=&quot;540&quot;/&gt;&lt;/object&gt;&lt;object type=&quot;3&quot; unique_id=&quot;260936&quot;&gt;&lt;property id=&quot;20148&quot; value=&quot;5&quot;/&gt;&lt;property id=&quot;20300&quot; value=&quot;Slide 31 - &amp;quot;Training &amp;amp; Information&amp;quot;&quot;/&gt;&lt;property id=&quot;20307&quot; value=&quot;542&quot;/&gt;&lt;/object&gt;&lt;object type=&quot;3&quot; unique_id=&quot;260937&quot;&gt;&lt;property id=&quot;20148&quot; value=&quot;5&quot;/&gt;&lt;property id=&quot;20300&quot; value=&quot;Slide 32 - &amp;quot;Training &amp;amp; Information&amp;quot;&quot;/&gt;&lt;property id=&quot;20307&quot; value=&quot;543&quot;/&gt;&lt;/object&gt;&lt;object type=&quot;3&quot; unique_id=&quot;260938&quot;&gt;&lt;property id=&quot;20148&quot; value=&quot;5&quot;/&gt;&lt;property id=&quot;20300&quot; value=&quot;Slide 33 - &amp;quot;Training and Information&amp;quot;&quot;/&gt;&lt;property id=&quot;20307&quot; value=&quot;544&quot;/&gt;&lt;/object&gt;&lt;object type=&quot;3&quot; unique_id=&quot;260940&quot;&gt;&lt;property id=&quot;20148&quot; value=&quot;5&quot;/&gt;&lt;property id=&quot;20300&quot; value=&quot;Slide 30 - &amp;quot;Additional Training for PPE&amp;quot;&quot;/&gt;&lt;property id=&quot;20307&quot; value=&quot;546&quot;/&gt;&lt;/object&gt;&lt;object type=&quot;3&quot; unique_id=&quot;281681&quot;&gt;&lt;property id=&quot;20148&quot; value=&quot;5&quot;/&gt;&lt;property id=&quot;20300&quot; value=&quot;Slide 1&quot;/&gt;&lt;property id=&quot;20307&quot; value=&quot;547&quot;/&gt;&lt;/object&gt;&lt;object type=&quot;3&quot; unique_id=&quot;292906&quot;&gt;&lt;property id=&quot;20148&quot; value=&quot;5&quot;/&gt;&lt;property id=&quot;20300&quot; value=&quot;Slide 2 - &amp;quot;Objectives:&amp;quot;&quot;/&gt;&lt;property id=&quot;20307&quot; value=&quot;551&quot;/&gt;&lt;/object&gt;&lt;object type=&quot;3&quot; unique_id=&quot;292907&quot;&gt;&lt;property id=&quot;20148&quot; value=&quot;5&quot;/&gt;&lt;property id=&quot;20300&quot; value=&quot;Slide 3 - &amp;quot;Respiratory Protection&amp;quot;&quot;/&gt;&lt;property id=&quot;20307&quot; value=&quot;553&quot;/&gt;&lt;/object&gt;&lt;object type=&quot;3&quot; unique_id=&quot;292908&quot;&gt;&lt;property id=&quot;20148&quot; value=&quot;5&quot;/&gt;&lt;property id=&quot;20300&quot; value=&quot;Slide 4 - &amp;quot;Requirements for Site-Specific    Orientation&amp;quot;&quot;/&gt;&lt;property id=&quot;20307&quot; value=&quot;557&quot;/&gt;&lt;/object&gt;&lt;object type=&quot;3&quot; unique_id=&quot;292909&quot;&gt;&lt;property id=&quot;20148&quot; value=&quot;5&quot;/&gt;&lt;property id=&quot;20300&quot; value=&quot;Slide 5 - &amp;quot;Requirements for Site-Specific    Orientation&amp;quot;&quot;/&gt;&lt;property id=&quot;20307&quot; value=&quot;558&quot;/&gt;&lt;/object&gt;&lt;object type=&quot;3&quot; unique_id=&quot;292914&quot;&gt;&lt;property id=&quot;20148&quot; value=&quot;5&quot;/&gt;&lt;property id=&quot;20300&quot; value=&quot;Slide 35 - &amp;quot;Other PPE&amp;quot;&quot;/&gt;&lt;property id=&quot;20307&quot; value=&quot;559&quot;/&gt;&lt;/object&gt;&lt;object type=&quot;3&quot; unique_id=&quot;292915&quot;&gt;&lt;property id=&quot;20148&quot; value=&quot;5&quot;/&gt;&lt;property id=&quot;20300&quot; value=&quot;Slide 36 - &amp;quot;Hydrogen Sulfide Update  Training  &amp;quot;&quot;/&gt;&lt;property id=&quot;20307&quot; value=&quot;548&quot;/&gt;&lt;/object&gt;&lt;object type=&quot;3&quot; unique_id=&quot;294439&quot;&gt;&lt;property id=&quot;20148&quot; value=&quot;5&quot;/&gt;&lt;property id=&quot;20300&quot; value=&quot;Slide 6 - &amp;quot;IDLH&amp;quot;&quot;/&gt;&lt;property id=&quot;20307&quot; value=&quot;578&quot;/&gt;&lt;/object&gt;&lt;object type=&quot;3&quot; unique_id=&quot;294440&quot;&gt;&lt;property id=&quot;20148&quot; value=&quot;5&quot;/&gt;&lt;property id=&quot;20300&quot; value=&quot;Slide 7 - &amp;quot;Respirator Program&amp;quot;&quot;/&gt;&lt;property id=&quot;20307&quot; value=&quot;567&quot;/&gt;&lt;/object&gt;&lt;object type=&quot;3&quot; unique_id=&quot;294441&quot;&gt;&lt;property id=&quot;20148&quot; value=&quot;5&quot;/&gt;&lt;property id=&quot;20300&quot; value=&quot;Slide 9 - &amp;quot;Respiratory Program&amp;quot;&quot;/&gt;&lt;property id=&quot;20307&quot; value=&quot;582&quot;/&gt;&lt;/object&gt;&lt;object type=&quot;3&quot; unique_id=&quot;294442&quot;&gt;&lt;property id=&quot;20148&quot; value=&quot;5&quot;/&gt;&lt;property id=&quot;20300&quot; value=&quot;Slide 10 - &amp;quot;Respirator Program&amp;quot;&quot;/&gt;&lt;property id=&quot;20307&quot; value=&quot;579&quot;/&gt;&lt;/object&gt;&lt;object type=&quot;3&quot; unique_id=&quot;294443&quot;&gt;&lt;property id=&quot;20148&quot; value=&quot;5&quot;/&gt;&lt;property id=&quot;20300&quot; value=&quot;Slide 11&quot;/&gt;&lt;property id=&quot;20307&quot; value=&quot;581&quot;/&gt;&lt;/object&gt;&lt;object type=&quot;3&quot; unique_id=&quot;294444&quot;&gt;&lt;property id=&quot;20148&quot; value=&quot;5&quot;/&gt;&lt;property id=&quot;20300&quot; value=&quot;Slide 12 - &amp;quot;Respiratory Program&amp;quot;&quot;/&gt;&lt;property id=&quot;20307&quot; value=&quot;570&quot;/&gt;&lt;/object&gt;&lt;object type=&quot;3&quot; unique_id=&quot;294445&quot;&gt;&lt;property id=&quot;20148&quot; value=&quot;5&quot;/&gt;&lt;property id=&quot;20300&quot; value=&quot;Slide 17 - &amp;quot;Selection of Respirators&amp;quot;&quot;/&gt;&lt;property id=&quot;20307&quot; value=&quot;583&quot;/&gt;&lt;/object&gt;&lt;object type=&quot;3&quot; unique_id=&quot;294446&quot;&gt;&lt;property id=&quot;20148&quot; value=&quot;5&quot;/&gt;&lt;property id=&quot;20300&quot; value=&quot;Slide 18 - &amp;quot;Medical Evaluations&amp;quot;&quot;/&gt;&lt;property id=&quot;20307&quot; value=&quot;572&quot;/&gt;&lt;/object&gt;&lt;object type=&quot;3&quot; unique_id=&quot;294447&quot;&gt;&lt;property id=&quot;20148&quot; value=&quot;5&quot;/&gt;&lt;property id=&quot;20300&quot; value=&quot;Slide 19 - &amp;quot; Respiratory Program &amp;quot;&quot;/&gt;&lt;property id=&quot;20307&quot; value=&quot;571&quot;/&gt;&lt;/object&gt;&lt;object type=&quot;3&quot; unique_id=&quot;294448&quot;&gt;&lt;property id=&quot;20148&quot; value=&quot;5&quot;/&gt;&lt;property id=&quot;20300&quot; value=&quot;Slide 20 - &amp;quot;Respirator Program (cont’d) &amp;quot;&quot;/&gt;&lt;property id=&quot;20307&quot; value=&quot;580&quot;/&gt;&lt;/object&gt;&lt;object type=&quot;3&quot; unique_id=&quot;294449&quot;&gt;&lt;property id=&quot;20148&quot; value=&quot;5&quot;/&gt;&lt;property id=&quot;20300&quot; value=&quot;Slide 21 - &amp;quot;Respirator Program (cont’d) &amp;quot;&quot;/&gt;&lt;property id=&quot;20307&quot; value=&quot;573&quot;/&gt;&lt;/object&gt;&lt;object type=&quot;3&quot; unique_id=&quot;294450&quot;&gt;&lt;property id=&quot;20148&quot; value=&quot;5&quot;/&gt;&lt;property id=&quot;20300&quot; value=&quot;Slide 22 - &amp;quot;Respirator Program (cont’d) &amp;quot;&quot;/&gt;&lt;property id=&quot;20307&quot; value=&quot;575&quot;/&gt;&lt;/object&gt;&lt;object type=&quot;3&quot; unique_id=&quot;294451&quot;&gt;&lt;property id=&quot;20148&quot; value=&quot;5&quot;/&gt;&lt;property id=&quot;20300&quot; value=&quot;Slide 29 - &amp;quot;Respirator Program (cont’d) &amp;quot;&quot;/&gt;&lt;property id=&quot;20307&quot; value=&quot;576&quot;/&gt;&lt;/object&gt;&lt;object type=&quot;3&quot; unique_id=&quot;294452&quot;&gt;&lt;property id=&quot;20148&quot; value=&quot;5&quot;/&gt;&lt;property id=&quot;20300&quot; value=&quot;Slide 34 - &amp;quot;Respirator Program (cont’d) &amp;quot;&quot;/&gt;&lt;property id=&quot;20307&quot; value=&quot;577&quot;/&gt;&lt;/object&gt;&lt;object type=&quot;3&quot; unique_id=&quot;294767&quot;&gt;&lt;property id=&quot;20148&quot; value=&quot;5&quot;/&gt;&lt;property id=&quot;20300&quot; value=&quot;Slide 8&quot;/&gt;&lt;property id=&quot;20307&quot; value=&quot;584&quot;/&gt;&lt;/object&gt;&lt;/object&gt;&lt;object type=&quot;8&quot; unique_id=&quot;26098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F9F4B1E2A9E54D971D66E63173F0D9" ma:contentTypeVersion="0" ma:contentTypeDescription="Create a new document." ma:contentTypeScope="" ma:versionID="3b3fd459f85b4826e039bfa021689a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20E5E-15C5-4DE3-9CB1-32B1D5EE35C5}">
  <ds:schemaRefs>
    <ds:schemaRef ds:uri="http://schemas.microsoft.com/sharepoint/v3/contenttype/forms"/>
  </ds:schemaRefs>
</ds:datastoreItem>
</file>

<file path=customXml/itemProps2.xml><?xml version="1.0" encoding="utf-8"?>
<ds:datastoreItem xmlns:ds="http://schemas.openxmlformats.org/officeDocument/2006/customXml" ds:itemID="{E4B93597-B3BD-4945-A518-D2D9A669C681}">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D8FC02C-CB1B-44A5-9E02-79364A92C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10315</TotalTime>
  <Words>2369</Words>
  <Application>Microsoft Office PowerPoint</Application>
  <PresentationFormat>On-screen Show (4:3)</PresentationFormat>
  <Paragraphs>296</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CommonBullets</vt:lpstr>
      <vt:lpstr>Times New Roman</vt:lpstr>
      <vt:lpstr>Wingdings</vt:lpstr>
      <vt:lpstr>Office Theme</vt:lpstr>
      <vt:lpstr>PowerPoint Presentation</vt:lpstr>
      <vt:lpstr>Objectives:</vt:lpstr>
      <vt:lpstr>Respiratory Protection</vt:lpstr>
      <vt:lpstr>Requirements for Site-Specific    Orientation</vt:lpstr>
      <vt:lpstr>Requirements for Site-Specific    Orientation</vt:lpstr>
      <vt:lpstr>IDLH</vt:lpstr>
      <vt:lpstr>Respirator Program</vt:lpstr>
      <vt:lpstr>PowerPoint Presentation</vt:lpstr>
      <vt:lpstr>Respiratory Program</vt:lpstr>
      <vt:lpstr>Respirator Program</vt:lpstr>
      <vt:lpstr>PowerPoint Presentation</vt:lpstr>
      <vt:lpstr>Respiratory Program</vt:lpstr>
      <vt:lpstr>Respirator Program (cont’d) </vt:lpstr>
      <vt:lpstr>Respiratory Protection – Supplied-Air</vt:lpstr>
      <vt:lpstr>Respiratory Protection  – SCBA</vt:lpstr>
      <vt:lpstr>Respiratory Protection     – Combination</vt:lpstr>
      <vt:lpstr>Selection of Respirators</vt:lpstr>
      <vt:lpstr>Medical Evaluations</vt:lpstr>
      <vt:lpstr> Respiratory Program </vt:lpstr>
      <vt:lpstr>Respirator Program (cont’d) </vt:lpstr>
      <vt:lpstr>Respirator Program (cont’d) </vt:lpstr>
      <vt:lpstr>Respirator Program (cont’d) </vt:lpstr>
      <vt:lpstr>Supplied-Air</vt:lpstr>
      <vt:lpstr>Grade-D Air</vt:lpstr>
      <vt:lpstr>Respiratory Protection –                    Supplied-Air</vt:lpstr>
      <vt:lpstr>Supplied-Air</vt:lpstr>
      <vt:lpstr>Maintenance &amp; Care of     Respirators</vt:lpstr>
      <vt:lpstr>Maintenance &amp; Care of       Respirators</vt:lpstr>
      <vt:lpstr>Respirator Program (cont’d) </vt:lpstr>
      <vt:lpstr>Additional Training for PPE</vt:lpstr>
      <vt:lpstr>Training &amp; Information</vt:lpstr>
      <vt:lpstr>Training &amp; Information</vt:lpstr>
      <vt:lpstr>Training and Information</vt:lpstr>
      <vt:lpstr>Respirator Program (cont’d) </vt:lpstr>
      <vt:lpstr>Other PPE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Consultation</dc:creator>
  <cp:lastModifiedBy>Braun, Robert W</cp:lastModifiedBy>
  <cp:revision>1143</cp:revision>
  <cp:lastPrinted>2013-03-11T16:22:25Z</cp:lastPrinted>
  <dcterms:created xsi:type="dcterms:W3CDTF">2003-02-14T23:38:02Z</dcterms:created>
  <dcterms:modified xsi:type="dcterms:W3CDTF">2021-11-05T19:20:19Z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0x010100FEF9F4B1E2A9E54D971D66E63173F0D9</vt:lpwstr>
  </property>
  <property fmtid="{D5CDD505-2E9C-101B-9397-08002B2CF9AE}" pid="3" name="ArticulateGUID">
    <vt:lpwstr>D35BCAE0-1B35-41D8-9EE5-3661263131C0</vt:lpwstr>
  </property>
  <property fmtid="{D5CDD505-2E9C-101B-9397-08002B2CF9AE}" pid="4" name="ArticulatePath">
    <vt:lpwstr>Respiratory Protection</vt:lpwstr>
  </property>
</Properties>
</file>