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7" r:id="rId4"/>
  </p:sldMasterIdLst>
  <p:notesMasterIdLst>
    <p:notesMasterId r:id="rId18"/>
  </p:notesMasterIdLst>
  <p:handoutMasterIdLst>
    <p:handoutMasterId r:id="rId19"/>
  </p:handoutMasterIdLst>
  <p:sldIdLst>
    <p:sldId id="547" r:id="rId5"/>
    <p:sldId id="551" r:id="rId6"/>
    <p:sldId id="552" r:id="rId7"/>
    <p:sldId id="558" r:id="rId8"/>
    <p:sldId id="561" r:id="rId9"/>
    <p:sldId id="555" r:id="rId10"/>
    <p:sldId id="556" r:id="rId11"/>
    <p:sldId id="557" r:id="rId12"/>
    <p:sldId id="559" r:id="rId13"/>
    <p:sldId id="560" r:id="rId14"/>
    <p:sldId id="553" r:id="rId15"/>
    <p:sldId id="554" r:id="rId16"/>
    <p:sldId id="562" r:id="rId17"/>
  </p:sldIdLst>
  <p:sldSz cx="9144000" cy="6858000" type="screen4x3"/>
  <p:notesSz cx="6950075" cy="9236075"/>
  <p:custDataLst>
    <p:tags r:id="rId20"/>
  </p:custDataLst>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5664">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800080"/>
    <a:srgbClr val="99FF33"/>
    <a:srgbClr val="213F25"/>
    <a:srgbClr val="FFFF00"/>
    <a:srgbClr val="FF6600"/>
    <a:srgbClr val="9933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3" autoAdjust="0"/>
    <p:restoredTop sz="65171" autoAdjust="0"/>
  </p:normalViewPr>
  <p:slideViewPr>
    <p:cSldViewPr>
      <p:cViewPr varScale="1">
        <p:scale>
          <a:sx n="47" d="100"/>
          <a:sy n="47" d="100"/>
        </p:scale>
        <p:origin x="1140" y="54"/>
      </p:cViewPr>
      <p:guideLst>
        <p:guide orient="horz" pos="576"/>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22" y="-82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8B755-5753-4170-A184-2C0C3F5E3AD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BF571AF-87EE-46B1-9639-D884C032A514}">
      <dgm:prSet phldrT="[Text]" custT="1"/>
      <dgm:spPr/>
      <dgm:t>
        <a:bodyPr/>
        <a:lstStyle/>
        <a:p>
          <a:r>
            <a:rPr lang="en-US" sz="3200" b="1" i="0" dirty="0">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Administrative Controls:</a:t>
          </a:r>
          <a:endParaRPr lang="en-US" sz="3200" dirty="0">
            <a:effectLst>
              <a:outerShdw blurRad="38100" dist="38100" dir="2700000" algn="tl">
                <a:srgbClr val="000000">
                  <a:alpha val="43137"/>
                </a:srgbClr>
              </a:outerShdw>
            </a:effectLst>
          </a:endParaRPr>
        </a:p>
      </dgm:t>
    </dgm:pt>
    <dgm:pt modelId="{200C2A9D-B38D-4E3E-A375-88A4C7FAE033}" type="parTrans" cxnId="{819E8E98-DE13-481E-AF95-7DA3ED09C2E2}">
      <dgm:prSet/>
      <dgm:spPr/>
      <dgm:t>
        <a:bodyPr/>
        <a:lstStyle/>
        <a:p>
          <a:endParaRPr lang="en-US"/>
        </a:p>
      </dgm:t>
    </dgm:pt>
    <dgm:pt modelId="{C8D5A54C-95F1-4A7F-AF95-2759116E9294}" type="sibTrans" cxnId="{819E8E98-DE13-481E-AF95-7DA3ED09C2E2}">
      <dgm:prSet/>
      <dgm:spPr/>
      <dgm:t>
        <a:bodyPr/>
        <a:lstStyle/>
        <a:p>
          <a:endParaRPr lang="en-US"/>
        </a:p>
      </dgm:t>
    </dgm:pt>
    <dgm:pt modelId="{7281AB2B-AF5C-4ACE-A0FF-5BC6F0E81562}">
      <dgm:prSet custT="1"/>
      <dgm:spPr/>
      <dgm:t>
        <a:bodyPr/>
        <a:lstStyle/>
        <a:p>
          <a:r>
            <a:rPr lang="en-US" sz="2800" i="1" dirty="0">
              <a:latin typeface="+mn-lt"/>
              <a:cs typeface="Calibri" panose="020F0502020204030204" pitchFamily="34" charset="0"/>
            </a:rPr>
            <a:t>Instructions to workers such as warning signs, lockout processes, safety equipment inspections, safety &amp; health coordination with subcontractors, training, licensing, and worker rotation</a:t>
          </a:r>
        </a:p>
      </dgm:t>
    </dgm:pt>
    <dgm:pt modelId="{532F37A9-5B80-4D84-9369-65A7D20C5A01}" type="parTrans" cxnId="{40A55C02-D045-4665-A6A7-74ECADF3DAF7}">
      <dgm:prSet/>
      <dgm:spPr/>
      <dgm:t>
        <a:bodyPr/>
        <a:lstStyle/>
        <a:p>
          <a:endParaRPr lang="en-US"/>
        </a:p>
      </dgm:t>
    </dgm:pt>
    <dgm:pt modelId="{5BDDD24F-5E4A-44E2-A703-01B1E72052C5}" type="sibTrans" cxnId="{40A55C02-D045-4665-A6A7-74ECADF3DAF7}">
      <dgm:prSet/>
      <dgm:spPr/>
      <dgm:t>
        <a:bodyPr/>
        <a:lstStyle/>
        <a:p>
          <a:endParaRPr lang="en-US"/>
        </a:p>
      </dgm:t>
    </dgm:pt>
    <dgm:pt modelId="{A0EC0577-1E15-4C90-9D6F-5D807F782D7F}">
      <dgm:prSet custT="1"/>
      <dgm:spPr/>
      <dgm:t>
        <a:bodyPr/>
        <a:lstStyle/>
        <a:p>
          <a:r>
            <a:rPr lang="en-US" sz="3200" b="1" i="0" dirty="0">
              <a:effectLst>
                <a:outerShdw blurRad="38100" dist="38100" dir="2700000" algn="tl">
                  <a:srgbClr val="000000">
                    <a:alpha val="43137"/>
                  </a:srgbClr>
                </a:outerShdw>
              </a:effectLst>
              <a:latin typeface="+mn-lt"/>
              <a:cs typeface="Calibri" panose="020F0502020204030204" pitchFamily="34" charset="0"/>
            </a:rPr>
            <a:t>Personal Protective Equipment (PPE)</a:t>
          </a:r>
          <a:r>
            <a:rPr lang="en-US" sz="3200" b="1" i="0" dirty="0">
              <a:effectLst>
                <a:outerShdw blurRad="38100" dist="38100" dir="2700000" algn="tl">
                  <a:srgbClr val="000000">
                    <a:alpha val="43137"/>
                  </a:srgbClr>
                </a:outerShdw>
              </a:effectLst>
              <a:latin typeface="+mn-lt"/>
            </a:rPr>
            <a:t>:</a:t>
          </a:r>
          <a:endParaRPr lang="en-US" sz="3200" b="1" i="0" dirty="0">
            <a:effectLst>
              <a:outerShdw blurRad="38100" dist="38100" dir="2700000" algn="tl">
                <a:srgbClr val="000000">
                  <a:alpha val="43137"/>
                </a:srgbClr>
              </a:outerShdw>
            </a:effectLst>
            <a:latin typeface="+mn-lt"/>
            <a:cs typeface="Calibri" panose="020F0502020204030204" pitchFamily="34" charset="0"/>
          </a:endParaRPr>
        </a:p>
      </dgm:t>
    </dgm:pt>
    <dgm:pt modelId="{2A5989CA-137A-40AC-B7A3-D83D26DE1707}" type="parTrans" cxnId="{E99B9089-BCFB-451D-A10A-C0769083E12F}">
      <dgm:prSet/>
      <dgm:spPr/>
      <dgm:t>
        <a:bodyPr/>
        <a:lstStyle/>
        <a:p>
          <a:endParaRPr lang="en-US"/>
        </a:p>
      </dgm:t>
    </dgm:pt>
    <dgm:pt modelId="{5C17BCF1-AE78-46AC-A949-1D856DD67482}" type="sibTrans" cxnId="{E99B9089-BCFB-451D-A10A-C0769083E12F}">
      <dgm:prSet/>
      <dgm:spPr/>
      <dgm:t>
        <a:bodyPr/>
        <a:lstStyle/>
        <a:p>
          <a:endParaRPr lang="en-US"/>
        </a:p>
      </dgm:t>
    </dgm:pt>
    <dgm:pt modelId="{A11D107A-241E-4696-8EE4-4276F95774EF}">
      <dgm:prSet custT="1"/>
      <dgm:spPr/>
      <dgm:t>
        <a:bodyPr/>
        <a:lstStyle/>
        <a:p>
          <a:r>
            <a:rPr lang="en-US" sz="2800" i="1" dirty="0">
              <a:latin typeface="+mn-lt"/>
              <a:cs typeface="Calibri" panose="020F0502020204030204" pitchFamily="34" charset="0"/>
            </a:rPr>
            <a:t>Provide adequate PPE and instructions for its use and maintenance; safety shoes, safety glasses, self-contained and air supplied respirators</a:t>
          </a:r>
        </a:p>
      </dgm:t>
    </dgm:pt>
    <dgm:pt modelId="{D2A47948-F4B7-44A4-B6E3-D6B1FB85CCC6}" type="parTrans" cxnId="{070BD5F8-FE2F-4E7E-B831-3B76D7F03900}">
      <dgm:prSet/>
      <dgm:spPr/>
      <dgm:t>
        <a:bodyPr/>
        <a:lstStyle/>
        <a:p>
          <a:endParaRPr lang="en-US"/>
        </a:p>
      </dgm:t>
    </dgm:pt>
    <dgm:pt modelId="{B92A09AE-4669-4834-91FC-A2EF01E7CC31}" type="sibTrans" cxnId="{070BD5F8-FE2F-4E7E-B831-3B76D7F03900}">
      <dgm:prSet/>
      <dgm:spPr/>
      <dgm:t>
        <a:bodyPr/>
        <a:lstStyle/>
        <a:p>
          <a:endParaRPr lang="en-US"/>
        </a:p>
      </dgm:t>
    </dgm:pt>
    <dgm:pt modelId="{7D5F008A-2D59-4C88-BE5B-5C4BDC45C033}" type="pres">
      <dgm:prSet presAssocID="{94D8B755-5753-4170-A184-2C0C3F5E3AD0}" presName="linear" presStyleCnt="0">
        <dgm:presLayoutVars>
          <dgm:animLvl val="lvl"/>
          <dgm:resizeHandles val="exact"/>
        </dgm:presLayoutVars>
      </dgm:prSet>
      <dgm:spPr/>
    </dgm:pt>
    <dgm:pt modelId="{FA6F4BBB-98EB-4922-BA2E-D8959627C0F5}" type="pres">
      <dgm:prSet presAssocID="{0BF571AF-87EE-46B1-9639-D884C032A514}" presName="parentText" presStyleLbl="node1" presStyleIdx="0" presStyleCnt="2">
        <dgm:presLayoutVars>
          <dgm:chMax val="0"/>
          <dgm:bulletEnabled val="1"/>
        </dgm:presLayoutVars>
      </dgm:prSet>
      <dgm:spPr/>
    </dgm:pt>
    <dgm:pt modelId="{75415BD0-6431-4AA7-9698-6ACCB57A5694}" type="pres">
      <dgm:prSet presAssocID="{0BF571AF-87EE-46B1-9639-D884C032A514}" presName="childText" presStyleLbl="revTx" presStyleIdx="0" presStyleCnt="2">
        <dgm:presLayoutVars>
          <dgm:bulletEnabled val="1"/>
        </dgm:presLayoutVars>
      </dgm:prSet>
      <dgm:spPr/>
    </dgm:pt>
    <dgm:pt modelId="{FE7B24A7-4974-44C4-870A-11C0785BF884}" type="pres">
      <dgm:prSet presAssocID="{A0EC0577-1E15-4C90-9D6F-5D807F782D7F}" presName="parentText" presStyleLbl="node1" presStyleIdx="1" presStyleCnt="2">
        <dgm:presLayoutVars>
          <dgm:chMax val="0"/>
          <dgm:bulletEnabled val="1"/>
        </dgm:presLayoutVars>
      </dgm:prSet>
      <dgm:spPr/>
    </dgm:pt>
    <dgm:pt modelId="{F60B1FD0-E114-44D3-82A1-B9E4BC2DE415}" type="pres">
      <dgm:prSet presAssocID="{A0EC0577-1E15-4C90-9D6F-5D807F782D7F}" presName="childText" presStyleLbl="revTx" presStyleIdx="1" presStyleCnt="2">
        <dgm:presLayoutVars>
          <dgm:bulletEnabled val="1"/>
        </dgm:presLayoutVars>
      </dgm:prSet>
      <dgm:spPr/>
    </dgm:pt>
  </dgm:ptLst>
  <dgm:cxnLst>
    <dgm:cxn modelId="{40A55C02-D045-4665-A6A7-74ECADF3DAF7}" srcId="{0BF571AF-87EE-46B1-9639-D884C032A514}" destId="{7281AB2B-AF5C-4ACE-A0FF-5BC6F0E81562}" srcOrd="0" destOrd="0" parTransId="{532F37A9-5B80-4D84-9369-65A7D20C5A01}" sibTransId="{5BDDD24F-5E4A-44E2-A703-01B1E72052C5}"/>
    <dgm:cxn modelId="{5BC0DB21-A631-478E-8092-1F5ADB3871E0}" type="presOf" srcId="{A0EC0577-1E15-4C90-9D6F-5D807F782D7F}" destId="{FE7B24A7-4974-44C4-870A-11C0785BF884}" srcOrd="0" destOrd="0" presId="urn:microsoft.com/office/officeart/2005/8/layout/vList2"/>
    <dgm:cxn modelId="{C3286554-9CA3-40E8-9CF3-4460AE54710B}" type="presOf" srcId="{A11D107A-241E-4696-8EE4-4276F95774EF}" destId="{F60B1FD0-E114-44D3-82A1-B9E4BC2DE415}" srcOrd="0" destOrd="0" presId="urn:microsoft.com/office/officeart/2005/8/layout/vList2"/>
    <dgm:cxn modelId="{08F6347E-DD0B-4879-BA53-037BD69A19E8}" type="presOf" srcId="{0BF571AF-87EE-46B1-9639-D884C032A514}" destId="{FA6F4BBB-98EB-4922-BA2E-D8959627C0F5}" srcOrd="0" destOrd="0" presId="urn:microsoft.com/office/officeart/2005/8/layout/vList2"/>
    <dgm:cxn modelId="{E99B9089-BCFB-451D-A10A-C0769083E12F}" srcId="{94D8B755-5753-4170-A184-2C0C3F5E3AD0}" destId="{A0EC0577-1E15-4C90-9D6F-5D807F782D7F}" srcOrd="1" destOrd="0" parTransId="{2A5989CA-137A-40AC-B7A3-D83D26DE1707}" sibTransId="{5C17BCF1-AE78-46AC-A949-1D856DD67482}"/>
    <dgm:cxn modelId="{819E8E98-DE13-481E-AF95-7DA3ED09C2E2}" srcId="{94D8B755-5753-4170-A184-2C0C3F5E3AD0}" destId="{0BF571AF-87EE-46B1-9639-D884C032A514}" srcOrd="0" destOrd="0" parTransId="{200C2A9D-B38D-4E3E-A375-88A4C7FAE033}" sibTransId="{C8D5A54C-95F1-4A7F-AF95-2759116E9294}"/>
    <dgm:cxn modelId="{87D994B7-065B-4DD9-838A-F46F94702055}" type="presOf" srcId="{7281AB2B-AF5C-4ACE-A0FF-5BC6F0E81562}" destId="{75415BD0-6431-4AA7-9698-6ACCB57A5694}" srcOrd="0" destOrd="0" presId="urn:microsoft.com/office/officeart/2005/8/layout/vList2"/>
    <dgm:cxn modelId="{14FB2ED0-4392-40C7-B07E-7272E23383CC}" type="presOf" srcId="{94D8B755-5753-4170-A184-2C0C3F5E3AD0}" destId="{7D5F008A-2D59-4C88-BE5B-5C4BDC45C033}" srcOrd="0" destOrd="0" presId="urn:microsoft.com/office/officeart/2005/8/layout/vList2"/>
    <dgm:cxn modelId="{070BD5F8-FE2F-4E7E-B831-3B76D7F03900}" srcId="{A0EC0577-1E15-4C90-9D6F-5D807F782D7F}" destId="{A11D107A-241E-4696-8EE4-4276F95774EF}" srcOrd="0" destOrd="0" parTransId="{D2A47948-F4B7-44A4-B6E3-D6B1FB85CCC6}" sibTransId="{B92A09AE-4669-4834-91FC-A2EF01E7CC31}"/>
    <dgm:cxn modelId="{7C43D388-8993-4E03-ABB5-3E1984D1BDC5}" type="presParOf" srcId="{7D5F008A-2D59-4C88-BE5B-5C4BDC45C033}" destId="{FA6F4BBB-98EB-4922-BA2E-D8959627C0F5}" srcOrd="0" destOrd="0" presId="urn:microsoft.com/office/officeart/2005/8/layout/vList2"/>
    <dgm:cxn modelId="{5D74F8C4-0FB2-45B4-8480-82C5748FD0BD}" type="presParOf" srcId="{7D5F008A-2D59-4C88-BE5B-5C4BDC45C033}" destId="{75415BD0-6431-4AA7-9698-6ACCB57A5694}" srcOrd="1" destOrd="0" presId="urn:microsoft.com/office/officeart/2005/8/layout/vList2"/>
    <dgm:cxn modelId="{D3CCE16B-2583-4A91-89C0-DCD82FA68D75}" type="presParOf" srcId="{7D5F008A-2D59-4C88-BE5B-5C4BDC45C033}" destId="{FE7B24A7-4974-44C4-870A-11C0785BF884}" srcOrd="2" destOrd="0" presId="urn:microsoft.com/office/officeart/2005/8/layout/vList2"/>
    <dgm:cxn modelId="{1A9B9B3E-1B18-4842-8169-74053946875C}" type="presParOf" srcId="{7D5F008A-2D59-4C88-BE5B-5C4BDC45C033}" destId="{F60B1FD0-E114-44D3-82A1-B9E4BC2DE41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F4BBB-98EB-4922-BA2E-D8959627C0F5}">
      <dsp:nvSpPr>
        <dsp:cNvPr id="0" name=""/>
        <dsp:cNvSpPr/>
      </dsp:nvSpPr>
      <dsp:spPr>
        <a:xfrm>
          <a:off x="0" y="2187"/>
          <a:ext cx="7162800" cy="5995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dirty="0">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Administrative Controls:</a:t>
          </a:r>
          <a:endParaRPr lang="en-US" sz="3200" kern="1200" dirty="0">
            <a:effectLst>
              <a:outerShdw blurRad="38100" dist="38100" dir="2700000" algn="tl">
                <a:srgbClr val="000000">
                  <a:alpha val="43137"/>
                </a:srgbClr>
              </a:outerShdw>
            </a:effectLst>
          </a:endParaRPr>
        </a:p>
      </dsp:txBody>
      <dsp:txXfrm>
        <a:off x="29266" y="31453"/>
        <a:ext cx="7104268" cy="540978"/>
      </dsp:txXfrm>
    </dsp:sp>
    <dsp:sp modelId="{75415BD0-6431-4AA7-9698-6ACCB57A5694}">
      <dsp:nvSpPr>
        <dsp:cNvPr id="0" name=""/>
        <dsp:cNvSpPr/>
      </dsp:nvSpPr>
      <dsp:spPr>
        <a:xfrm>
          <a:off x="0" y="601698"/>
          <a:ext cx="7162800" cy="157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1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i="1" kern="1200" dirty="0">
              <a:latin typeface="+mn-lt"/>
              <a:cs typeface="Calibri" panose="020F0502020204030204" pitchFamily="34" charset="0"/>
            </a:rPr>
            <a:t>Instructions to workers such as warning signs, lockout processes, safety equipment inspections, safety &amp; health coordination with subcontractors, training, licensing, and worker rotation</a:t>
          </a:r>
        </a:p>
      </dsp:txBody>
      <dsp:txXfrm>
        <a:off x="0" y="601698"/>
        <a:ext cx="7162800" cy="1574938"/>
      </dsp:txXfrm>
    </dsp:sp>
    <dsp:sp modelId="{FE7B24A7-4974-44C4-870A-11C0785BF884}">
      <dsp:nvSpPr>
        <dsp:cNvPr id="0" name=""/>
        <dsp:cNvSpPr/>
      </dsp:nvSpPr>
      <dsp:spPr>
        <a:xfrm>
          <a:off x="0" y="2176637"/>
          <a:ext cx="7162800" cy="5995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dirty="0">
              <a:effectLst>
                <a:outerShdw blurRad="38100" dist="38100" dir="2700000" algn="tl">
                  <a:srgbClr val="000000">
                    <a:alpha val="43137"/>
                  </a:srgbClr>
                </a:outerShdw>
              </a:effectLst>
              <a:latin typeface="+mn-lt"/>
              <a:cs typeface="Calibri" panose="020F0502020204030204" pitchFamily="34" charset="0"/>
            </a:rPr>
            <a:t>Personal Protective Equipment (PPE)</a:t>
          </a:r>
          <a:r>
            <a:rPr lang="en-US" sz="3200" b="1" i="0" kern="1200" dirty="0">
              <a:effectLst>
                <a:outerShdw blurRad="38100" dist="38100" dir="2700000" algn="tl">
                  <a:srgbClr val="000000">
                    <a:alpha val="43137"/>
                  </a:srgbClr>
                </a:outerShdw>
              </a:effectLst>
              <a:latin typeface="+mn-lt"/>
            </a:rPr>
            <a:t>:</a:t>
          </a:r>
          <a:endParaRPr lang="en-US" sz="3200" b="1" i="0" kern="1200" dirty="0">
            <a:effectLst>
              <a:outerShdw blurRad="38100" dist="38100" dir="2700000" algn="tl">
                <a:srgbClr val="000000">
                  <a:alpha val="43137"/>
                </a:srgbClr>
              </a:outerShdw>
            </a:effectLst>
            <a:latin typeface="+mn-lt"/>
            <a:cs typeface="Calibri" panose="020F0502020204030204" pitchFamily="34" charset="0"/>
          </a:endParaRPr>
        </a:p>
      </dsp:txBody>
      <dsp:txXfrm>
        <a:off x="29266" y="2205903"/>
        <a:ext cx="7104268" cy="540978"/>
      </dsp:txXfrm>
    </dsp:sp>
    <dsp:sp modelId="{F60B1FD0-E114-44D3-82A1-B9E4BC2DE415}">
      <dsp:nvSpPr>
        <dsp:cNvPr id="0" name=""/>
        <dsp:cNvSpPr/>
      </dsp:nvSpPr>
      <dsp:spPr>
        <a:xfrm>
          <a:off x="0" y="2776147"/>
          <a:ext cx="7162800" cy="128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1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i="1" kern="1200" dirty="0">
              <a:latin typeface="+mn-lt"/>
              <a:cs typeface="Calibri" panose="020F0502020204030204" pitchFamily="34" charset="0"/>
            </a:rPr>
            <a:t>Provide adequate PPE and instructions for its use and maintenance; safety shoes, safety glasses, self-contained and air supplied respirators</a:t>
          </a:r>
        </a:p>
      </dsp:txBody>
      <dsp:txXfrm>
        <a:off x="0" y="2776147"/>
        <a:ext cx="7162800" cy="1285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6" name="Rectangle 4"/>
          <p:cNvSpPr>
            <a:spLocks noGrp="1" noChangeArrowheads="1"/>
          </p:cNvSpPr>
          <p:nvPr>
            <p:ph type="ftr" sz="quarter" idx="2"/>
          </p:nvPr>
        </p:nvSpPr>
        <p:spPr bwMode="auto">
          <a:xfrm>
            <a:off x="3784600" y="86979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i="0" dirty="0" smtClean="0"/>
            </a:lvl1pPr>
          </a:lstStyle>
          <a:p>
            <a:pPr>
              <a:defRPr/>
            </a:pPr>
            <a:r>
              <a:rPr lang="en-US"/>
              <a:t>Accident Investigation</a:t>
            </a:r>
          </a:p>
        </p:txBody>
      </p:sp>
    </p:spTree>
    <p:extLst>
      <p:ext uri="{BB962C8B-B14F-4D97-AF65-F5344CB8AC3E}">
        <p14:creationId xmlns:p14="http://schemas.microsoft.com/office/powerpoint/2010/main" val="3182768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i="0"/>
            </a:lvl1pPr>
          </a:lstStyle>
          <a:p>
            <a:pPr>
              <a:defRPr/>
            </a:pPr>
            <a:endParaRPr lang="en-US"/>
          </a:p>
        </p:txBody>
      </p:sp>
      <p:sp>
        <p:nvSpPr>
          <p:cNvPr id="10243" name="Rectangle 3"/>
          <p:cNvSpPr>
            <a:spLocks noGrp="1" noChangeArrowheads="1"/>
          </p:cNvSpPr>
          <p:nvPr>
            <p:ph type="dt" idx="1"/>
          </p:nvPr>
        </p:nvSpPr>
        <p:spPr bwMode="auto">
          <a:xfrm>
            <a:off x="3938588" y="0"/>
            <a:ext cx="3011487"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i="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27100" y="4387850"/>
            <a:ext cx="509587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7741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i="0"/>
            </a:lvl1pPr>
          </a:lstStyle>
          <a:p>
            <a:pPr>
              <a:defRPr/>
            </a:pPr>
            <a:endParaRPr lang="en-US"/>
          </a:p>
        </p:txBody>
      </p:sp>
      <p:sp>
        <p:nvSpPr>
          <p:cNvPr id="10247" name="Rectangle 7"/>
          <p:cNvSpPr>
            <a:spLocks noGrp="1" noChangeArrowheads="1"/>
          </p:cNvSpPr>
          <p:nvPr>
            <p:ph type="sldNum" sz="quarter" idx="5"/>
          </p:nvPr>
        </p:nvSpPr>
        <p:spPr bwMode="auto">
          <a:xfrm>
            <a:off x="3938588" y="8774113"/>
            <a:ext cx="3011487"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i="0"/>
            </a:lvl1pPr>
          </a:lstStyle>
          <a:p>
            <a:pPr>
              <a:defRPr/>
            </a:pPr>
            <a:fld id="{3BB3C6CC-EBE8-4162-9F16-4919572E873E}" type="slidenum">
              <a:rPr lang="en-US"/>
              <a:pPr>
                <a:defRPr/>
              </a:pPr>
              <a:t>‹#›</a:t>
            </a:fld>
            <a:endParaRPr lang="en-US"/>
          </a:p>
        </p:txBody>
      </p:sp>
    </p:spTree>
    <p:extLst>
      <p:ext uri="{BB962C8B-B14F-4D97-AF65-F5344CB8AC3E}">
        <p14:creationId xmlns:p14="http://schemas.microsoft.com/office/powerpoint/2010/main" val="673701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charset="0"/>
              </a:rPr>
              <a:t>References:</a:t>
            </a:r>
          </a:p>
          <a:p>
            <a:r>
              <a:rPr lang="en-US" b="0" dirty="0">
                <a:latin typeface="Arial" charset="0"/>
              </a:rPr>
              <a:t>ANSI Z390.1-2017</a:t>
            </a:r>
          </a:p>
          <a:p>
            <a:r>
              <a:rPr lang="en-US" b="0" dirty="0">
                <a:latin typeface="Arial" charset="0"/>
              </a:rPr>
              <a:t>API</a:t>
            </a:r>
            <a:r>
              <a:rPr lang="en-US" b="0" baseline="0" dirty="0">
                <a:latin typeface="Arial" charset="0"/>
              </a:rPr>
              <a:t> 49 and 55</a:t>
            </a:r>
          </a:p>
          <a:p>
            <a:r>
              <a:rPr lang="en-US" sz="1200" kern="1200" dirty="0">
                <a:solidFill>
                  <a:schemeClr val="tx1"/>
                </a:solidFill>
                <a:effectLst/>
                <a:latin typeface="Times New Roman" pitchFamily="18" charset="0"/>
                <a:ea typeface="+mn-ea"/>
                <a:cs typeface="+mn-cs"/>
              </a:rPr>
              <a:t>Texas Statewide Rule 36, </a:t>
            </a:r>
            <a:r>
              <a:rPr lang="en-US" sz="1200" i="1" kern="1200" dirty="0">
                <a:solidFill>
                  <a:schemeClr val="tx1"/>
                </a:solidFill>
                <a:effectLst/>
                <a:latin typeface="Times New Roman" pitchFamily="18" charset="0"/>
                <a:ea typeface="+mn-ea"/>
                <a:cs typeface="+mn-cs"/>
              </a:rPr>
              <a:t>Hydrogen Sulfide Safety</a:t>
            </a:r>
            <a:endParaRPr lang="en-US" b="1" i="1" dirty="0">
              <a:latin typeface="Arial" charset="0"/>
            </a:endParaRPr>
          </a:p>
          <a:p>
            <a:endParaRPr lang="en-US" b="1" u="sng" dirty="0">
              <a:latin typeface="Arial" charset="0"/>
            </a:endParaRPr>
          </a:p>
          <a:p>
            <a:r>
              <a:rPr lang="en-US" b="1" u="sng" dirty="0">
                <a:latin typeface="Arial" charset="0"/>
              </a:rPr>
              <a:t>Instructor Manual:</a:t>
            </a:r>
          </a:p>
          <a:p>
            <a:r>
              <a:rPr lang="en-US" b="0" dirty="0">
                <a:latin typeface="Arial" charset="0"/>
              </a:rPr>
              <a:t>This course is</a:t>
            </a:r>
            <a:r>
              <a:rPr lang="en-US" b="0" baseline="0" dirty="0">
                <a:latin typeface="Arial" charset="0"/>
              </a:rPr>
              <a:t> designed to meet the requirements of ANSI Z390.1, including:</a:t>
            </a:r>
            <a:endParaRPr lang="en-US" b="0" dirty="0">
              <a:latin typeface="Arial" charset="0"/>
            </a:endParaRPr>
          </a:p>
          <a:p>
            <a:pPr marL="171450" indent="-171450">
              <a:buFont typeface="Arial" panose="020B0604020202020204" pitchFamily="34" charset="0"/>
              <a:buChar char="•"/>
            </a:pPr>
            <a:r>
              <a:rPr lang="en-US" baseline="0" dirty="0">
                <a:latin typeface="Arial" charset="0"/>
              </a:rPr>
              <a:t>Hazards</a:t>
            </a:r>
          </a:p>
          <a:p>
            <a:pPr marL="171450" indent="-171450">
              <a:buFont typeface="Arial" panose="020B0604020202020204" pitchFamily="34" charset="0"/>
              <a:buChar char="•"/>
            </a:pPr>
            <a:r>
              <a:rPr lang="en-US" baseline="0" dirty="0">
                <a:latin typeface="Arial" charset="0"/>
              </a:rPr>
              <a:t>Protection</a:t>
            </a:r>
          </a:p>
          <a:p>
            <a:pPr marL="171450" indent="-171450">
              <a:buFont typeface="Arial" panose="020B0604020202020204" pitchFamily="34" charset="0"/>
              <a:buChar char="•"/>
            </a:pPr>
            <a:r>
              <a:rPr lang="en-US" baseline="0" dirty="0">
                <a:latin typeface="Arial" charset="0"/>
              </a:rPr>
              <a:t>Requirements of the ANSI Standard.</a:t>
            </a:r>
            <a:endParaRPr lang="en-US" dirty="0">
              <a:latin typeface="Arial" charset="0"/>
            </a:endParaRPr>
          </a:p>
          <a:p>
            <a:endParaRPr lang="en-US" baseline="0" dirty="0">
              <a:latin typeface="Arial" charset="0"/>
            </a:endParaRPr>
          </a:p>
          <a:p>
            <a:r>
              <a:rPr lang="en-US" b="1" baseline="0" dirty="0">
                <a:latin typeface="Arial" charset="0"/>
              </a:rPr>
              <a:t>What the Instructor should do: </a:t>
            </a:r>
            <a:endParaRPr lang="en-US" sz="1000" b="0" baseline="0" dirty="0">
              <a:latin typeface="Arial" charset="0"/>
            </a:endParaRPr>
          </a:p>
          <a:p>
            <a:r>
              <a:rPr lang="en-US" sz="1000" b="0" baseline="0" dirty="0">
                <a:latin typeface="Arial" charset="0"/>
              </a:rPr>
              <a:t>Discuss operations and controls using Hierarchy of Controls to provide a systematic approach to eliminating hazards and reduce or control H2S risks.</a:t>
            </a:r>
          </a:p>
          <a:p>
            <a:endParaRPr lang="en-US" b="1" baseline="0" dirty="0">
              <a:latin typeface="Arial" charset="0"/>
            </a:endParaRPr>
          </a:p>
          <a:p>
            <a:r>
              <a:rPr lang="en-US" b="1" baseline="0" dirty="0">
                <a:latin typeface="Arial" charset="0"/>
              </a:rPr>
              <a:t>What Participant/s should do: </a:t>
            </a:r>
            <a:r>
              <a:rPr lang="en-US" b="0" baseline="0" dirty="0">
                <a:latin typeface="Arial" charset="0"/>
              </a:rPr>
              <a:t>Actively participate in the learning, including structured discussions.</a:t>
            </a:r>
          </a:p>
          <a:p>
            <a:endParaRPr lang="en-US" dirty="0">
              <a:latin typeface="Arial" charset="0"/>
            </a:endParaRPr>
          </a:p>
          <a:p>
            <a:r>
              <a:rPr lang="en-US" b="1" dirty="0">
                <a:latin typeface="Arial" charset="0"/>
              </a:rPr>
              <a:t>Reference Material Used: </a:t>
            </a:r>
          </a:p>
          <a:p>
            <a:r>
              <a:rPr lang="en-US" b="0" i="1" baseline="0" dirty="0"/>
              <a:t>OSHA </a:t>
            </a:r>
            <a:r>
              <a:rPr lang="en-US" b="0" i="1" dirty="0"/>
              <a:t>29 CFR 1910.146</a:t>
            </a:r>
            <a:r>
              <a:rPr lang="en-US" b="0" i="1" baseline="0" dirty="0"/>
              <a:t> and/or 29 CFR 1926 Subpart AA</a:t>
            </a:r>
            <a:r>
              <a:rPr lang="en-US" b="0" i="1" dirty="0"/>
              <a:t>.</a:t>
            </a:r>
          </a:p>
        </p:txBody>
      </p:sp>
      <p:sp>
        <p:nvSpPr>
          <p:cNvPr id="4" name="Slide Number Placeholder 3"/>
          <p:cNvSpPr>
            <a:spLocks noGrp="1"/>
          </p:cNvSpPr>
          <p:nvPr>
            <p:ph type="sldNum" sz="quarter" idx="10"/>
          </p:nvPr>
        </p:nvSpPr>
        <p:spPr/>
        <p:txBody>
          <a:bodyPr/>
          <a:lstStyle/>
          <a:p>
            <a:fld id="{BFD12D86-1ACB-0E4C-846A-76F7D032D4A1}" type="slidenum">
              <a:rPr lang="en-US" smtClean="0"/>
              <a:t>1</a:t>
            </a:fld>
            <a:endParaRPr lang="en-US" dirty="0"/>
          </a:p>
        </p:txBody>
      </p:sp>
    </p:spTree>
    <p:extLst>
      <p:ext uri="{BB962C8B-B14F-4D97-AF65-F5344CB8AC3E}">
        <p14:creationId xmlns:p14="http://schemas.microsoft.com/office/powerpoint/2010/main" val="65444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is a list of some common operations in various</a:t>
            </a:r>
            <a:r>
              <a:rPr lang="en-US" baseline="0" dirty="0"/>
              <a:t> industries with H2S exposures and the controls that can be used to reduce the risk.</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12</a:t>
            </a:fld>
            <a:endParaRPr lang="en-US"/>
          </a:p>
        </p:txBody>
      </p:sp>
    </p:spTree>
    <p:extLst>
      <p:ext uri="{BB962C8B-B14F-4D97-AF65-F5344CB8AC3E}">
        <p14:creationId xmlns:p14="http://schemas.microsoft.com/office/powerpoint/2010/main" val="696233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We reviewed several operations and issues that should be considered for controls. It is usual to combine several steps to reduce the H</a:t>
            </a:r>
            <a:r>
              <a:rPr lang="en-US" sz="1200" b="0" i="0" u="none" strike="noStrike" kern="1200" baseline="-25000" dirty="0">
                <a:solidFill>
                  <a:schemeClr val="tx1"/>
                </a:solidFill>
                <a:latin typeface="Times New Roman" pitchFamily="18" charset="0"/>
                <a:ea typeface="+mn-ea"/>
                <a:cs typeface="+mn-cs"/>
              </a:rPr>
              <a:t>2</a:t>
            </a:r>
            <a:r>
              <a:rPr lang="en-US" sz="1200" b="0" i="0" u="none" strike="noStrike" kern="1200" baseline="0" dirty="0">
                <a:solidFill>
                  <a:schemeClr val="tx1"/>
                </a:solidFill>
                <a:latin typeface="Times New Roman" pitchFamily="18" charset="0"/>
                <a:ea typeface="+mn-ea"/>
                <a:cs typeface="+mn-cs"/>
              </a:rPr>
              <a:t>S risks to a level that is as low as reasonably practicable.</a:t>
            </a:r>
          </a:p>
          <a:p>
            <a:endParaRPr lang="en-US" sz="1200" b="0" i="0" u="none" strike="noStrike" kern="1200" baseline="0" dirty="0">
              <a:solidFill>
                <a:schemeClr val="tx1"/>
              </a:solidFill>
              <a:latin typeface="Times New Roman" pitchFamily="18" charset="0"/>
              <a:ea typeface="+mn-ea"/>
              <a:cs typeface="+mn-cs"/>
            </a:endParaRPr>
          </a:p>
          <a:p>
            <a:pPr marL="914400" lvl="1" indent="-45720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Calibri" panose="020F0502020204030204" pitchFamily="34" charset="0"/>
              </a:rPr>
              <a:t>Discussed the hierarchy of controls and provided an overview of a systematic approach to eliminating hazards, and reduction or control of the risks associated with H</a:t>
            </a:r>
            <a:r>
              <a:rPr lang="en-US" sz="1200" baseline="-25000" dirty="0">
                <a:latin typeface="+mn-lt"/>
                <a:ea typeface="Calibri" panose="020F0502020204030204" pitchFamily="34" charset="0"/>
                <a:cs typeface="Calibri" panose="020F0502020204030204" pitchFamily="34" charset="0"/>
              </a:rPr>
              <a:t>2</a:t>
            </a:r>
            <a:r>
              <a:rPr lang="en-US" sz="1200" dirty="0">
                <a:latin typeface="+mn-lt"/>
                <a:ea typeface="Calibri" panose="020F0502020204030204" pitchFamily="34" charset="0"/>
                <a:cs typeface="Calibri" panose="020F0502020204030204" pitchFamily="34" charset="0"/>
              </a:rPr>
              <a:t>S. </a:t>
            </a:r>
          </a:p>
          <a:p>
            <a:pPr marL="914400" lvl="1" indent="-457200">
              <a:lnSpc>
                <a:spcPct val="107000"/>
              </a:lnSpc>
              <a:spcBef>
                <a:spcPts val="0"/>
              </a:spcBef>
              <a:spcAft>
                <a:spcPts val="0"/>
              </a:spcAft>
              <a:buFont typeface="Arial" panose="020B0604020202020204" pitchFamily="34" charset="0"/>
              <a:buChar char="•"/>
            </a:pPr>
            <a:endParaRPr lang="en-US" sz="200" dirty="0">
              <a:latin typeface="+mn-lt"/>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0"/>
              </a:spcAft>
              <a:buFont typeface="Arial" panose="020B0604020202020204" pitchFamily="34" charset="0"/>
              <a:buChar char="•"/>
            </a:pPr>
            <a:r>
              <a:rPr lang="en-US" sz="1200" dirty="0">
                <a:latin typeface="+mn-lt"/>
                <a:ea typeface="Calibri" panose="020F0502020204030204" pitchFamily="34" charset="0"/>
                <a:cs typeface="Calibri" panose="020F0502020204030204" pitchFamily="34" charset="0"/>
              </a:rPr>
              <a:t>Discussed </a:t>
            </a:r>
            <a:r>
              <a:rPr lang="en-US" sz="1200" dirty="0">
                <a:latin typeface="+mn-lt"/>
                <a:ea typeface="Calibri" panose="020F0502020204030204" pitchFamily="34" charset="0"/>
                <a:cs typeface="CIDFont+F1"/>
              </a:rPr>
              <a:t>workplace practices and relevant maintenance procedures to be established to protect personnel </a:t>
            </a:r>
            <a:r>
              <a:rPr lang="en-US" sz="1200">
                <a:latin typeface="+mn-lt"/>
                <a:ea typeface="Calibri" panose="020F0502020204030204" pitchFamily="34" charset="0"/>
                <a:cs typeface="CIDFont+F1"/>
              </a:rPr>
              <a:t>from the hazards </a:t>
            </a:r>
            <a:r>
              <a:rPr lang="en-US" sz="1200" dirty="0">
                <a:latin typeface="+mn-lt"/>
                <a:ea typeface="Calibri" panose="020F0502020204030204" pitchFamily="34" charset="0"/>
                <a:cs typeface="CIDFont+F1"/>
              </a:rPr>
              <a:t>of </a:t>
            </a:r>
            <a:r>
              <a:rPr lang="en-US" sz="1200" dirty="0">
                <a:latin typeface="+mn-lt"/>
              </a:rPr>
              <a:t>H</a:t>
            </a:r>
            <a:r>
              <a:rPr lang="en-US" sz="1200" baseline="-25000" dirty="0">
                <a:latin typeface="+mn-lt"/>
              </a:rPr>
              <a:t>2</a:t>
            </a:r>
            <a:r>
              <a:rPr lang="en-US" sz="1200" dirty="0">
                <a:latin typeface="+mn-lt"/>
              </a:rPr>
              <a:t>S</a:t>
            </a:r>
            <a:r>
              <a:rPr lang="en-US" sz="1200" dirty="0">
                <a:latin typeface="+mn-lt"/>
                <a:ea typeface="Calibri" panose="020F0502020204030204" pitchFamily="34" charset="0"/>
                <a:cs typeface="CIDFont+F1"/>
              </a:rPr>
              <a:t> and SO</a:t>
            </a:r>
            <a:r>
              <a:rPr lang="en-US" sz="1200" baseline="-25000" dirty="0">
                <a:latin typeface="+mn-lt"/>
              </a:rPr>
              <a:t>2</a:t>
            </a:r>
            <a:r>
              <a:rPr lang="en-US" sz="1200" dirty="0">
                <a:latin typeface="+mn-lt"/>
                <a:ea typeface="Calibri" panose="020F0502020204030204" pitchFamily="34" charset="0"/>
                <a:cs typeface="CIDFont+F1"/>
              </a:rPr>
              <a:t>.</a:t>
            </a:r>
            <a:endParaRPr lang="en-US" sz="1200" dirty="0">
              <a:latin typeface="+mn-lt"/>
              <a:ea typeface="Calibri" panose="020F0502020204030204" pitchFamily="34" charset="0"/>
              <a:cs typeface="Times New Roman" panose="02020603050405020304" pitchFamily="18" charset="0"/>
            </a:endParaRPr>
          </a:p>
          <a:p>
            <a:endParaRPr lang="en-US" sz="1200" b="0" i="0" u="none" strike="noStrike" kern="1200" baseline="0" dirty="0">
              <a:solidFill>
                <a:schemeClr val="tx1"/>
              </a:solidFill>
              <a:latin typeface="Times New Roman" pitchFamily="18" charset="0"/>
              <a:ea typeface="+mn-ea"/>
              <a:cs typeface="+mn-cs"/>
            </a:endParaRPr>
          </a:p>
          <a:p>
            <a:endParaRPr lang="en-US" sz="1200" b="0" i="0" u="none" strike="noStrike" kern="1200" baseline="0" dirty="0">
              <a:solidFill>
                <a:schemeClr val="tx1"/>
              </a:solidFill>
              <a:latin typeface="Times New Roman" pitchFamily="18" charset="0"/>
              <a:ea typeface="+mn-ea"/>
              <a:cs typeface="+mn-cs"/>
            </a:endParaRPr>
          </a:p>
          <a:p>
            <a:endParaRPr lang="en-US" b="0" i="1" dirty="0"/>
          </a:p>
        </p:txBody>
      </p:sp>
      <p:sp>
        <p:nvSpPr>
          <p:cNvPr id="4" name="Slide Number Placeholder 3"/>
          <p:cNvSpPr>
            <a:spLocks noGrp="1"/>
          </p:cNvSpPr>
          <p:nvPr>
            <p:ph type="sldNum" sz="quarter" idx="10"/>
          </p:nvPr>
        </p:nvSpPr>
        <p:spPr/>
        <p:txBody>
          <a:bodyPr/>
          <a:lstStyle/>
          <a:p>
            <a:fld id="{BFD12D86-1ACB-0E4C-846A-76F7D032D4A1}" type="slidenum">
              <a:rPr lang="en-US" smtClean="0"/>
              <a:t>13</a:t>
            </a:fld>
            <a:endParaRPr lang="en-US" dirty="0"/>
          </a:p>
        </p:txBody>
      </p:sp>
    </p:spTree>
    <p:extLst>
      <p:ext uri="{BB962C8B-B14F-4D97-AF65-F5344CB8AC3E}">
        <p14:creationId xmlns:p14="http://schemas.microsoft.com/office/powerpoint/2010/main" val="230993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 We will review several operations and issues that should be considered for controls. It is usual to combine several steps to reduce the H</a:t>
            </a:r>
            <a:r>
              <a:rPr lang="en-US" sz="1200" b="0" i="0" u="none" strike="noStrike" kern="1200" baseline="-25000" dirty="0">
                <a:solidFill>
                  <a:schemeClr val="tx1"/>
                </a:solidFill>
                <a:latin typeface="Times New Roman" pitchFamily="18" charset="0"/>
                <a:ea typeface="+mn-ea"/>
                <a:cs typeface="+mn-cs"/>
              </a:rPr>
              <a:t>2</a:t>
            </a:r>
            <a:r>
              <a:rPr lang="en-US" sz="1200" b="0" i="0" u="none" strike="noStrike" kern="1200" baseline="0" dirty="0">
                <a:solidFill>
                  <a:schemeClr val="tx1"/>
                </a:solidFill>
                <a:latin typeface="Times New Roman" pitchFamily="18" charset="0"/>
                <a:ea typeface="+mn-ea"/>
                <a:cs typeface="+mn-cs"/>
              </a:rPr>
              <a:t>S risks to a level that is as low as reasonably practicable</a:t>
            </a:r>
            <a:endParaRPr lang="en-US" b="1" i="1"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2</a:t>
            </a:fld>
            <a:endParaRPr lang="en-US" dirty="0"/>
          </a:p>
        </p:txBody>
      </p:sp>
    </p:spTree>
    <p:extLst>
      <p:ext uri="{BB962C8B-B14F-4D97-AF65-F5344CB8AC3E}">
        <p14:creationId xmlns:p14="http://schemas.microsoft.com/office/powerpoint/2010/main" val="55840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The hierarchy of control</a:t>
            </a:r>
            <a:r>
              <a:rPr lang="en-US" sz="1200" b="0" i="0" u="none" strike="noStrike" kern="1200" baseline="0" dirty="0">
                <a:solidFill>
                  <a:schemeClr val="tx1"/>
                </a:solidFill>
                <a:effectLst/>
                <a:latin typeface="Times New Roman" pitchFamily="18" charset="0"/>
                <a:ea typeface="+mn-ea"/>
                <a:cs typeface="+mn-cs"/>
              </a:rPr>
              <a:t> provides </a:t>
            </a:r>
            <a:r>
              <a:rPr lang="en-US" sz="1200" b="0" baseline="0" dirty="0">
                <a:latin typeface="Arial" charset="0"/>
              </a:rPr>
              <a:t>a systematic approach to eliminating hazards and to reduce or control H2S risks.</a:t>
            </a:r>
          </a:p>
          <a:p>
            <a:endParaRPr lang="en-US" sz="1200" b="0" i="0" u="none" strike="noStrike" kern="1200" dirty="0">
              <a:solidFill>
                <a:schemeClr val="tx1"/>
              </a:solidFill>
              <a:effectLst/>
              <a:latin typeface="Times New Roman" pitchFamily="18" charset="0"/>
              <a:ea typeface="+mn-ea"/>
              <a:cs typeface="+mn-cs"/>
            </a:endParaRPr>
          </a:p>
          <a:p>
            <a:r>
              <a:rPr lang="en-US" sz="1200" b="0" i="0" u="none" strike="noStrike" kern="1200" dirty="0">
                <a:solidFill>
                  <a:schemeClr val="tx1"/>
                </a:solidFill>
                <a:effectLst/>
                <a:latin typeface="Times New Roman" pitchFamily="18" charset="0"/>
                <a:ea typeface="+mn-ea"/>
                <a:cs typeface="+mn-cs"/>
              </a:rPr>
              <a:t>The</a:t>
            </a:r>
            <a:r>
              <a:rPr lang="en-US" sz="1200" b="0" i="0" u="none" strike="noStrike" kern="1200" baseline="0" dirty="0">
                <a:solidFill>
                  <a:schemeClr val="tx1"/>
                </a:solidFill>
                <a:effectLst/>
                <a:latin typeface="Times New Roman" pitchFamily="18" charset="0"/>
                <a:ea typeface="+mn-ea"/>
                <a:cs typeface="+mn-cs"/>
              </a:rPr>
              <a:t> approaches a</a:t>
            </a:r>
            <a:r>
              <a:rPr lang="en-US" sz="1200" b="0" i="0" u="none" strike="noStrike" kern="1200" dirty="0">
                <a:solidFill>
                  <a:schemeClr val="tx1"/>
                </a:solidFill>
                <a:effectLst/>
                <a:latin typeface="Times New Roman" pitchFamily="18" charset="0"/>
                <a:ea typeface="+mn-ea"/>
                <a:cs typeface="+mn-cs"/>
              </a:rPr>
              <a:t>t the top of graphic such as elimination</a:t>
            </a:r>
            <a:r>
              <a:rPr lang="en-US" sz="1200" b="0" i="0" u="none" strike="noStrike" kern="1200" baseline="0" dirty="0">
                <a:solidFill>
                  <a:schemeClr val="tx1"/>
                </a:solidFill>
                <a:effectLst/>
                <a:latin typeface="Times New Roman" pitchFamily="18" charset="0"/>
                <a:ea typeface="+mn-ea"/>
                <a:cs typeface="+mn-cs"/>
              </a:rPr>
              <a:t> and substitution </a:t>
            </a:r>
            <a:r>
              <a:rPr lang="en-US" sz="1200" b="0" i="0" u="none" strike="noStrike" kern="1200" dirty="0">
                <a:solidFill>
                  <a:schemeClr val="tx1"/>
                </a:solidFill>
                <a:effectLst/>
                <a:latin typeface="Times New Roman" pitchFamily="18" charset="0"/>
                <a:ea typeface="+mn-ea"/>
                <a:cs typeface="+mn-cs"/>
              </a:rPr>
              <a:t>are potentially more effective and protective ways than those techniques at the bottom. </a:t>
            </a:r>
          </a:p>
          <a:p>
            <a:r>
              <a:rPr lang="en-US" sz="1200" b="0" i="0" u="none" strike="noStrike" kern="1200" dirty="0">
                <a:solidFill>
                  <a:schemeClr val="tx1"/>
                </a:solidFill>
                <a:effectLst/>
                <a:latin typeface="Times New Roman" pitchFamily="18" charset="0"/>
                <a:ea typeface="+mn-ea"/>
                <a:cs typeface="+mn-cs"/>
              </a:rPr>
              <a:t>Following this hierarchy normally leads to the implementation of inherently safer systems, where the risk of illness or injury has been substantially reduced.</a:t>
            </a:r>
          </a:p>
          <a:p>
            <a:endParaRPr lang="en-US" sz="1200" b="1" i="0" u="none" strike="noStrike" kern="1200" dirty="0">
              <a:solidFill>
                <a:schemeClr val="tx1"/>
              </a:solidFill>
              <a:effectLst/>
              <a:latin typeface="Times New Roman" pitchFamily="18" charset="0"/>
              <a:ea typeface="+mn-ea"/>
              <a:cs typeface="+mn-cs"/>
            </a:endParaRPr>
          </a:p>
          <a:p>
            <a:r>
              <a:rPr lang="en-US" sz="1200" b="1" i="0" u="none" strike="noStrike" kern="1200" dirty="0">
                <a:solidFill>
                  <a:schemeClr val="tx1"/>
                </a:solidFill>
                <a:effectLst/>
                <a:latin typeface="Times New Roman" pitchFamily="18" charset="0"/>
                <a:ea typeface="+mn-ea"/>
                <a:cs typeface="+mn-cs"/>
              </a:rPr>
              <a:t>Elimination and Substitution</a:t>
            </a:r>
          </a:p>
          <a:p>
            <a:r>
              <a:rPr lang="en-US" sz="1200" b="0" i="0" u="none" strike="noStrike" kern="1200" dirty="0">
                <a:solidFill>
                  <a:schemeClr val="tx1"/>
                </a:solidFill>
                <a:effectLst/>
                <a:latin typeface="Times New Roman" pitchFamily="18" charset="0"/>
                <a:ea typeface="+mn-ea"/>
                <a:cs typeface="+mn-cs"/>
              </a:rPr>
              <a:t>Elimination and substitution, while most effective at reducing hazards, also tend to be the most difficult to implement in an existing processes. If the process is still at the design or development stage, elimination and substitution of hazards may be inexpensive and simple to implement. For an existing process, major changes in equipment and procedures may be required to eliminate or substitute for a hazard.</a:t>
            </a:r>
          </a:p>
          <a:p>
            <a:endParaRPr lang="en-US" sz="1200" b="0" i="0" u="none" strike="noStrike" kern="1200" dirty="0">
              <a:solidFill>
                <a:schemeClr val="tx1"/>
              </a:solidFill>
              <a:effectLst/>
              <a:latin typeface="Times New Roman" pitchFamily="18" charset="0"/>
              <a:ea typeface="+mn-ea"/>
              <a:cs typeface="+mn-cs"/>
            </a:endParaRPr>
          </a:p>
          <a:p>
            <a:r>
              <a:rPr lang="en-US" sz="1200" b="1" i="0" u="none" strike="noStrike" kern="1200" dirty="0">
                <a:solidFill>
                  <a:schemeClr val="tx1"/>
                </a:solidFill>
                <a:effectLst/>
                <a:latin typeface="Times New Roman" pitchFamily="18" charset="0"/>
                <a:ea typeface="+mn-ea"/>
                <a:cs typeface="+mn-cs"/>
              </a:rPr>
              <a:t>Engineering Controls</a:t>
            </a:r>
          </a:p>
          <a:p>
            <a:r>
              <a:rPr lang="en-US" sz="1200" b="0" i="0" u="none" strike="noStrike" kern="1200" dirty="0">
                <a:solidFill>
                  <a:schemeClr val="tx1"/>
                </a:solidFill>
                <a:effectLst/>
                <a:latin typeface="Times New Roman" pitchFamily="18" charset="0"/>
                <a:ea typeface="+mn-ea"/>
                <a:cs typeface="+mn-cs"/>
              </a:rPr>
              <a:t>Engineering controls are favored over administrative and personal protective equipment (PPE) for controlling existing worker exposures in the workplace because they are designed to remove the hazard at the source, before it comes in contact with the worker. Well-designed engineering controls can be highly effective in protecting workers and will typically be independent of worker interactions to provide this high level of protection. The initial cost of engineering controls can be higher than the cost of administrative controls or PPE, but over the longer term, operating costs are frequently lower, and in some instances, can provide a cost savings in other areas of the process.</a:t>
            </a:r>
          </a:p>
          <a:p>
            <a:endParaRPr lang="en-US" sz="1200" b="0" i="0" u="none" strike="noStrike" kern="1200" dirty="0">
              <a:solidFill>
                <a:schemeClr val="tx1"/>
              </a:solidFill>
              <a:effectLst/>
              <a:latin typeface="Times New Roman" pitchFamily="18" charset="0"/>
              <a:ea typeface="+mn-ea"/>
              <a:cs typeface="+mn-cs"/>
            </a:endParaRPr>
          </a:p>
          <a:p>
            <a:r>
              <a:rPr lang="en-US" sz="1200" b="1" i="0" u="none" strike="noStrike" kern="1200" dirty="0">
                <a:solidFill>
                  <a:schemeClr val="tx1"/>
                </a:solidFill>
                <a:effectLst/>
                <a:latin typeface="Times New Roman" pitchFamily="18" charset="0"/>
                <a:ea typeface="+mn-ea"/>
                <a:cs typeface="+mn-cs"/>
              </a:rPr>
              <a:t>Administrative Controls and PPE</a:t>
            </a:r>
          </a:p>
          <a:p>
            <a:r>
              <a:rPr lang="en-US" sz="1200" b="0" i="0" u="none" strike="noStrike" kern="1200" dirty="0">
                <a:solidFill>
                  <a:schemeClr val="tx1"/>
                </a:solidFill>
                <a:effectLst/>
                <a:latin typeface="Times New Roman" pitchFamily="18" charset="0"/>
                <a:ea typeface="+mn-ea"/>
                <a:cs typeface="+mn-cs"/>
              </a:rPr>
              <a:t>Administrative controls and PPE are frequently used with existing processes where hazards are not particularly well controlled. Administrative controls and PPE programs may be relatively inexpensive to establish but, over the long term, can be very costly to sustain. These methods for protecting workers have also proven to be less effective than other measures, requiring significant effort by the affected workers.</a:t>
            </a: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3</a:t>
            </a:fld>
            <a:endParaRPr lang="en-US" dirty="0"/>
          </a:p>
        </p:txBody>
      </p:sp>
    </p:spTree>
    <p:extLst>
      <p:ext uri="{BB962C8B-B14F-4D97-AF65-F5344CB8AC3E}">
        <p14:creationId xmlns:p14="http://schemas.microsoft.com/office/powerpoint/2010/main" val="10005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potential</a:t>
            </a:r>
            <a:r>
              <a:rPr lang="en-US" baseline="0" dirty="0"/>
              <a:t> problem areas?</a:t>
            </a:r>
          </a:p>
          <a:p>
            <a:endParaRPr lang="en-US" baseline="0" dirty="0"/>
          </a:p>
          <a:p>
            <a:r>
              <a:rPr lang="en-US" baseline="0" dirty="0"/>
              <a:t>We discussed earlier in this course the corrosive properties of H2S.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Recognize corrosion problems</a:t>
            </a:r>
            <a:endParaRPr lang="en-US" dirty="0"/>
          </a:p>
          <a:p>
            <a:endParaRPr lang="en-US" baseline="0" dirty="0"/>
          </a:p>
          <a:p>
            <a:r>
              <a:rPr lang="en-US" baseline="0" dirty="0"/>
              <a:t>Areas such as wastewater systems, gravity sewers with low velocities or long detention periods should be considered potential problem areas because of the potential for H2S to form. Pumping stations should be targeted for inspection because H2S is often produced in wet wells. Septic wastewater entering metering stations, junction chambers, drop manholes, and wet wells undergo sufficient turbulence to release H2S formed elsewhere. Piping is another area that should be considered. The corrosion rate of spun concrete pipe can be as little as one third of that found in cast concrete piping.</a:t>
            </a:r>
          </a:p>
          <a:p>
            <a:endParaRPr lang="en-US" baseline="0" dirty="0"/>
          </a:p>
          <a:p>
            <a:r>
              <a:rPr lang="en-US" baseline="0" dirty="0"/>
              <a:t>Performing a preliminary inspections of areas having the potential for corrosion problems can determine the presence of absence of corrosion, the extent of the problem, and the severity.</a:t>
            </a:r>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4</a:t>
            </a:fld>
            <a:endParaRPr lang="en-US" dirty="0"/>
          </a:p>
        </p:txBody>
      </p:sp>
    </p:spTree>
    <p:extLst>
      <p:ext uri="{BB962C8B-B14F-4D97-AF65-F5344CB8AC3E}">
        <p14:creationId xmlns:p14="http://schemas.microsoft.com/office/powerpoint/2010/main" val="321764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0" lvl="1" indent="0" algn="just" hangingPunct="0">
              <a:lnSpc>
                <a:spcPct val="115000"/>
              </a:lnSpc>
              <a:spcBef>
                <a:spcPts val="611"/>
              </a:spcBef>
              <a:spcAft>
                <a:spcPts val="611"/>
              </a:spcAft>
              <a:buFont typeface="Arial" panose="020B0604020202020204" pitchFamily="34" charset="0"/>
              <a:buNone/>
            </a:pPr>
            <a:r>
              <a:rPr lang="en-US" b="1" dirty="0"/>
              <a:t>Well control procedures </a:t>
            </a:r>
            <a:r>
              <a:rPr lang="en-US" dirty="0"/>
              <a:t>– is one of the most important aspects of oil and gas operations. </a:t>
            </a:r>
          </a:p>
          <a:p>
            <a:pPr marL="698830" lvl="1" indent="0" algn="just" hangingPunct="0">
              <a:lnSpc>
                <a:spcPct val="115000"/>
              </a:lnSpc>
              <a:spcBef>
                <a:spcPts val="611"/>
              </a:spcBef>
              <a:spcAft>
                <a:spcPts val="611"/>
              </a:spcAft>
              <a:buFont typeface="Arial" panose="020B0604020202020204" pitchFamily="34" charset="0"/>
              <a:buNone/>
            </a:pPr>
            <a:endParaRPr lang="en-US" dirty="0"/>
          </a:p>
          <a:p>
            <a:pPr marL="698830" lvl="1" indent="0" algn="just" hangingPunct="0">
              <a:lnSpc>
                <a:spcPct val="115000"/>
              </a:lnSpc>
              <a:spcBef>
                <a:spcPts val="611"/>
              </a:spcBef>
              <a:spcAft>
                <a:spcPts val="611"/>
              </a:spcAft>
              <a:buFont typeface="Arial" panose="020B0604020202020204" pitchFamily="34" charset="0"/>
              <a:buNone/>
            </a:pPr>
            <a:r>
              <a:rPr lang="en-US" dirty="0"/>
              <a:t>Improper handling of oil and gas equipment can result in blowouts with very grave consequences, including the loss of valuable resources. Although, the monetary loss is not as serious as other damages that may occur such as irreparable damage to the environment, ruined equipment,  and most importantly, the safety and lives of personnel on location.</a:t>
            </a: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5</a:t>
            </a:fld>
            <a:endParaRPr lang="en-US" dirty="0"/>
          </a:p>
        </p:txBody>
      </p:sp>
    </p:spTree>
    <p:extLst>
      <p:ext uri="{BB962C8B-B14F-4D97-AF65-F5344CB8AC3E}">
        <p14:creationId xmlns:p14="http://schemas.microsoft.com/office/powerpoint/2010/main" val="223368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noted earlier in this course, H2S can form from a variety of sources and is involved in a number of industrial activities. </a:t>
            </a:r>
          </a:p>
          <a:p>
            <a:endParaRPr lang="en-US" baseline="0" dirty="0"/>
          </a:p>
          <a:p>
            <a:r>
              <a:rPr lang="en-US" baseline="0" dirty="0"/>
              <a:t>However, some basic protective measures can be followed:</a:t>
            </a:r>
          </a:p>
          <a:p>
            <a:pPr marL="0" indent="0">
              <a:buFont typeface="Arial" panose="020B0604020202020204" pitchFamily="34" charset="0"/>
              <a:buNone/>
            </a:pPr>
            <a:r>
              <a:rPr lang="en-US" b="1" baseline="0" dirty="0"/>
              <a:t>Controls</a:t>
            </a:r>
            <a:r>
              <a:rPr lang="en-US" baseline="0" dirty="0"/>
              <a:t> – use controls such as…</a:t>
            </a:r>
          </a:p>
          <a:p>
            <a:pPr marL="0" indent="0">
              <a:buFont typeface="Arial" panose="020B0604020202020204" pitchFamily="34" charset="0"/>
              <a:buNone/>
            </a:pPr>
            <a:endParaRPr lang="en-US" b="1" baseline="0" dirty="0"/>
          </a:p>
          <a:p>
            <a:pPr marL="171450" indent="-171450">
              <a:buFont typeface="Arial" panose="020B0604020202020204" pitchFamily="34" charset="0"/>
              <a:buChar char="•"/>
            </a:pPr>
            <a:r>
              <a:rPr lang="en-US" b="1" dirty="0"/>
              <a:t>Equipment Maintenance </a:t>
            </a:r>
            <a:r>
              <a:rPr lang="en-US" dirty="0"/>
              <a:t>– The main purpose of regular maintenance is to ensure that all equipment required for safe production is operating at 100% efficiency at all times. Failure to properly inspect and maintain equipment may lead to unintentional release of hazardous gases.</a:t>
            </a:r>
            <a:endParaRPr lang="en-US" b="1" baseline="0" dirty="0"/>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1" baseline="0" dirty="0"/>
              <a:t>Ventilation systems. </a:t>
            </a:r>
            <a:r>
              <a:rPr lang="en-US" baseline="0" dirty="0"/>
              <a:t>These need to be operating properly in areas where there may be concentrations of H2S such as storage areas and offloading terminals.</a:t>
            </a:r>
          </a:p>
          <a:p>
            <a:pPr marL="628650" lvl="1" indent="-171450">
              <a:buFont typeface="Arial" panose="020B0604020202020204" pitchFamily="34" charset="0"/>
              <a:buChar char="•"/>
            </a:pPr>
            <a:r>
              <a:rPr lang="en-US" b="1" dirty="0"/>
              <a:t>Ventilation</a:t>
            </a:r>
            <a:r>
              <a:rPr lang="en-US" dirty="0"/>
              <a:t> - prevents the accumulation of hazardous levels of H2S. Common forms of ventilation are natural winds, powered air-blower systems and powered air-exhaust systems.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1" baseline="0" dirty="0"/>
              <a:t>H2S Detection Devices. </a:t>
            </a:r>
            <a:r>
              <a:rPr lang="en-US" baseline="0" dirty="0"/>
              <a:t>Use both fixed and portable devices. Personal detectors can be clipped to a shirt pocket of hard hat. Fixed systems provide alarm and notification.  Air testing for the presence and concentration of H2S should be done by a qualified person. Testing should confirm if fire or explosion precautions may be necessary. Pre-entry and monitoring of Confined Spaces is also required as previously discussed.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1" baseline="0" dirty="0"/>
              <a:t>Burning, Flaring, and Venting. </a:t>
            </a:r>
            <a:r>
              <a:rPr lang="en-US" b="0" baseline="0" dirty="0"/>
              <a:t>These methods are used to safely gather and burn or otherwise eliminate H2S bearing gases. Flare systems should be equipped with a suitable and safe means of ignition. Where noncombustible gases are flared the system should be provided with supplemental fuel to maintain ignition.</a:t>
            </a:r>
          </a:p>
          <a:p>
            <a:pPr marL="628650" lvl="1" indent="-171450">
              <a:buFont typeface="Arial" panose="020B0604020202020204" pitchFamily="34" charset="0"/>
              <a:buChar char="•"/>
            </a:pPr>
            <a:r>
              <a:rPr lang="en-US" b="1" dirty="0"/>
              <a:t>Flaring</a:t>
            </a:r>
            <a:r>
              <a:rPr lang="en-US" dirty="0"/>
              <a:t> – is an important safety measure during oil and gas operations. It disposes of gasses that might otherwise pose hazards to workers or nearby residents.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1" baseline="0" dirty="0"/>
              <a:t>Understanding Processes. </a:t>
            </a:r>
            <a:r>
              <a:rPr lang="en-US" b="0" baseline="0" dirty="0"/>
              <a:t>If you are involved in operating a process involving highly hazardous chemicals such as H2S, it is important to identify and understand the hazards involved in the process. This includes understanding the hazards of the chemicals use or produced. Some of the things you should know are…</a:t>
            </a:r>
          </a:p>
          <a:p>
            <a:pPr marL="628650" lvl="1" indent="-171450">
              <a:buFont typeface="Wingdings" panose="05000000000000000000" pitchFamily="2" charset="2"/>
              <a:buChar char="ü"/>
            </a:pPr>
            <a:r>
              <a:rPr lang="en-US" b="0" baseline="0" dirty="0"/>
              <a:t>Toxicity</a:t>
            </a:r>
          </a:p>
          <a:p>
            <a:pPr marL="628650" lvl="1" indent="-171450">
              <a:buFont typeface="Wingdings" panose="05000000000000000000" pitchFamily="2" charset="2"/>
              <a:buChar char="ü"/>
            </a:pPr>
            <a:r>
              <a:rPr lang="en-US" b="0" baseline="0" dirty="0"/>
              <a:t>PEL</a:t>
            </a:r>
          </a:p>
          <a:p>
            <a:pPr marL="628650" lvl="1" indent="-171450">
              <a:buFont typeface="Wingdings" panose="05000000000000000000" pitchFamily="2" charset="2"/>
              <a:buChar char="ü"/>
            </a:pPr>
            <a:r>
              <a:rPr lang="en-US" b="0" baseline="0" dirty="0" err="1"/>
              <a:t>Physcical</a:t>
            </a:r>
            <a:r>
              <a:rPr lang="en-US" b="0" baseline="0" dirty="0"/>
              <a:t> data</a:t>
            </a:r>
          </a:p>
          <a:p>
            <a:pPr marL="628650" lvl="1" indent="-171450">
              <a:buFont typeface="Wingdings" panose="05000000000000000000" pitchFamily="2" charset="2"/>
              <a:buChar char="ü"/>
            </a:pPr>
            <a:r>
              <a:rPr lang="en-US" b="0" baseline="0" dirty="0"/>
              <a:t>Reactivity data</a:t>
            </a:r>
          </a:p>
          <a:p>
            <a:pPr marL="628650" lvl="1" indent="-171450">
              <a:buFont typeface="Wingdings" panose="05000000000000000000" pitchFamily="2" charset="2"/>
              <a:buChar char="ü"/>
            </a:pPr>
            <a:r>
              <a:rPr lang="en-US" b="0" baseline="0" dirty="0" err="1"/>
              <a:t>Corrosivity</a:t>
            </a:r>
            <a:r>
              <a:rPr lang="en-US" b="0" baseline="0" dirty="0"/>
              <a:t> data</a:t>
            </a:r>
          </a:p>
          <a:p>
            <a:pPr marL="628650" lvl="1" indent="-171450">
              <a:buFont typeface="Wingdings" panose="05000000000000000000" pitchFamily="2" charset="2"/>
              <a:buChar char="ü"/>
            </a:pPr>
            <a:r>
              <a:rPr lang="en-US" b="0" baseline="0" dirty="0"/>
              <a:t>Thermal and chemical stability data</a:t>
            </a:r>
          </a:p>
          <a:p>
            <a:pPr marL="628650" lvl="1" indent="-171450">
              <a:buFont typeface="Wingdings" panose="05000000000000000000" pitchFamily="2" charset="2"/>
              <a:buChar char="ü"/>
            </a:pPr>
            <a:r>
              <a:rPr lang="en-US" b="0" baseline="0" dirty="0"/>
              <a:t>Hazardous effects of accidental mixing</a:t>
            </a:r>
          </a:p>
          <a:p>
            <a:pPr marL="628650" lvl="1" indent="-171450">
              <a:buFont typeface="Wingdings" panose="05000000000000000000" pitchFamily="2" charset="2"/>
              <a:buChar char="ü"/>
            </a:pPr>
            <a:endParaRPr lang="en-US" b="0" baseline="0" dirty="0"/>
          </a:p>
          <a:p>
            <a:pPr marL="457200" lvl="1" indent="0">
              <a:buFont typeface="Wingdings" panose="05000000000000000000" pitchFamily="2" charset="2"/>
              <a:buNone/>
            </a:pPr>
            <a:r>
              <a:rPr lang="en-US" b="0" baseline="0" dirty="0"/>
              <a:t>Also understand the process itself and be familiar with information such as…</a:t>
            </a:r>
          </a:p>
          <a:p>
            <a:pPr marL="628650" lvl="1" indent="-171450">
              <a:buFont typeface="Wingdings" panose="05000000000000000000" pitchFamily="2" charset="2"/>
              <a:buChar char="ü"/>
            </a:pPr>
            <a:r>
              <a:rPr lang="en-US" b="0" baseline="0" dirty="0"/>
              <a:t>Process flow diagram</a:t>
            </a:r>
          </a:p>
          <a:p>
            <a:pPr marL="628650" lvl="1" indent="-171450">
              <a:buFont typeface="Wingdings" panose="05000000000000000000" pitchFamily="2" charset="2"/>
              <a:buChar char="ü"/>
            </a:pPr>
            <a:r>
              <a:rPr lang="en-US" b="0" baseline="0" dirty="0"/>
              <a:t>Process chemistry</a:t>
            </a:r>
          </a:p>
          <a:p>
            <a:pPr marL="628650" lvl="1" indent="-171450">
              <a:buFont typeface="Wingdings" panose="05000000000000000000" pitchFamily="2" charset="2"/>
              <a:buChar char="ü"/>
            </a:pPr>
            <a:r>
              <a:rPr lang="en-US" b="0" baseline="0" dirty="0"/>
              <a:t>Safe upper and lower limits of the process for things like temperature, pressure, composition, etc.</a:t>
            </a:r>
          </a:p>
          <a:p>
            <a:pPr marL="628650" lvl="1" indent="-171450">
              <a:buFont typeface="Wingdings" panose="05000000000000000000" pitchFamily="2" charset="2"/>
              <a:buChar char="ü"/>
            </a:pPr>
            <a:r>
              <a:rPr lang="en-US" b="0" baseline="0" dirty="0"/>
              <a:t>The consequences of deviations</a:t>
            </a:r>
          </a:p>
          <a:p>
            <a:pPr marL="628650" lvl="1" indent="-171450">
              <a:buFont typeface="Wingdings" panose="05000000000000000000" pitchFamily="2" charset="2"/>
              <a:buChar char="ü"/>
            </a:pPr>
            <a:endParaRPr lang="en-US" b="0" baseline="0" dirty="0"/>
          </a:p>
          <a:p>
            <a:pPr marL="457200" lvl="1" indent="0">
              <a:buFont typeface="Wingdings" panose="05000000000000000000" pitchFamily="2" charset="2"/>
              <a:buNone/>
            </a:pPr>
            <a:r>
              <a:rPr lang="en-US" b="0" baseline="0" dirty="0"/>
              <a:t>Know about…</a:t>
            </a:r>
          </a:p>
          <a:p>
            <a:pPr marL="628650" lvl="1" indent="-171450">
              <a:buFont typeface="Wingdings" panose="05000000000000000000" pitchFamily="2" charset="2"/>
              <a:buChar char="ü"/>
            </a:pPr>
            <a:r>
              <a:rPr lang="en-US" b="0" baseline="0" dirty="0"/>
              <a:t>Construction materials</a:t>
            </a:r>
          </a:p>
          <a:p>
            <a:pPr marL="628650" lvl="1" indent="-171450">
              <a:buFont typeface="Wingdings" panose="05000000000000000000" pitchFamily="2" charset="2"/>
              <a:buChar char="ü"/>
            </a:pPr>
            <a:r>
              <a:rPr lang="en-US" b="0" baseline="0" dirty="0"/>
              <a:t>Piping and instrument diagrams</a:t>
            </a:r>
          </a:p>
          <a:p>
            <a:pPr marL="628650" lvl="1" indent="-171450">
              <a:buFont typeface="Wingdings" panose="05000000000000000000" pitchFamily="2" charset="2"/>
              <a:buChar char="ü"/>
            </a:pPr>
            <a:r>
              <a:rPr lang="en-US" b="0" baseline="0" dirty="0"/>
              <a:t>Electrical classification</a:t>
            </a:r>
          </a:p>
          <a:p>
            <a:pPr marL="628650" lvl="1" indent="-171450">
              <a:buFont typeface="Wingdings" panose="05000000000000000000" pitchFamily="2" charset="2"/>
              <a:buChar char="ü"/>
            </a:pPr>
            <a:r>
              <a:rPr lang="en-US" b="0" baseline="0" dirty="0"/>
              <a:t>Relief systems</a:t>
            </a:r>
          </a:p>
          <a:p>
            <a:pPr marL="628650" lvl="1" indent="-171450">
              <a:buFont typeface="Wingdings" panose="05000000000000000000" pitchFamily="2" charset="2"/>
              <a:buChar char="ü"/>
            </a:pPr>
            <a:r>
              <a:rPr lang="en-US" b="0" baseline="0" dirty="0"/>
              <a:t>Ventilation systems</a:t>
            </a:r>
          </a:p>
          <a:p>
            <a:pPr marL="628650" lvl="1" indent="-171450">
              <a:buFont typeface="Wingdings" panose="05000000000000000000" pitchFamily="2" charset="2"/>
              <a:buChar char="ü"/>
            </a:pPr>
            <a:r>
              <a:rPr lang="en-US" b="0" baseline="0" dirty="0"/>
              <a:t>Applicable design codes and standards</a:t>
            </a:r>
          </a:p>
          <a:p>
            <a:pPr marL="628650" lvl="1" indent="-171450">
              <a:buFont typeface="Wingdings" panose="05000000000000000000" pitchFamily="2" charset="2"/>
              <a:buChar char="ü"/>
            </a:pPr>
            <a:r>
              <a:rPr lang="en-US" b="0" baseline="0" dirty="0"/>
              <a:t>Safety systems</a:t>
            </a:r>
          </a:p>
          <a:p>
            <a:pPr marL="628650" lvl="1" indent="-171450">
              <a:buFont typeface="Wingdings" panose="05000000000000000000" pitchFamily="2" charset="2"/>
              <a:buChar char="ü"/>
            </a:pPr>
            <a:endParaRPr lang="en-US" b="0" baseline="0"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8</a:t>
            </a:fld>
            <a:endParaRPr lang="en-US"/>
          </a:p>
        </p:txBody>
      </p:sp>
    </p:spTree>
    <p:extLst>
      <p:ext uri="{BB962C8B-B14F-4D97-AF65-F5344CB8AC3E}">
        <p14:creationId xmlns:p14="http://schemas.microsoft.com/office/powerpoint/2010/main" val="147473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examples</a:t>
            </a:r>
            <a:r>
              <a:rPr lang="en-US" baseline="0" dirty="0"/>
              <a:t> of Work Procedures that can be used to reduce the risks?</a:t>
            </a:r>
          </a:p>
          <a:p>
            <a:endParaRPr lang="en-US" baseline="0" dirty="0"/>
          </a:p>
          <a:p>
            <a:r>
              <a:rPr lang="en-US" sz="1200" b="0" i="0" u="none" strike="noStrike" kern="1200" baseline="0" dirty="0">
                <a:solidFill>
                  <a:schemeClr val="tx1"/>
                </a:solidFill>
                <a:latin typeface="Times New Roman" pitchFamily="18" charset="0"/>
                <a:ea typeface="+mn-ea"/>
                <a:cs typeface="+mn-cs"/>
              </a:rPr>
              <a:t>Safe work procedures and practices should include but not be limited to:</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conducting site-specific safety meetings</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verifying that workers are properly trained</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maintaining compliance with permit requirements</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providing personnel qualified to perform rescue, first aid and CPR in a timely manner (if workers are exposed to </a:t>
            </a:r>
            <a:r>
              <a:rPr lang="en-US" sz="1200" b="0" i="0" u="none" strike="noStrike" kern="1200" baseline="0" dirty="0" err="1">
                <a:solidFill>
                  <a:schemeClr val="tx1"/>
                </a:solidFill>
                <a:latin typeface="Times New Roman" pitchFamily="18" charset="0"/>
                <a:ea typeface="+mn-ea"/>
                <a:cs typeface="+mn-cs"/>
              </a:rPr>
              <a:t>IDLH</a:t>
            </a:r>
            <a:r>
              <a:rPr lang="en-US" sz="1200" b="0" i="0" u="none" strike="noStrike" kern="1200" baseline="0" dirty="0">
                <a:solidFill>
                  <a:schemeClr val="tx1"/>
                </a:solidFill>
                <a:latin typeface="Times New Roman" pitchFamily="18" charset="0"/>
                <a:ea typeface="+mn-ea"/>
                <a:cs typeface="+mn-cs"/>
              </a:rPr>
              <a:t> environment, you shall provide standby rescue personnel and they shall be rigged and ready)</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providing personnel with appropriate supplied air respirators when there is a potential for exposure above the </a:t>
            </a:r>
            <a:r>
              <a:rPr lang="en-US" sz="1200" b="0" i="0" u="none" strike="noStrike" kern="1200" baseline="0" dirty="0" err="1">
                <a:solidFill>
                  <a:schemeClr val="tx1"/>
                </a:solidFill>
                <a:latin typeface="Times New Roman" pitchFamily="18" charset="0"/>
                <a:ea typeface="+mn-ea"/>
                <a:cs typeface="+mn-cs"/>
              </a:rPr>
              <a:t>IDLH</a:t>
            </a:r>
            <a:endParaRPr lang="en-US" sz="1200" b="0" i="0" u="none" strike="noStrike" kern="1200" baseline="0" dirty="0">
              <a:solidFill>
                <a:schemeClr val="tx1"/>
              </a:solidFill>
              <a:latin typeface="Times New Roman" pitchFamily="18" charset="0"/>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verifying that proper safety equipment is available, functioning properly, and is used</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checking and remaining aware of wind conditions and direction (stand on the upwind side whenever possible when working on equipment)</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performing a thorough check for personnel and ignition sources in the downwind area before starting any potentially hazardous work</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notifying supervisory personnel, when necessary, before initiating operations that could involve the release of H2S</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using the buddy system and never working alone in H2S areas above the </a:t>
            </a:r>
            <a:r>
              <a:rPr lang="en-US" sz="1200" b="0" i="0" u="none" strike="noStrike" kern="1200" baseline="0" dirty="0" err="1">
                <a:solidFill>
                  <a:schemeClr val="tx1"/>
                </a:solidFill>
                <a:latin typeface="Times New Roman" pitchFamily="18" charset="0"/>
                <a:ea typeface="+mn-ea"/>
                <a:cs typeface="+mn-cs"/>
              </a:rPr>
              <a:t>IDLH</a:t>
            </a:r>
            <a:r>
              <a:rPr lang="en-US" sz="1200" b="0" i="0" u="none" strike="noStrike" kern="1200" baseline="0" dirty="0">
                <a:solidFill>
                  <a:schemeClr val="tx1"/>
                </a:solidFill>
                <a:latin typeface="Times New Roman" pitchFamily="18" charset="0"/>
                <a:ea typeface="+mn-ea"/>
                <a:cs typeface="+mn-cs"/>
              </a:rPr>
              <a:t> concentration</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monitoring conditions through implementation of an H2S detection and/or monitoring strategy</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ventilating work areas, vents or purge lines on vessels before beginning work</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n-ea"/>
                <a:cs typeface="+mn-cs"/>
              </a:rPr>
              <a:t>keeping non-essential personnel away from work areas</a:t>
            </a: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9</a:t>
            </a:fld>
            <a:endParaRPr lang="en-US"/>
          </a:p>
        </p:txBody>
      </p:sp>
    </p:spTree>
    <p:extLst>
      <p:ext uri="{BB962C8B-B14F-4D97-AF65-F5344CB8AC3E}">
        <p14:creationId xmlns:p14="http://schemas.microsoft.com/office/powerpoint/2010/main" val="278457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10</a:t>
            </a:fld>
            <a:endParaRPr lang="en-US"/>
          </a:p>
        </p:txBody>
      </p:sp>
    </p:spTree>
    <p:extLst>
      <p:ext uri="{BB962C8B-B14F-4D97-AF65-F5344CB8AC3E}">
        <p14:creationId xmlns:p14="http://schemas.microsoft.com/office/powerpoint/2010/main" val="12749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some common operations in various</a:t>
            </a:r>
            <a:r>
              <a:rPr lang="en-US" baseline="0" dirty="0"/>
              <a:t> industries with H2S exposures and the controls that can be used to reduce the risk.</a:t>
            </a:r>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11</a:t>
            </a:fld>
            <a:endParaRPr lang="en-US"/>
          </a:p>
        </p:txBody>
      </p:sp>
    </p:spTree>
    <p:extLst>
      <p:ext uri="{BB962C8B-B14F-4D97-AF65-F5344CB8AC3E}">
        <p14:creationId xmlns:p14="http://schemas.microsoft.com/office/powerpoint/2010/main" val="232363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B1C0-02ED-401B-820D-CD83B8424D8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D4EF03-391E-4A32-AD17-02FCED03924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B7EE10A-F0A1-4691-A9B8-2C59B9A2206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DF85A65-CEAA-469D-8AAD-574410242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7DE85-1444-4AD3-A1EC-17355C0168B6}"/>
              </a:ext>
            </a:extLst>
          </p:cNvPr>
          <p:cNvSpPr>
            <a:spLocks noGrp="1"/>
          </p:cNvSpPr>
          <p:nvPr>
            <p:ph type="sldNum" sz="quarter" idx="12"/>
          </p:nvPr>
        </p:nvSpPr>
        <p:spPr/>
        <p:txBody>
          <a:bodyPr/>
          <a:lstStyle/>
          <a:p>
            <a:pPr>
              <a:defRPr/>
            </a:pPr>
            <a:fld id="{DE622A1D-FAAC-4470-9CF8-B665CB462E17}" type="slidenum">
              <a:rPr lang="en-US" smtClean="0"/>
              <a:pPr>
                <a:defRPr/>
              </a:pPr>
              <a:t>‹#›</a:t>
            </a:fld>
            <a:endParaRPr lang="en-US"/>
          </a:p>
        </p:txBody>
      </p:sp>
      <p:sp>
        <p:nvSpPr>
          <p:cNvPr id="7" name="Text Box 27">
            <a:extLst>
              <a:ext uri="{FF2B5EF4-FFF2-40B4-BE49-F238E27FC236}">
                <a16:creationId xmlns:a16="http://schemas.microsoft.com/office/drawing/2014/main" id="{C1462E4D-2921-4B0A-AE42-4CB18849C1D5}"/>
              </a:ext>
            </a:extLst>
          </p:cNvPr>
          <p:cNvSpPr txBox="1">
            <a:spLocks noChangeArrowheads="1"/>
          </p:cNvSpPr>
          <p:nvPr userDrawn="1"/>
        </p:nvSpPr>
        <p:spPr bwMode="auto">
          <a:xfrm>
            <a:off x="1752600" y="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defRPr/>
            </a:pPr>
            <a:r>
              <a:rPr lang="en-US" sz="1400" b="1" i="0">
                <a:solidFill>
                  <a:schemeClr val="bg1"/>
                </a:solidFill>
                <a:latin typeface="Arial" charset="0"/>
              </a:rPr>
              <a:t>Introduction to Accident Investigation</a:t>
            </a:r>
          </a:p>
        </p:txBody>
      </p:sp>
    </p:spTree>
    <p:extLst>
      <p:ext uri="{BB962C8B-B14F-4D97-AF65-F5344CB8AC3E}">
        <p14:creationId xmlns:p14="http://schemas.microsoft.com/office/powerpoint/2010/main" val="84469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140F-050D-4099-90DF-8C7758985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E6D9-70C6-4CDB-8B91-99E5D2363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4EFA9-EDFC-4A6F-87BE-EC42ABE6FC0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7B701BCD-69E5-428E-928E-A00E27709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771DD-56C0-43C3-93F0-BFAFB4BCF898}"/>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179962163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2749E5-E32C-4F52-B47E-6AAE786EEEE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BD1785-ED64-4E82-BC41-38C906FCF3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934D3-2547-45F9-BDE4-928150414B9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14495AD5-480D-4A3D-881B-EFCCA2B12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79B4B-E6FB-4F28-9FBD-70CAF9D5218F}"/>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144253909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1"/>
          <p:cNvSpPr>
            <a:spLocks noGrp="1" noChangeArrowheads="1"/>
          </p:cNvSpPr>
          <p:nvPr>
            <p:ph type="dt" sz="half" idx="10"/>
          </p:nvPr>
        </p:nvSpPr>
        <p:spPr>
          <a:xfrm>
            <a:off x="6727825" y="6408738"/>
            <a:ext cx="1919288" cy="365125"/>
          </a:xfrm>
          <a:prstGeom prst="rect">
            <a:avLst/>
          </a:prstGeom>
          <a:ln/>
        </p:spPr>
        <p:txBody>
          <a:bodyPr/>
          <a:lstStyle>
            <a:lvl1pPr>
              <a:defRPr/>
            </a:lvl1pPr>
          </a:lstStyle>
          <a:p>
            <a:pPr>
              <a:defRPr/>
            </a:pPr>
            <a:endParaRPr lang="en-US"/>
          </a:p>
        </p:txBody>
      </p:sp>
      <p:sp>
        <p:nvSpPr>
          <p:cNvPr id="5" name="Rectangle 42"/>
          <p:cNvSpPr>
            <a:spLocks noGrp="1" noChangeArrowheads="1"/>
          </p:cNvSpPr>
          <p:nvPr>
            <p:ph type="ftr" sz="quarter" idx="11"/>
          </p:nvPr>
        </p:nvSpPr>
        <p:spPr>
          <a:xfrm>
            <a:off x="211757" y="6481120"/>
            <a:ext cx="6776185" cy="365125"/>
          </a:xfrm>
          <a:prstGeom prst="rect">
            <a:avLst/>
          </a:prstGeom>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3FF4B4C1-F52E-4BFC-8A2B-FE07B9421516}" type="slidenum">
              <a:rPr lang="en-US"/>
              <a:pPr>
                <a:defRPr/>
              </a:pPr>
              <a:t>‹#›</a:t>
            </a:fld>
            <a:endParaRPr lang="en-US"/>
          </a:p>
        </p:txBody>
      </p:sp>
    </p:spTree>
    <p:custDataLst>
      <p:tags r:id="rId1"/>
    </p:custDataLst>
    <p:extLst>
      <p:ext uri="{BB962C8B-B14F-4D97-AF65-F5344CB8AC3E}">
        <p14:creationId xmlns:p14="http://schemas.microsoft.com/office/powerpoint/2010/main" val="8940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18" name="Title 17"/>
          <p:cNvSpPr>
            <a:spLocks noGrp="1"/>
          </p:cNvSpPr>
          <p:nvPr>
            <p:ph type="title"/>
          </p:nvPr>
        </p:nvSpPr>
        <p:spPr>
          <a:xfrm>
            <a:off x="2284614" y="693738"/>
            <a:ext cx="6443087" cy="686448"/>
          </a:xfrm>
          <a:prstGeom prst="rect">
            <a:avLst/>
          </a:prstGeom>
        </p:spPr>
        <p:txBody>
          <a:bodyPr vert="horz" lIns="0" tIns="0" rIns="0" bIns="0"/>
          <a:lstStyle>
            <a:lvl1pPr algn="l">
              <a:defRPr sz="3600" b="1">
                <a:solidFill>
                  <a:srgbClr val="002060"/>
                </a:solidFill>
              </a:defRPr>
            </a:lvl1pPr>
          </a:lstStyle>
          <a:p>
            <a:r>
              <a:rPr lang="en-US" dirty="0"/>
              <a:t>Click to edit Master title style</a:t>
            </a:r>
          </a:p>
        </p:txBody>
      </p:sp>
      <p:sp>
        <p:nvSpPr>
          <p:cNvPr id="22" name="Text Placeholder 21"/>
          <p:cNvSpPr>
            <a:spLocks noGrp="1"/>
          </p:cNvSpPr>
          <p:nvPr>
            <p:ph type="body" sz="quarter" idx="12"/>
          </p:nvPr>
        </p:nvSpPr>
        <p:spPr>
          <a:xfrm>
            <a:off x="2292032" y="1507892"/>
            <a:ext cx="6064250" cy="1392237"/>
          </a:xfrm>
          <a:prstGeom prst="rect">
            <a:avLst/>
          </a:prstGeom>
        </p:spPr>
        <p:txBody>
          <a:bodyPr vert="horz" lIns="0" tIns="0" rIns="0" bIns="0"/>
          <a:lstStyle>
            <a:lvl1pPr marL="0" indent="0">
              <a:lnSpc>
                <a:spcPts val="2400"/>
              </a:lnSpc>
              <a:spcBef>
                <a:spcPts val="0"/>
              </a:spcBef>
              <a:buNone/>
              <a:defRPr sz="2400">
                <a:solidFill>
                  <a:srgbClr val="464746"/>
                </a:solidFill>
              </a:defRPr>
            </a:lvl1pPr>
            <a:lvl2pPr marL="457200" indent="0">
              <a:lnSpc>
                <a:spcPts val="2400"/>
              </a:lnSpc>
              <a:spcBef>
                <a:spcPts val="0"/>
              </a:spcBef>
              <a:buNone/>
              <a:defRPr sz="2400">
                <a:solidFill>
                  <a:srgbClr val="464746"/>
                </a:solidFill>
              </a:defRPr>
            </a:lvl2pPr>
            <a:lvl3pPr marL="914400" indent="0">
              <a:lnSpc>
                <a:spcPts val="2400"/>
              </a:lnSpc>
              <a:spcBef>
                <a:spcPts val="0"/>
              </a:spcBef>
              <a:buNone/>
              <a:defRPr sz="2400">
                <a:solidFill>
                  <a:srgbClr val="464746"/>
                </a:solidFill>
              </a:defRPr>
            </a:lvl3pPr>
            <a:lvl4pPr marL="1371600" indent="0">
              <a:lnSpc>
                <a:spcPts val="2400"/>
              </a:lnSpc>
              <a:spcBef>
                <a:spcPts val="0"/>
              </a:spcBef>
              <a:buNone/>
              <a:defRPr sz="2400">
                <a:solidFill>
                  <a:srgbClr val="464746"/>
                </a:solidFill>
              </a:defRPr>
            </a:lvl4pPr>
            <a:lvl5pPr marL="1828800" indent="0">
              <a:lnSpc>
                <a:spcPts val="2400"/>
              </a:lnSpc>
              <a:spcBef>
                <a:spcPts val="0"/>
              </a:spcBef>
              <a:buNone/>
              <a:defRPr sz="2400">
                <a:solidFill>
                  <a:srgbClr val="4647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13"/>
          <p:cNvSpPr>
            <a:spLocks noGrp="1"/>
          </p:cNvSpPr>
          <p:nvPr>
            <p:ph type="sldNum" sz="quarter" idx="4"/>
          </p:nvPr>
        </p:nvSpPr>
        <p:spPr>
          <a:xfrm>
            <a:off x="222125" y="6472237"/>
            <a:ext cx="582024" cy="385763"/>
          </a:xfrm>
          <a:prstGeom prst="rect">
            <a:avLst/>
          </a:prstGeom>
        </p:spPr>
        <p:txBody>
          <a:bodyPr vert="horz" wrap="none" lIns="0" tIns="0" rIns="0" bIns="0" rtlCol="0" anchor="ctr"/>
          <a:lstStyle>
            <a:lvl1pPr algn="ctr">
              <a:defRPr sz="1300">
                <a:solidFill>
                  <a:schemeClr val="bg1"/>
                </a:solidFill>
              </a:defRPr>
            </a:lvl1pPr>
          </a:lstStyle>
          <a:p>
            <a:fld id="{621417F9-3298-CE4E-B09C-B78C2AD86AAB}" type="slidenum">
              <a:rPr lang="en-US" smtClean="0"/>
              <a:pPr/>
              <a:t>‹#›</a:t>
            </a:fld>
            <a:endParaRPr lang="en-US" dirty="0"/>
          </a:p>
        </p:txBody>
      </p:sp>
      <p:sp>
        <p:nvSpPr>
          <p:cNvPr id="25" name="Text Placeholder 24"/>
          <p:cNvSpPr>
            <a:spLocks noGrp="1"/>
          </p:cNvSpPr>
          <p:nvPr>
            <p:ph type="body" sz="quarter" idx="13"/>
          </p:nvPr>
        </p:nvSpPr>
        <p:spPr>
          <a:xfrm>
            <a:off x="2284614" y="2948006"/>
            <a:ext cx="4583113" cy="1978025"/>
          </a:xfrm>
          <a:prstGeom prst="rect">
            <a:avLst/>
          </a:prstGeom>
        </p:spPr>
        <p:txBody>
          <a:bodyPr vert="horz" lIns="0" tIns="0" rIns="0" bIns="0"/>
          <a:lstStyle>
            <a:lvl1pPr marL="0" indent="-228600">
              <a:lnSpc>
                <a:spcPts val="3000"/>
              </a:lnSpc>
              <a:spcBef>
                <a:spcPts val="0"/>
              </a:spcBef>
              <a:buClr>
                <a:schemeClr val="accent1"/>
              </a:buClr>
              <a:buFont typeface="Wingdings" charset="2"/>
              <a:buChar char="§"/>
              <a:defRPr sz="2400"/>
            </a:lvl1pPr>
            <a:lvl2pPr marL="0" indent="-228600">
              <a:lnSpc>
                <a:spcPts val="3000"/>
              </a:lnSpc>
              <a:spcBef>
                <a:spcPts val="0"/>
              </a:spcBef>
              <a:buClr>
                <a:schemeClr val="accent1"/>
              </a:buClr>
              <a:buFont typeface="Wingdings" charset="2"/>
              <a:buChar char="§"/>
              <a:defRPr sz="2400"/>
            </a:lvl2pPr>
            <a:lvl3pPr marL="0" indent="-228600">
              <a:lnSpc>
                <a:spcPts val="3000"/>
              </a:lnSpc>
              <a:spcBef>
                <a:spcPts val="0"/>
              </a:spcBef>
              <a:buClr>
                <a:schemeClr val="accent1"/>
              </a:buClr>
              <a:buFont typeface="Wingdings" charset="2"/>
              <a:buChar char="§"/>
              <a:defRPr sz="2400"/>
            </a:lvl3pPr>
            <a:lvl4pPr marL="0" indent="-228600">
              <a:lnSpc>
                <a:spcPts val="3000"/>
              </a:lnSpc>
              <a:spcBef>
                <a:spcPts val="0"/>
              </a:spcBef>
              <a:buClr>
                <a:schemeClr val="accent1"/>
              </a:buClr>
              <a:buFont typeface="Wingdings" charset="2"/>
              <a:buChar char="§"/>
              <a:defRPr sz="2400"/>
            </a:lvl4pPr>
            <a:lvl5pPr marL="0" indent="-228600">
              <a:lnSpc>
                <a:spcPts val="3000"/>
              </a:lnSpc>
              <a:spcBef>
                <a:spcPts val="0"/>
              </a:spcBef>
              <a:buClr>
                <a:schemeClr val="accent1"/>
              </a:buClr>
              <a:buFont typeface="Wingdings" charset="2"/>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93746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B715-5AD4-4F95-B5B0-2103F9A55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1637B-FD83-4F65-A04C-2E7CF920E4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7DDCC-C56A-49F6-81A4-944AED4CEF2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842C370-D776-49BE-B08F-809C4E46E88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7441149-27FC-49B7-99ED-C612E07A3185}"/>
              </a:ext>
            </a:extLst>
          </p:cNvPr>
          <p:cNvSpPr>
            <a:spLocks noGrp="1"/>
          </p:cNvSpPr>
          <p:nvPr>
            <p:ph type="sldNum" sz="quarter" idx="12"/>
          </p:nvPr>
        </p:nvSpPr>
        <p:spPr/>
        <p:txBody>
          <a:bodyPr/>
          <a:lstStyle/>
          <a:p>
            <a:pPr>
              <a:defRPr/>
            </a:pPr>
            <a:fld id="{2C71CE4E-B5C7-4C8B-AA5F-4F0B8B1F2B66}" type="slidenum">
              <a:rPr lang="en-US" smtClean="0"/>
              <a:pPr>
                <a:defRPr/>
              </a:pPr>
              <a:t>‹#›</a:t>
            </a:fld>
            <a:endParaRPr lang="en-US"/>
          </a:p>
        </p:txBody>
      </p:sp>
    </p:spTree>
    <p:extLst>
      <p:ext uri="{BB962C8B-B14F-4D97-AF65-F5344CB8AC3E}">
        <p14:creationId xmlns:p14="http://schemas.microsoft.com/office/powerpoint/2010/main" val="116797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0672-1B5A-4E38-8B43-AAD42ECFE62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AD7624C-BF81-4CA7-80A4-4930E14169E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772909-936C-44D1-8BBF-F70DAF2C9629}"/>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5C946CF4-C261-4DA1-A913-7486E5C48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440CF-C290-4CEB-B217-82566D8FEA7D}"/>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97840272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D712-5DC8-4F4C-BAB4-2D6384B8A6BD}"/>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406612F3-B0D7-4D1F-8413-8F4E835C9A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A5EDE-EDD5-4B2F-8FC0-9B98F7B0A9C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6005F-049E-40B8-8BB8-5829180C5A6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9229439-919D-485B-A3A4-EE5E9A544C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753F021-E2C8-49BB-ABCE-74C0C8B450DE}"/>
              </a:ext>
            </a:extLst>
          </p:cNvPr>
          <p:cNvSpPr>
            <a:spLocks noGrp="1"/>
          </p:cNvSpPr>
          <p:nvPr>
            <p:ph type="sldNum" sz="quarter" idx="12"/>
          </p:nvPr>
        </p:nvSpPr>
        <p:spPr/>
        <p:txBody>
          <a:bodyPr/>
          <a:lstStyle/>
          <a:p>
            <a:pPr>
              <a:defRPr/>
            </a:pPr>
            <a:fld id="{0CBBB4BB-431E-45EC-9C7F-5AEA4B1765F9}" type="slidenum">
              <a:rPr lang="en-US" smtClean="0"/>
              <a:pPr>
                <a:defRPr/>
              </a:pPr>
              <a:t>‹#›</a:t>
            </a:fld>
            <a:endParaRPr lang="en-US"/>
          </a:p>
        </p:txBody>
      </p:sp>
    </p:spTree>
    <p:extLst>
      <p:ext uri="{BB962C8B-B14F-4D97-AF65-F5344CB8AC3E}">
        <p14:creationId xmlns:p14="http://schemas.microsoft.com/office/powerpoint/2010/main" val="152979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4EE8-F680-4807-B9EF-8855D20B5DA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AF6990-7AE2-4F06-BCFF-2BDA3AD60E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2275D-56F0-4149-B631-88F93AE6E79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ECE2F-2335-4B86-8FAB-24634E0FA8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440B9-3457-4C1B-8A5B-66E907CC7C2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1E4707-1DBF-4500-AE19-DA4C446AD34F}"/>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8" name="Footer Placeholder 7">
            <a:extLst>
              <a:ext uri="{FF2B5EF4-FFF2-40B4-BE49-F238E27FC236}">
                <a16:creationId xmlns:a16="http://schemas.microsoft.com/office/drawing/2014/main" id="{71ABD5DA-B7B4-48D2-9884-B21D16C071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DCD52-0410-4B95-ADBB-80833369C1B2}"/>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286909132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4B62-DA00-49CD-BF09-E6409C535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5988D-CBB6-4062-A919-2D42A2FFE7E7}"/>
              </a:ext>
            </a:extLst>
          </p:cNvPr>
          <p:cNvSpPr>
            <a:spLocks noGrp="1"/>
          </p:cNvSpPr>
          <p:nvPr>
            <p:ph type="dt" sz="half" idx="10"/>
          </p:nvPr>
        </p:nvSpPr>
        <p:spPr/>
        <p:txBody>
          <a:bodyPr/>
          <a:lstStyle/>
          <a:p>
            <a:pPr>
              <a:defRPr/>
            </a:pPr>
            <a:endParaRPr lang="en-US"/>
          </a:p>
        </p:txBody>
      </p:sp>
      <p:sp>
        <p:nvSpPr>
          <p:cNvPr id="5" name="Slide Number Placeholder 4">
            <a:extLst>
              <a:ext uri="{FF2B5EF4-FFF2-40B4-BE49-F238E27FC236}">
                <a16:creationId xmlns:a16="http://schemas.microsoft.com/office/drawing/2014/main" id="{F9F75FC6-545C-47F3-905B-F10A5DC80752}"/>
              </a:ext>
            </a:extLst>
          </p:cNvPr>
          <p:cNvSpPr>
            <a:spLocks noGrp="1"/>
          </p:cNvSpPr>
          <p:nvPr>
            <p:ph type="sldNum" sz="quarter" idx="12"/>
          </p:nvPr>
        </p:nvSpPr>
        <p:spPr/>
        <p:txBody>
          <a:bodyPr/>
          <a:lstStyle/>
          <a:p>
            <a:pPr>
              <a:defRPr/>
            </a:pPr>
            <a:fld id="{46370614-0D7B-402E-8133-BA155BC9C12B}" type="slidenum">
              <a:rPr lang="en-US" smtClean="0"/>
              <a:pPr>
                <a:defRPr/>
              </a:pPr>
              <a:t>‹#›</a:t>
            </a:fld>
            <a:endParaRPr lang="en-US"/>
          </a:p>
        </p:txBody>
      </p:sp>
    </p:spTree>
    <p:extLst>
      <p:ext uri="{BB962C8B-B14F-4D97-AF65-F5344CB8AC3E}">
        <p14:creationId xmlns:p14="http://schemas.microsoft.com/office/powerpoint/2010/main" val="140936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D41D7-37AF-4040-B60C-BE64F05503C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3" name="Footer Placeholder 2">
            <a:extLst>
              <a:ext uri="{FF2B5EF4-FFF2-40B4-BE49-F238E27FC236}">
                <a16:creationId xmlns:a16="http://schemas.microsoft.com/office/drawing/2014/main" id="{B3106A5D-92F3-4EA0-83F5-0716503630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4D9F97-4DA4-407E-9B81-42C0810F2D86}"/>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261451461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19ED-5FA1-4C73-94A0-6173285519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983EB7A-C7EC-4E1E-9FF1-6E9DDF8607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F13CD8-5ABD-4704-9FE8-82467F5236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BABB7E-B251-4710-9975-7E6DF476D896}"/>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6" name="Footer Placeholder 5">
            <a:extLst>
              <a:ext uri="{FF2B5EF4-FFF2-40B4-BE49-F238E27FC236}">
                <a16:creationId xmlns:a16="http://schemas.microsoft.com/office/drawing/2014/main" id="{8315F488-1FE9-4E97-BA26-543409D91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A5E8E-B99A-40DC-B76E-561B7F2B913E}"/>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104965129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75BA-E573-4C07-890A-6B89E03290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5E82881-0712-42BF-807E-23EFB9C9638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F71FBA-1927-4AF8-BADB-78BBC76A66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28BA82-062A-44D0-808A-0C2971D22240}"/>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6" name="Footer Placeholder 5">
            <a:extLst>
              <a:ext uri="{FF2B5EF4-FFF2-40B4-BE49-F238E27FC236}">
                <a16:creationId xmlns:a16="http://schemas.microsoft.com/office/drawing/2014/main" id="{93FBAA56-2427-41B9-BF83-2C8864741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2F49C-FFD5-44D7-8CA8-3C648898CC87}"/>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41135783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D241-F3B8-4228-8C32-7F69BFCA2D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6CB7E-19E1-4B5A-AB50-374C450CC4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63951-50DC-4173-B5D2-F6605F7E5A5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3F3AA04C-9862-42C4-92C1-23604CC861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2DAC78-7904-4759-A620-35B8DA4DB7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3F4B72-27E9-1A4F-81AE-D597A12C07A3}" type="slidenum">
              <a:rPr lang="en-US" smtClean="0"/>
              <a:t>‹#›</a:t>
            </a:fld>
            <a:endParaRPr lang="en-US" dirty="0"/>
          </a:p>
        </p:txBody>
      </p:sp>
    </p:spTree>
    <p:extLst>
      <p:ext uri="{BB962C8B-B14F-4D97-AF65-F5344CB8AC3E}">
        <p14:creationId xmlns:p14="http://schemas.microsoft.com/office/powerpoint/2010/main" val="406032950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4000" b="1" kern="1200">
          <a:solidFill>
            <a:srgbClr val="002060"/>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333297" y="1671145"/>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grpSp>
        <p:nvGrpSpPr>
          <p:cNvPr id="5" name="Group 4">
            <a:extLst>
              <a:ext uri="{FF2B5EF4-FFF2-40B4-BE49-F238E27FC236}">
                <a16:creationId xmlns:a16="http://schemas.microsoft.com/office/drawing/2014/main" id="{CF025F21-5B14-43BE-9339-C0A696F96784}"/>
              </a:ext>
            </a:extLst>
          </p:cNvPr>
          <p:cNvGrpSpPr/>
          <p:nvPr/>
        </p:nvGrpSpPr>
        <p:grpSpPr>
          <a:xfrm>
            <a:off x="5623035" y="132849"/>
            <a:ext cx="3363310" cy="3445924"/>
            <a:chOff x="3733800" y="1371600"/>
            <a:chExt cx="3886200" cy="3886200"/>
          </a:xfrm>
        </p:grpSpPr>
        <p:sp>
          <p:nvSpPr>
            <p:cNvPr id="3" name="Rectangle 2"/>
            <p:cNvSpPr/>
            <p:nvPr/>
          </p:nvSpPr>
          <p:spPr>
            <a:xfrm rot="18916545">
              <a:off x="4395428" y="2066185"/>
              <a:ext cx="2585927" cy="25198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13716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2"/>
          <p:cNvSpPr txBox="1">
            <a:spLocks noChangeArrowheads="1"/>
          </p:cNvSpPr>
          <p:nvPr/>
        </p:nvSpPr>
        <p:spPr>
          <a:xfrm>
            <a:off x="609600" y="-126975"/>
            <a:ext cx="5562600" cy="4191000"/>
          </a:xfrm>
          <a:prstGeom prst="rect">
            <a:avLst/>
          </a:prstGeom>
        </p:spPr>
        <p:txBody>
          <a:bodyPr vert="horz" lIns="0" tIns="0" rIns="0" bIns="0" rtlCol="0" anchor="ctr">
            <a:normAutofit/>
          </a:bodyPr>
          <a:lstStyle>
            <a:lvl1pPr algn="l" defTabSz="457189" rtl="0" eaLnBrk="1" latinLnBrk="0" hangingPunct="1">
              <a:spcBef>
                <a:spcPct val="0"/>
              </a:spcBef>
              <a:buNone/>
              <a:defRPr sz="3600" b="1" i="0" u="none" kern="1200">
                <a:solidFill>
                  <a:srgbClr val="002060"/>
                </a:solidFill>
                <a:latin typeface="+mj-lt"/>
                <a:ea typeface="+mj-ea"/>
                <a:cs typeface="+mj-cs"/>
              </a:defRPr>
            </a:lvl1pPr>
          </a:lstStyle>
          <a:p>
            <a:pPr fontAlgn="auto">
              <a:spcAft>
                <a:spcPts val="0"/>
              </a:spcAft>
              <a:defRPr/>
            </a:pPr>
            <a:r>
              <a:rPr lang="en-US" sz="4400" dirty="0">
                <a:latin typeface="Calibri" pitchFamily="34" charset="0"/>
              </a:rPr>
              <a:t>Hydrogen Sulfide </a:t>
            </a:r>
            <a:r>
              <a:rPr lang="en-US" sz="4400" i="1" dirty="0">
                <a:latin typeface="+mn-lt"/>
              </a:rPr>
              <a:t>(H</a:t>
            </a:r>
            <a:r>
              <a:rPr lang="en-US" sz="4400" i="1" baseline="-25000" dirty="0">
                <a:latin typeface="+mn-lt"/>
              </a:rPr>
              <a:t>2</a:t>
            </a:r>
            <a:r>
              <a:rPr lang="en-US" sz="4400" i="1" dirty="0">
                <a:latin typeface="+mn-lt"/>
              </a:rPr>
              <a:t>S) </a:t>
            </a:r>
            <a:r>
              <a:rPr lang="en-US" sz="4400" dirty="0">
                <a:latin typeface="+mn-lt"/>
              </a:rPr>
              <a:t> </a:t>
            </a:r>
            <a:r>
              <a:rPr lang="en-US" sz="4400" dirty="0">
                <a:latin typeface="Calibri" pitchFamily="34" charset="0"/>
              </a:rPr>
              <a:t>Hierarchy of </a:t>
            </a:r>
          </a:p>
          <a:p>
            <a:pPr fontAlgn="auto">
              <a:spcAft>
                <a:spcPts val="0"/>
              </a:spcAft>
              <a:defRPr/>
            </a:pPr>
            <a:r>
              <a:rPr lang="en-US" sz="4400" dirty="0">
                <a:latin typeface="Calibri" pitchFamily="34" charset="0"/>
              </a:rPr>
              <a:t>Hazard Controls</a:t>
            </a:r>
            <a:br>
              <a:rPr lang="en-US" sz="4000" dirty="0"/>
            </a:br>
            <a:endParaRPr lang="en-US" sz="4000" dirty="0"/>
          </a:p>
        </p:txBody>
      </p:sp>
      <p:sp>
        <p:nvSpPr>
          <p:cNvPr id="12" name="Rectangle 11">
            <a:extLst>
              <a:ext uri="{FF2B5EF4-FFF2-40B4-BE49-F238E27FC236}">
                <a16:creationId xmlns:a16="http://schemas.microsoft.com/office/drawing/2014/main" id="{6C09562E-0A35-40CB-AB7E-664DEB6535C0}"/>
              </a:ext>
            </a:extLst>
          </p:cNvPr>
          <p:cNvSpPr/>
          <p:nvPr/>
        </p:nvSpPr>
        <p:spPr>
          <a:xfrm>
            <a:off x="6956036" y="2281535"/>
            <a:ext cx="663964" cy="461665"/>
          </a:xfrm>
          <a:prstGeom prst="rect">
            <a:avLst/>
          </a:prstGeom>
        </p:spPr>
        <p:txBody>
          <a:bodyPr wrap="none">
            <a:spAutoFit/>
          </a:bodyPr>
          <a:lstStyle/>
          <a:p>
            <a:r>
              <a:rPr lang="en-US" dirty="0"/>
              <a:t>H</a:t>
            </a:r>
            <a:r>
              <a:rPr lang="en-US" baseline="-25000" dirty="0"/>
              <a:t>2</a:t>
            </a:r>
            <a:r>
              <a:rPr lang="en-US" dirty="0"/>
              <a:t>S</a:t>
            </a:r>
          </a:p>
        </p:txBody>
      </p:sp>
    </p:spTree>
    <p:custDataLst>
      <p:tags r:id="rId1"/>
    </p:custDataLst>
    <p:extLst>
      <p:ext uri="{BB962C8B-B14F-4D97-AF65-F5344CB8AC3E}">
        <p14:creationId xmlns:p14="http://schemas.microsoft.com/office/powerpoint/2010/main" val="362990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1"/>
            <a:ext cx="9144000" cy="6888481"/>
          </a:xfrm>
          <a:prstGeom prst="rect">
            <a:avLst/>
          </a:prstGeom>
        </p:spPr>
      </p:pic>
      <p:sp>
        <p:nvSpPr>
          <p:cNvPr id="2" name="Title 1"/>
          <p:cNvSpPr>
            <a:spLocks noGrp="1"/>
          </p:cNvSpPr>
          <p:nvPr>
            <p:ph type="title"/>
          </p:nvPr>
        </p:nvSpPr>
        <p:spPr>
          <a:xfrm>
            <a:off x="1257300" y="304800"/>
            <a:ext cx="7886700" cy="1325563"/>
          </a:xfrm>
        </p:spPr>
        <p:txBody>
          <a:bodyPr>
            <a:normAutofit/>
          </a:bodyPr>
          <a:lstStyle/>
          <a:p>
            <a:pPr algn="l"/>
            <a:r>
              <a:rPr lang="en-US" sz="4400" dirty="0">
                <a:solidFill>
                  <a:schemeClr val="bg1"/>
                </a:solidFill>
                <a:effectLst>
                  <a:outerShdw blurRad="38100" dist="38100" dir="2700000" algn="tl">
                    <a:srgbClr val="000000">
                      <a:alpha val="43137"/>
                    </a:srgbClr>
                  </a:outerShdw>
                </a:effectLst>
              </a:rPr>
              <a:t>Working Upwind</a:t>
            </a:r>
          </a:p>
        </p:txBody>
      </p:sp>
      <p:pic>
        <p:nvPicPr>
          <p:cNvPr id="5" name="Picture 4"/>
          <p:cNvPicPr>
            <a:picLocks noChangeAspect="1"/>
          </p:cNvPicPr>
          <p:nvPr/>
        </p:nvPicPr>
        <p:blipFill>
          <a:blip r:embed="rId5"/>
          <a:stretch>
            <a:fillRect/>
          </a:stretch>
        </p:blipFill>
        <p:spPr>
          <a:xfrm>
            <a:off x="5943600" y="4509401"/>
            <a:ext cx="2902018" cy="2043799"/>
          </a:xfrm>
          <a:prstGeom prst="rect">
            <a:avLst/>
          </a:prstGeom>
        </p:spPr>
      </p:pic>
    </p:spTree>
    <p:custDataLst>
      <p:tags r:id="rId1"/>
    </p:custDataLst>
    <p:extLst>
      <p:ext uri="{BB962C8B-B14F-4D97-AF65-F5344CB8AC3E}">
        <p14:creationId xmlns:p14="http://schemas.microsoft.com/office/powerpoint/2010/main" val="851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2" y="291273"/>
            <a:ext cx="8229600" cy="1143000"/>
          </a:xfrm>
        </p:spPr>
        <p:txBody>
          <a:bodyPr>
            <a:normAutofit/>
          </a:bodyPr>
          <a:lstStyle/>
          <a:p>
            <a:pPr algn="l"/>
            <a:r>
              <a:rPr lang="en-US" sz="4400" dirty="0"/>
              <a:t>Common Types of Controls</a:t>
            </a:r>
          </a:p>
        </p:txBody>
      </p:sp>
      <p:graphicFrame>
        <p:nvGraphicFramePr>
          <p:cNvPr id="4" name="Table 3"/>
          <p:cNvGraphicFramePr>
            <a:graphicFrameLocks noGrp="1"/>
          </p:cNvGraphicFramePr>
          <p:nvPr>
            <p:extLst>
              <p:ext uri="{D42A27DB-BD31-4B8C-83A1-F6EECF244321}">
                <p14:modId xmlns:p14="http://schemas.microsoft.com/office/powerpoint/2010/main" val="517548354"/>
              </p:ext>
            </p:extLst>
          </p:nvPr>
        </p:nvGraphicFramePr>
        <p:xfrm>
          <a:off x="211756" y="1434273"/>
          <a:ext cx="8633862" cy="5311015"/>
        </p:xfrm>
        <a:graphic>
          <a:graphicData uri="http://schemas.openxmlformats.org/drawingml/2006/table">
            <a:tbl>
              <a:tblPr firstRow="1" bandRow="1">
                <a:tableStyleId>{5C22544A-7EE6-4342-B048-85BDC9FD1C3A}</a:tableStyleId>
              </a:tblPr>
              <a:tblGrid>
                <a:gridCol w="4316931">
                  <a:extLst>
                    <a:ext uri="{9D8B030D-6E8A-4147-A177-3AD203B41FA5}">
                      <a16:colId xmlns:a16="http://schemas.microsoft.com/office/drawing/2014/main" val="20000"/>
                    </a:ext>
                  </a:extLst>
                </a:gridCol>
                <a:gridCol w="4316931">
                  <a:extLst>
                    <a:ext uri="{9D8B030D-6E8A-4147-A177-3AD203B41FA5}">
                      <a16:colId xmlns:a16="http://schemas.microsoft.com/office/drawing/2014/main" val="20001"/>
                    </a:ext>
                  </a:extLst>
                </a:gridCol>
              </a:tblGrid>
              <a:tr h="491875">
                <a:tc>
                  <a:txBody>
                    <a:bodyPr/>
                    <a:lstStyle/>
                    <a:p>
                      <a:r>
                        <a:rPr lang="en-US" sz="2400" dirty="0">
                          <a:effectLst>
                            <a:outerShdw blurRad="38100" dist="38100" dir="2700000" algn="tl">
                              <a:srgbClr val="000000">
                                <a:alpha val="43137"/>
                              </a:srgbClr>
                            </a:outerShdw>
                          </a:effectLst>
                        </a:rPr>
                        <a:t>Operation</a:t>
                      </a:r>
                    </a:p>
                  </a:txBody>
                  <a:tcPr/>
                </a:tc>
                <a:tc>
                  <a:txBody>
                    <a:bodyPr/>
                    <a:lstStyle/>
                    <a:p>
                      <a:r>
                        <a:rPr lang="en-US" sz="2400" dirty="0">
                          <a:effectLst>
                            <a:outerShdw blurRad="38100" dist="38100" dir="2700000" algn="tl">
                              <a:srgbClr val="000000">
                                <a:alpha val="43137"/>
                              </a:srgbClr>
                            </a:outerShdw>
                          </a:effectLst>
                        </a:rPr>
                        <a:t>Controls</a:t>
                      </a:r>
                    </a:p>
                  </a:txBody>
                  <a:tcPr/>
                </a:tc>
                <a:extLst>
                  <a:ext uri="{0D108BD9-81ED-4DB2-BD59-A6C34878D82A}">
                    <a16:rowId xmlns:a16="http://schemas.microsoft.com/office/drawing/2014/main" val="10000"/>
                  </a:ext>
                </a:extLst>
              </a:tr>
              <a:tr h="460345">
                <a:tc>
                  <a:txBody>
                    <a:bodyPr/>
                    <a:lstStyle/>
                    <a:p>
                      <a:r>
                        <a:rPr lang="en-US" sz="2000" b="1" dirty="0"/>
                        <a:t>If</a:t>
                      </a:r>
                      <a:r>
                        <a:rPr lang="en-US" sz="2000" b="1" baseline="0" dirty="0"/>
                        <a:t> </a:t>
                      </a:r>
                      <a:r>
                        <a:rPr lang="en-US" sz="2000" b="1" i="1" dirty="0">
                          <a:latin typeface="+mn-lt"/>
                        </a:rPr>
                        <a:t>H</a:t>
                      </a:r>
                      <a:r>
                        <a:rPr lang="en-US" sz="2000" b="1" i="1" baseline="-25000" dirty="0">
                          <a:latin typeface="+mn-lt"/>
                        </a:rPr>
                        <a:t>2</a:t>
                      </a:r>
                      <a:r>
                        <a:rPr lang="en-US" sz="2000" b="1" i="1" dirty="0">
                          <a:latin typeface="+mn-lt"/>
                        </a:rPr>
                        <a:t>S</a:t>
                      </a:r>
                      <a:r>
                        <a:rPr lang="en-US" sz="2000" b="1" dirty="0">
                          <a:latin typeface="+mn-lt"/>
                        </a:rPr>
                        <a:t> can be released…</a:t>
                      </a:r>
                      <a:endParaRPr lang="en-US" sz="2000" b="1" dirty="0"/>
                    </a:p>
                  </a:txBody>
                  <a:tcPr/>
                </a:tc>
                <a:tc>
                  <a:txBody>
                    <a:bodyPr/>
                    <a:lstStyle/>
                    <a:p>
                      <a:r>
                        <a:rPr lang="en-US" sz="2000" b="1" dirty="0"/>
                        <a:t>Then consider…</a:t>
                      </a:r>
                    </a:p>
                  </a:txBody>
                  <a:tcPr/>
                </a:tc>
                <a:extLst>
                  <a:ext uri="{0D108BD9-81ED-4DB2-BD59-A6C34878D82A}">
                    <a16:rowId xmlns:a16="http://schemas.microsoft.com/office/drawing/2014/main" val="10001"/>
                  </a:ext>
                </a:extLst>
              </a:tr>
              <a:tr h="425423">
                <a:tc>
                  <a:txBody>
                    <a:bodyPr/>
                    <a:lstStyle/>
                    <a:p>
                      <a:r>
                        <a:rPr lang="en-US" sz="1600" dirty="0">
                          <a:solidFill>
                            <a:srgbClr val="002060"/>
                          </a:solidFill>
                        </a:rPr>
                        <a:t>During refining of high-sulfur petroleum</a:t>
                      </a:r>
                    </a:p>
                  </a:txBody>
                  <a:tcPr/>
                </a:tc>
                <a:tc>
                  <a:txBody>
                    <a:bodyPr/>
                    <a:lstStyle/>
                    <a:p>
                      <a:r>
                        <a:rPr lang="en-US" sz="1800" dirty="0">
                          <a:solidFill>
                            <a:srgbClr val="002060"/>
                          </a:solidFill>
                        </a:rPr>
                        <a:t>Concentration and recovery</a:t>
                      </a:r>
                      <a:r>
                        <a:rPr lang="en-US" sz="1800" baseline="0" dirty="0">
                          <a:solidFill>
                            <a:srgbClr val="002060"/>
                          </a:solidFill>
                        </a:rPr>
                        <a:t> of </a:t>
                      </a:r>
                      <a:r>
                        <a:rPr lang="en-US" sz="1800" i="1" dirty="0">
                          <a:solidFill>
                            <a:srgbClr val="002060"/>
                          </a:solidFill>
                          <a:latin typeface="+mn-lt"/>
                        </a:rPr>
                        <a:t>H</a:t>
                      </a:r>
                      <a:r>
                        <a:rPr lang="en-US" sz="1800" i="1" baseline="-25000" dirty="0">
                          <a:solidFill>
                            <a:srgbClr val="002060"/>
                          </a:solidFill>
                          <a:latin typeface="+mn-lt"/>
                        </a:rPr>
                        <a:t>2</a:t>
                      </a:r>
                      <a:r>
                        <a:rPr lang="en-US" sz="1800" i="1" dirty="0">
                          <a:solidFill>
                            <a:srgbClr val="002060"/>
                          </a:solidFill>
                          <a:latin typeface="+mn-lt"/>
                        </a:rPr>
                        <a:t>S</a:t>
                      </a:r>
                      <a:r>
                        <a:rPr lang="en-US" sz="1800" i="1" baseline="0" dirty="0">
                          <a:solidFill>
                            <a:srgbClr val="002060"/>
                          </a:solidFill>
                          <a:latin typeface="+mn-lt"/>
                        </a:rPr>
                        <a:t>O</a:t>
                      </a:r>
                      <a:r>
                        <a:rPr lang="en-US" sz="1800" i="1" baseline="-25000" dirty="0">
                          <a:solidFill>
                            <a:srgbClr val="002060"/>
                          </a:solidFill>
                          <a:latin typeface="+mn-lt"/>
                        </a:rPr>
                        <a:t>4</a:t>
                      </a:r>
                      <a:endParaRPr lang="en-US" sz="1800" i="1" dirty="0">
                        <a:solidFill>
                          <a:srgbClr val="002060"/>
                        </a:solidFill>
                      </a:endParaRPr>
                    </a:p>
                  </a:txBody>
                  <a:tcPr/>
                </a:tc>
                <a:extLst>
                  <a:ext uri="{0D108BD9-81ED-4DB2-BD59-A6C34878D82A}">
                    <a16:rowId xmlns:a16="http://schemas.microsoft.com/office/drawing/2014/main" val="10002"/>
                  </a:ext>
                </a:extLst>
              </a:tr>
              <a:tr h="1264194">
                <a:tc>
                  <a:txBody>
                    <a:bodyPr/>
                    <a:lstStyle/>
                    <a:p>
                      <a:r>
                        <a:rPr lang="en-US" sz="1600" dirty="0">
                          <a:solidFill>
                            <a:srgbClr val="002060"/>
                          </a:solidFill>
                        </a:rPr>
                        <a:t>From accumulations of decaying organic matter</a:t>
                      </a:r>
                      <a:r>
                        <a:rPr lang="en-US" sz="1600" baseline="0" dirty="0">
                          <a:solidFill>
                            <a:srgbClr val="002060"/>
                          </a:solidFill>
                        </a:rPr>
                        <a:t> in sewers and waste waters of tanneries, glue factories, fat-rendering plants, and fertilizer plants.</a:t>
                      </a:r>
                      <a:endParaRPr lang="en-US" sz="1600" dirty="0">
                        <a:solidFill>
                          <a:srgbClr val="002060"/>
                        </a:solidFill>
                      </a:endParaRPr>
                    </a:p>
                  </a:txBody>
                  <a:tcPr/>
                </a:tc>
                <a:tc>
                  <a:txBody>
                    <a:bodyPr/>
                    <a:lstStyle/>
                    <a:p>
                      <a:r>
                        <a:rPr lang="en-US" sz="1800" dirty="0">
                          <a:solidFill>
                            <a:srgbClr val="002060"/>
                          </a:solidFill>
                        </a:rPr>
                        <a:t>Provide</a:t>
                      </a:r>
                      <a:r>
                        <a:rPr lang="en-US" sz="1800" baseline="0" dirty="0">
                          <a:solidFill>
                            <a:srgbClr val="002060"/>
                          </a:solidFill>
                        </a:rPr>
                        <a:t> continuous water discharge to sewer and cover and vent waste drains</a:t>
                      </a:r>
                      <a:endParaRPr lang="en-US" sz="1800" dirty="0">
                        <a:solidFill>
                          <a:srgbClr val="002060"/>
                        </a:solidFill>
                      </a:endParaRPr>
                    </a:p>
                  </a:txBody>
                  <a:tcPr/>
                </a:tc>
                <a:extLst>
                  <a:ext uri="{0D108BD9-81ED-4DB2-BD59-A6C34878D82A}">
                    <a16:rowId xmlns:a16="http://schemas.microsoft.com/office/drawing/2014/main" val="10003"/>
                  </a:ext>
                </a:extLst>
              </a:tr>
              <a:tr h="1264194">
                <a:tc>
                  <a:txBody>
                    <a:bodyPr/>
                    <a:lstStyle/>
                    <a:p>
                      <a:r>
                        <a:rPr lang="en-US" sz="1600" dirty="0">
                          <a:solidFill>
                            <a:srgbClr val="002060"/>
                          </a:solidFill>
                        </a:rPr>
                        <a:t>As</a:t>
                      </a:r>
                      <a:r>
                        <a:rPr lang="en-US" sz="1600" baseline="0" dirty="0">
                          <a:solidFill>
                            <a:srgbClr val="002060"/>
                          </a:solidFill>
                        </a:rPr>
                        <a:t> a by-product of </a:t>
                      </a:r>
                      <a:r>
                        <a:rPr lang="en-US" sz="1600" baseline="0" dirty="0" err="1">
                          <a:solidFill>
                            <a:srgbClr val="002060"/>
                          </a:solidFill>
                        </a:rPr>
                        <a:t>dehairing</a:t>
                      </a:r>
                      <a:r>
                        <a:rPr lang="en-US" sz="1600" baseline="0" dirty="0">
                          <a:solidFill>
                            <a:srgbClr val="002060"/>
                          </a:solidFill>
                        </a:rPr>
                        <a:t> and tanning processes</a:t>
                      </a:r>
                      <a:endParaRPr lang="en-US" sz="1600" dirty="0">
                        <a:solidFill>
                          <a:srgbClr val="002060"/>
                        </a:solidFill>
                      </a:endParaRPr>
                    </a:p>
                  </a:txBody>
                  <a:tcPr/>
                </a:tc>
                <a:tc>
                  <a:txBody>
                    <a:bodyPr/>
                    <a:lstStyle/>
                    <a:p>
                      <a:r>
                        <a:rPr lang="en-US" sz="1800" dirty="0">
                          <a:solidFill>
                            <a:srgbClr val="002060"/>
                          </a:solidFill>
                        </a:rPr>
                        <a:t>Provide separate sewage</a:t>
                      </a:r>
                      <a:r>
                        <a:rPr lang="en-US" sz="1800" baseline="0" dirty="0">
                          <a:solidFill>
                            <a:srgbClr val="002060"/>
                          </a:solidFill>
                        </a:rPr>
                        <a:t> lines and cover and vent waste drains; add neutralizing agents (CaCl</a:t>
                      </a:r>
                      <a:r>
                        <a:rPr lang="en-US" sz="1800" i="1" baseline="-25000" dirty="0">
                          <a:solidFill>
                            <a:srgbClr val="002060"/>
                          </a:solidFill>
                          <a:latin typeface="+mn-lt"/>
                        </a:rPr>
                        <a:t>2</a:t>
                      </a:r>
                      <a:r>
                        <a:rPr lang="en-US" sz="1800" baseline="0" dirty="0">
                          <a:solidFill>
                            <a:srgbClr val="002060"/>
                          </a:solidFill>
                        </a:rPr>
                        <a:t>) as appropriate; local exhaust ventilation</a:t>
                      </a:r>
                      <a:endParaRPr lang="en-US" sz="1800" dirty="0">
                        <a:solidFill>
                          <a:srgbClr val="002060"/>
                        </a:solidFill>
                      </a:endParaRPr>
                    </a:p>
                  </a:txBody>
                  <a:tcPr/>
                </a:tc>
                <a:extLst>
                  <a:ext uri="{0D108BD9-81ED-4DB2-BD59-A6C34878D82A}">
                    <a16:rowId xmlns:a16="http://schemas.microsoft.com/office/drawing/2014/main" val="10004"/>
                  </a:ext>
                </a:extLst>
              </a:tr>
              <a:tr h="665965">
                <a:tc>
                  <a:txBody>
                    <a:bodyPr/>
                    <a:lstStyle/>
                    <a:p>
                      <a:r>
                        <a:rPr lang="en-US" sz="1600" dirty="0">
                          <a:solidFill>
                            <a:srgbClr val="002060"/>
                          </a:solidFill>
                        </a:rPr>
                        <a:t>During the manufacture of viscose</a:t>
                      </a:r>
                      <a:r>
                        <a:rPr lang="en-US" sz="1600" baseline="0" dirty="0">
                          <a:solidFill>
                            <a:srgbClr val="002060"/>
                          </a:solidFill>
                        </a:rPr>
                        <a:t> rayon</a:t>
                      </a:r>
                      <a:endParaRPr lang="en-US" sz="1600" dirty="0">
                        <a:solidFill>
                          <a:srgbClr val="002060"/>
                        </a:solidFill>
                      </a:endParaRPr>
                    </a:p>
                  </a:txBody>
                  <a:tcPr/>
                </a:tc>
                <a:tc>
                  <a:txBody>
                    <a:bodyPr/>
                    <a:lstStyle/>
                    <a:p>
                      <a:r>
                        <a:rPr lang="en-US" sz="1800" dirty="0">
                          <a:solidFill>
                            <a:srgbClr val="002060"/>
                          </a:solidFill>
                        </a:rPr>
                        <a:t>Local exhaust ventilation</a:t>
                      </a:r>
                    </a:p>
                  </a:txBody>
                  <a:tcPr/>
                </a:tc>
                <a:extLst>
                  <a:ext uri="{0D108BD9-81ED-4DB2-BD59-A6C34878D82A}">
                    <a16:rowId xmlns:a16="http://schemas.microsoft.com/office/drawing/2014/main" val="10005"/>
                  </a:ext>
                </a:extLst>
              </a:tr>
              <a:tr h="739019">
                <a:tc>
                  <a:txBody>
                    <a:bodyPr/>
                    <a:lstStyle/>
                    <a:p>
                      <a:r>
                        <a:rPr lang="en-US" sz="1600" dirty="0">
                          <a:solidFill>
                            <a:srgbClr val="002060"/>
                          </a:solidFill>
                        </a:rPr>
                        <a:t>During</a:t>
                      </a:r>
                      <a:r>
                        <a:rPr lang="en-US" sz="1600" baseline="0" dirty="0">
                          <a:solidFill>
                            <a:srgbClr val="002060"/>
                          </a:solidFill>
                        </a:rPr>
                        <a:t> production of sulfur dyes, carbon disulfide, sulfur, oleum, and </a:t>
                      </a:r>
                      <a:r>
                        <a:rPr lang="en-US" sz="1600" baseline="0" dirty="0" err="1">
                          <a:solidFill>
                            <a:srgbClr val="002060"/>
                          </a:solidFill>
                        </a:rPr>
                        <a:t>thioprene</a:t>
                      </a:r>
                      <a:endParaRPr lang="en-US" sz="1600" dirty="0">
                        <a:solidFill>
                          <a:srgbClr val="00206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rgbClr val="002060"/>
                          </a:solidFill>
                        </a:rPr>
                        <a:t>Local exhaust ventilation or process enclosure</a:t>
                      </a:r>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59748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98382" y="228600"/>
            <a:ext cx="8229600" cy="1143000"/>
          </a:xfrm>
        </p:spPr>
        <p:txBody>
          <a:bodyPr>
            <a:normAutofit/>
          </a:bodyPr>
          <a:lstStyle/>
          <a:p>
            <a:pPr algn="l"/>
            <a:r>
              <a:rPr lang="en-US" sz="4400" dirty="0"/>
              <a:t>Common Types of Controls </a:t>
            </a:r>
            <a:r>
              <a:rPr lang="en-US" sz="3600" b="0" i="1" dirty="0"/>
              <a:t>cont’d</a:t>
            </a:r>
            <a:endParaRPr lang="en-US" sz="4400" b="0" i="1" dirty="0"/>
          </a:p>
        </p:txBody>
      </p:sp>
      <p:graphicFrame>
        <p:nvGraphicFramePr>
          <p:cNvPr id="4" name="Table 3"/>
          <p:cNvGraphicFramePr>
            <a:graphicFrameLocks noGrp="1"/>
          </p:cNvGraphicFramePr>
          <p:nvPr>
            <p:extLst>
              <p:ext uri="{D42A27DB-BD31-4B8C-83A1-F6EECF244321}">
                <p14:modId xmlns:p14="http://schemas.microsoft.com/office/powerpoint/2010/main" val="1132265644"/>
              </p:ext>
            </p:extLst>
          </p:nvPr>
        </p:nvGraphicFramePr>
        <p:xfrm>
          <a:off x="313622" y="1905000"/>
          <a:ext cx="8633862" cy="4114797"/>
        </p:xfrm>
        <a:graphic>
          <a:graphicData uri="http://schemas.openxmlformats.org/drawingml/2006/table">
            <a:tbl>
              <a:tblPr firstRow="1" bandRow="1">
                <a:tableStyleId>{5C22544A-7EE6-4342-B048-85BDC9FD1C3A}</a:tableStyleId>
              </a:tblPr>
              <a:tblGrid>
                <a:gridCol w="4316931">
                  <a:extLst>
                    <a:ext uri="{9D8B030D-6E8A-4147-A177-3AD203B41FA5}">
                      <a16:colId xmlns:a16="http://schemas.microsoft.com/office/drawing/2014/main" val="20000"/>
                    </a:ext>
                  </a:extLst>
                </a:gridCol>
                <a:gridCol w="4316931">
                  <a:extLst>
                    <a:ext uri="{9D8B030D-6E8A-4147-A177-3AD203B41FA5}">
                      <a16:colId xmlns:a16="http://schemas.microsoft.com/office/drawing/2014/main" val="20001"/>
                    </a:ext>
                  </a:extLst>
                </a:gridCol>
              </a:tblGrid>
              <a:tr h="501205">
                <a:tc>
                  <a:txBody>
                    <a:bodyPr/>
                    <a:lstStyle/>
                    <a:p>
                      <a:r>
                        <a:rPr lang="en-US" sz="2400" dirty="0">
                          <a:effectLst>
                            <a:outerShdw blurRad="38100" dist="38100" dir="2700000" algn="tl">
                              <a:srgbClr val="000000">
                                <a:alpha val="43137"/>
                              </a:srgbClr>
                            </a:outerShdw>
                          </a:effectLst>
                        </a:rPr>
                        <a:t>Operation</a:t>
                      </a:r>
                    </a:p>
                  </a:txBody>
                  <a:tcPr/>
                </a:tc>
                <a:tc>
                  <a:txBody>
                    <a:bodyPr/>
                    <a:lstStyle/>
                    <a:p>
                      <a:r>
                        <a:rPr lang="en-US" sz="2400" dirty="0">
                          <a:effectLst>
                            <a:outerShdw blurRad="38100" dist="38100" dir="2700000" algn="tl">
                              <a:srgbClr val="000000">
                                <a:alpha val="43137"/>
                              </a:srgbClr>
                            </a:outerShdw>
                          </a:effectLst>
                        </a:rPr>
                        <a:t>Controls</a:t>
                      </a:r>
                    </a:p>
                  </a:txBody>
                  <a:tcPr/>
                </a:tc>
                <a:extLst>
                  <a:ext uri="{0D108BD9-81ED-4DB2-BD59-A6C34878D82A}">
                    <a16:rowId xmlns:a16="http://schemas.microsoft.com/office/drawing/2014/main" val="10000"/>
                  </a:ext>
                </a:extLst>
              </a:tr>
              <a:tr h="469077">
                <a:tc>
                  <a:txBody>
                    <a:bodyPr/>
                    <a:lstStyle/>
                    <a:p>
                      <a:r>
                        <a:rPr lang="en-US" sz="2000" b="1" dirty="0"/>
                        <a:t>If</a:t>
                      </a:r>
                      <a:r>
                        <a:rPr lang="en-US" sz="2000" b="1" baseline="0" dirty="0"/>
                        <a:t> </a:t>
                      </a:r>
                      <a:r>
                        <a:rPr lang="en-US" sz="2000" b="1" i="1" dirty="0">
                          <a:latin typeface="+mn-lt"/>
                        </a:rPr>
                        <a:t>H</a:t>
                      </a:r>
                      <a:r>
                        <a:rPr lang="en-US" sz="2000" b="1" i="1" baseline="-25000" dirty="0">
                          <a:latin typeface="+mn-lt"/>
                        </a:rPr>
                        <a:t>2</a:t>
                      </a:r>
                      <a:r>
                        <a:rPr lang="en-US" sz="2000" b="1" i="1" dirty="0">
                          <a:latin typeface="+mn-lt"/>
                        </a:rPr>
                        <a:t>S</a:t>
                      </a:r>
                      <a:r>
                        <a:rPr lang="en-US" sz="2000" b="1" dirty="0">
                          <a:latin typeface="+mn-lt"/>
                        </a:rPr>
                        <a:t> can be released…</a:t>
                      </a:r>
                      <a:endParaRPr lang="en-US" sz="2000" b="1" dirty="0"/>
                    </a:p>
                  </a:txBody>
                  <a:tcPr/>
                </a:tc>
                <a:tc>
                  <a:txBody>
                    <a:bodyPr/>
                    <a:lstStyle/>
                    <a:p>
                      <a:r>
                        <a:rPr lang="en-US" sz="2000" b="1" dirty="0"/>
                        <a:t>Then consider…</a:t>
                      </a:r>
                    </a:p>
                  </a:txBody>
                  <a:tcPr/>
                </a:tc>
                <a:extLst>
                  <a:ext uri="{0D108BD9-81ED-4DB2-BD59-A6C34878D82A}">
                    <a16:rowId xmlns:a16="http://schemas.microsoft.com/office/drawing/2014/main" val="10001"/>
                  </a:ext>
                </a:extLst>
              </a:tr>
              <a:tr h="990903">
                <a:tc>
                  <a:txBody>
                    <a:bodyPr/>
                    <a:lstStyle/>
                    <a:p>
                      <a:r>
                        <a:rPr lang="en-US" sz="1800" dirty="0">
                          <a:solidFill>
                            <a:srgbClr val="002060"/>
                          </a:solidFill>
                        </a:rPr>
                        <a:t>During vulcanization of rubber; during manufacturing of coke</a:t>
                      </a:r>
                      <a:r>
                        <a:rPr lang="en-US" sz="1800" baseline="0" dirty="0">
                          <a:solidFill>
                            <a:srgbClr val="002060"/>
                          </a:solidFill>
                        </a:rPr>
                        <a:t> or coal having high gypsum content</a:t>
                      </a:r>
                      <a:endParaRPr lang="en-US" sz="1800" dirty="0">
                        <a:solidFill>
                          <a:srgbClr val="00206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rgbClr val="002060"/>
                          </a:solidFill>
                        </a:rPr>
                        <a:t>Local exhaust ventilation or process enclosure</a:t>
                      </a:r>
                    </a:p>
                    <a:p>
                      <a:endParaRPr lang="en-US" sz="1800" dirty="0">
                        <a:solidFill>
                          <a:srgbClr val="002060"/>
                        </a:solidFill>
                      </a:endParaRPr>
                    </a:p>
                  </a:txBody>
                  <a:tcPr/>
                </a:tc>
                <a:extLst>
                  <a:ext uri="{0D108BD9-81ED-4DB2-BD59-A6C34878D82A}">
                    <a16:rowId xmlns:a16="http://schemas.microsoft.com/office/drawing/2014/main" val="10002"/>
                  </a:ext>
                </a:extLst>
              </a:tr>
              <a:tr h="469077">
                <a:tc>
                  <a:txBody>
                    <a:bodyPr/>
                    <a:lstStyle/>
                    <a:p>
                      <a:r>
                        <a:rPr lang="en-US" sz="1800" dirty="0">
                          <a:solidFill>
                            <a:srgbClr val="002060"/>
                          </a:solidFill>
                        </a:rPr>
                        <a:t>During excavation</a:t>
                      </a:r>
                    </a:p>
                  </a:txBody>
                  <a:tcPr/>
                </a:tc>
                <a:tc>
                  <a:txBody>
                    <a:bodyPr/>
                    <a:lstStyle/>
                    <a:p>
                      <a:r>
                        <a:rPr lang="en-US" sz="1800" dirty="0">
                          <a:solidFill>
                            <a:srgbClr val="002060"/>
                          </a:solidFill>
                        </a:rPr>
                        <a:t>Respiratory protective equipment</a:t>
                      </a:r>
                    </a:p>
                  </a:txBody>
                  <a:tcPr/>
                </a:tc>
                <a:extLst>
                  <a:ext uri="{0D108BD9-81ED-4DB2-BD59-A6C34878D82A}">
                    <a16:rowId xmlns:a16="http://schemas.microsoft.com/office/drawing/2014/main" val="10003"/>
                  </a:ext>
                </a:extLst>
              </a:tr>
              <a:tr h="990903">
                <a:tc>
                  <a:txBody>
                    <a:bodyPr/>
                    <a:lstStyle/>
                    <a:p>
                      <a:r>
                        <a:rPr lang="en-US" sz="1800" dirty="0">
                          <a:solidFill>
                            <a:srgbClr val="002060"/>
                          </a:solidFill>
                        </a:rPr>
                        <a:t>In closed containers containing organic matter</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rgbClr val="002060"/>
                          </a:solidFill>
                        </a:rPr>
                        <a:t>Respiratory protective equipment; life support line</a:t>
                      </a:r>
                    </a:p>
                    <a:p>
                      <a:endParaRPr lang="en-US" sz="1800" dirty="0">
                        <a:solidFill>
                          <a:srgbClr val="002060"/>
                        </a:solidFill>
                      </a:endParaRPr>
                    </a:p>
                  </a:txBody>
                  <a:tcPr/>
                </a:tc>
                <a:extLst>
                  <a:ext uri="{0D108BD9-81ED-4DB2-BD59-A6C34878D82A}">
                    <a16:rowId xmlns:a16="http://schemas.microsoft.com/office/drawing/2014/main" val="10004"/>
                  </a:ext>
                </a:extLst>
              </a:tr>
              <a:tr h="693632">
                <a:tc>
                  <a:txBody>
                    <a:bodyPr/>
                    <a:lstStyle/>
                    <a:p>
                      <a:r>
                        <a:rPr lang="en-US" sz="1800" dirty="0">
                          <a:solidFill>
                            <a:srgbClr val="002060"/>
                          </a:solidFill>
                        </a:rPr>
                        <a:t>From pockets</a:t>
                      </a:r>
                      <a:r>
                        <a:rPr lang="en-US" sz="1800" baseline="0" dirty="0">
                          <a:solidFill>
                            <a:srgbClr val="002060"/>
                          </a:solidFill>
                        </a:rPr>
                        <a:t> during underground mining operations near sulfide ores</a:t>
                      </a:r>
                      <a:endParaRPr lang="en-US" sz="1800" dirty="0">
                        <a:solidFill>
                          <a:srgbClr val="00206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solidFill>
                            <a:srgbClr val="002060"/>
                          </a:solidFill>
                        </a:rPr>
                        <a:t>Local exhaust ventilation; respiratory protective devices</a:t>
                      </a:r>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66715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333297" y="1671145"/>
            <a:ext cx="4971393"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solidFill>
                <a:srgbClr val="FF0000"/>
              </a:solidFill>
            </a:endParaRPr>
          </a:p>
        </p:txBody>
      </p:sp>
      <p:grpSp>
        <p:nvGrpSpPr>
          <p:cNvPr id="5" name="Group 4">
            <a:extLst>
              <a:ext uri="{FF2B5EF4-FFF2-40B4-BE49-F238E27FC236}">
                <a16:creationId xmlns:a16="http://schemas.microsoft.com/office/drawing/2014/main" id="{CF025F21-5B14-43BE-9339-C0A696F96784}"/>
              </a:ext>
            </a:extLst>
          </p:cNvPr>
          <p:cNvGrpSpPr/>
          <p:nvPr/>
        </p:nvGrpSpPr>
        <p:grpSpPr>
          <a:xfrm>
            <a:off x="5623035" y="132849"/>
            <a:ext cx="3363310" cy="3445924"/>
            <a:chOff x="3733800" y="1371600"/>
            <a:chExt cx="3886200" cy="3886200"/>
          </a:xfrm>
        </p:grpSpPr>
        <p:sp>
          <p:nvSpPr>
            <p:cNvPr id="3" name="Rectangle 2"/>
            <p:cNvSpPr/>
            <p:nvPr/>
          </p:nvSpPr>
          <p:spPr>
            <a:xfrm rot="18916545">
              <a:off x="4395428" y="2066185"/>
              <a:ext cx="2585927" cy="25198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13716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2"/>
          <p:cNvSpPr txBox="1">
            <a:spLocks noChangeArrowheads="1"/>
          </p:cNvSpPr>
          <p:nvPr/>
        </p:nvSpPr>
        <p:spPr>
          <a:xfrm>
            <a:off x="609600" y="-126975"/>
            <a:ext cx="5562600" cy="4191000"/>
          </a:xfrm>
          <a:prstGeom prst="rect">
            <a:avLst/>
          </a:prstGeom>
        </p:spPr>
        <p:txBody>
          <a:bodyPr vert="horz" lIns="0" tIns="0" rIns="0" bIns="0" rtlCol="0" anchor="ctr">
            <a:normAutofit/>
          </a:bodyPr>
          <a:lstStyle>
            <a:lvl1pPr algn="l" defTabSz="457189" rtl="0" eaLnBrk="1" latinLnBrk="0" hangingPunct="1">
              <a:spcBef>
                <a:spcPct val="0"/>
              </a:spcBef>
              <a:buNone/>
              <a:defRPr sz="3600" b="1" i="0" u="none" kern="1200">
                <a:solidFill>
                  <a:srgbClr val="002060"/>
                </a:solidFill>
                <a:latin typeface="+mj-lt"/>
                <a:ea typeface="+mj-ea"/>
                <a:cs typeface="+mj-cs"/>
              </a:defRPr>
            </a:lvl1pPr>
          </a:lstStyle>
          <a:p>
            <a:pPr fontAlgn="auto">
              <a:spcAft>
                <a:spcPts val="0"/>
              </a:spcAft>
              <a:defRPr/>
            </a:pPr>
            <a:r>
              <a:rPr lang="en-US" sz="4400" dirty="0">
                <a:latin typeface="Calibri" pitchFamily="34" charset="0"/>
              </a:rPr>
              <a:t>Hydrogen Sulfide </a:t>
            </a:r>
            <a:r>
              <a:rPr lang="en-US" sz="4400" i="1" dirty="0">
                <a:latin typeface="+mn-lt"/>
              </a:rPr>
              <a:t>(H</a:t>
            </a:r>
            <a:r>
              <a:rPr lang="en-US" sz="4400" i="1" baseline="-25000" dirty="0">
                <a:latin typeface="+mn-lt"/>
              </a:rPr>
              <a:t>2</a:t>
            </a:r>
            <a:r>
              <a:rPr lang="en-US" sz="4400" i="1" dirty="0">
                <a:latin typeface="+mn-lt"/>
              </a:rPr>
              <a:t>S) </a:t>
            </a:r>
            <a:r>
              <a:rPr lang="en-US" sz="4400" dirty="0">
                <a:latin typeface="+mn-lt"/>
              </a:rPr>
              <a:t> </a:t>
            </a:r>
            <a:r>
              <a:rPr lang="en-US" sz="4400" dirty="0">
                <a:latin typeface="Calibri" pitchFamily="34" charset="0"/>
              </a:rPr>
              <a:t>Hierarchy of </a:t>
            </a:r>
          </a:p>
          <a:p>
            <a:pPr fontAlgn="auto">
              <a:spcAft>
                <a:spcPts val="0"/>
              </a:spcAft>
              <a:defRPr/>
            </a:pPr>
            <a:r>
              <a:rPr lang="en-US" sz="4400" dirty="0">
                <a:latin typeface="Calibri" pitchFamily="34" charset="0"/>
              </a:rPr>
              <a:t>Hazard Controls</a:t>
            </a:r>
            <a:br>
              <a:rPr lang="en-US" sz="4000" dirty="0"/>
            </a:br>
            <a:endParaRPr lang="en-US" sz="4000" dirty="0"/>
          </a:p>
        </p:txBody>
      </p:sp>
      <p:sp>
        <p:nvSpPr>
          <p:cNvPr id="12" name="Rectangle 11">
            <a:extLst>
              <a:ext uri="{FF2B5EF4-FFF2-40B4-BE49-F238E27FC236}">
                <a16:creationId xmlns:a16="http://schemas.microsoft.com/office/drawing/2014/main" id="{6C09562E-0A35-40CB-AB7E-664DEB6535C0}"/>
              </a:ext>
            </a:extLst>
          </p:cNvPr>
          <p:cNvSpPr/>
          <p:nvPr/>
        </p:nvSpPr>
        <p:spPr>
          <a:xfrm>
            <a:off x="6956036" y="2281535"/>
            <a:ext cx="663964" cy="461665"/>
          </a:xfrm>
          <a:prstGeom prst="rect">
            <a:avLst/>
          </a:prstGeom>
        </p:spPr>
        <p:txBody>
          <a:bodyPr wrap="none">
            <a:spAutoFit/>
          </a:bodyPr>
          <a:lstStyle/>
          <a:p>
            <a:r>
              <a:rPr lang="en-US" dirty="0"/>
              <a:t>H</a:t>
            </a:r>
            <a:r>
              <a:rPr lang="en-US" baseline="-25000" dirty="0"/>
              <a:t>2</a:t>
            </a:r>
            <a:r>
              <a:rPr lang="en-US" dirty="0"/>
              <a:t>S</a:t>
            </a:r>
          </a:p>
        </p:txBody>
      </p:sp>
    </p:spTree>
    <p:custDataLst>
      <p:tags r:id="rId1"/>
    </p:custDataLst>
    <p:extLst>
      <p:ext uri="{BB962C8B-B14F-4D97-AF65-F5344CB8AC3E}">
        <p14:creationId xmlns:p14="http://schemas.microsoft.com/office/powerpoint/2010/main" val="280621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6993"/>
            <a:ext cx="4648200" cy="6943248"/>
          </a:xfrm>
          <a:prstGeom prst="rect">
            <a:avLst/>
          </a:prstGeom>
          <a:effectLst>
            <a:softEdge rad="127000"/>
          </a:effectLst>
        </p:spPr>
      </p:pic>
      <p:sp>
        <p:nvSpPr>
          <p:cNvPr id="6" name="Rectangle 5"/>
          <p:cNvSpPr/>
          <p:nvPr/>
        </p:nvSpPr>
        <p:spPr>
          <a:xfrm>
            <a:off x="4072289" y="1371600"/>
            <a:ext cx="5105400" cy="5274842"/>
          </a:xfrm>
          <a:prstGeom prst="rect">
            <a:avLst/>
          </a:prstGeom>
        </p:spPr>
        <p:txBody>
          <a:bodyPr wrap="square">
            <a:spAutoFit/>
          </a:bodyPr>
          <a:lstStyle/>
          <a:p>
            <a:pPr marL="914400" lvl="1" indent="-457200">
              <a:lnSpc>
                <a:spcPct val="107000"/>
              </a:lnSpc>
              <a:spcBef>
                <a:spcPts val="0"/>
              </a:spcBef>
              <a:spcAft>
                <a:spcPts val="0"/>
              </a:spcAft>
              <a:buFont typeface="Arial" panose="020B0604020202020204" pitchFamily="34" charset="0"/>
              <a:buChar char="•"/>
            </a:pPr>
            <a:r>
              <a:rPr lang="en-US" sz="2800" dirty="0">
                <a:latin typeface="+mn-lt"/>
                <a:ea typeface="Calibri" panose="020F0502020204030204" pitchFamily="34" charset="0"/>
                <a:cs typeface="Calibri" panose="020F0502020204030204" pitchFamily="34" charset="0"/>
              </a:rPr>
              <a:t>Discuss hierarchy of controls and provide overview of systematic approach to eliminating hazards, and reduction or control of H</a:t>
            </a:r>
            <a:r>
              <a:rPr lang="en-US" sz="2800" baseline="-25000" dirty="0">
                <a:latin typeface="+mn-lt"/>
                <a:ea typeface="Calibri" panose="020F0502020204030204" pitchFamily="34" charset="0"/>
                <a:cs typeface="Calibri" panose="020F0502020204030204" pitchFamily="34" charset="0"/>
              </a:rPr>
              <a:t>2</a:t>
            </a:r>
            <a:r>
              <a:rPr lang="en-US" sz="2800" dirty="0">
                <a:latin typeface="+mn-lt"/>
                <a:ea typeface="Calibri" panose="020F0502020204030204" pitchFamily="34" charset="0"/>
                <a:cs typeface="Calibri" panose="020F0502020204030204" pitchFamily="34" charset="0"/>
              </a:rPr>
              <a:t>S risks. </a:t>
            </a:r>
          </a:p>
          <a:p>
            <a:pPr marL="914400" lvl="1" indent="-457200">
              <a:lnSpc>
                <a:spcPct val="107000"/>
              </a:lnSpc>
              <a:spcBef>
                <a:spcPts val="0"/>
              </a:spcBef>
              <a:spcAft>
                <a:spcPts val="0"/>
              </a:spcAft>
              <a:buFont typeface="Arial" panose="020B0604020202020204" pitchFamily="34" charset="0"/>
              <a:buChar char="•"/>
            </a:pPr>
            <a:endParaRPr lang="en-US" sz="800" dirty="0">
              <a:latin typeface="+mn-lt"/>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0"/>
              </a:spcAft>
              <a:buFont typeface="Arial" panose="020B0604020202020204" pitchFamily="34" charset="0"/>
              <a:buChar char="•"/>
            </a:pPr>
            <a:r>
              <a:rPr lang="en-US" sz="2800" dirty="0">
                <a:latin typeface="+mn-lt"/>
                <a:ea typeface="Calibri" panose="020F0502020204030204" pitchFamily="34" charset="0"/>
                <a:cs typeface="Calibri" panose="020F0502020204030204" pitchFamily="34" charset="0"/>
              </a:rPr>
              <a:t>Discuss </a:t>
            </a:r>
            <a:r>
              <a:rPr lang="en-US" sz="2800" dirty="0">
                <a:latin typeface="+mn-lt"/>
                <a:ea typeface="Calibri" panose="020F0502020204030204" pitchFamily="34" charset="0"/>
                <a:cs typeface="CIDFont+F1"/>
              </a:rPr>
              <a:t>workplace practices and relevant maintenance procedures established to protect personnel from  hazards of </a:t>
            </a:r>
            <a:r>
              <a:rPr lang="en-US" sz="2800" dirty="0">
                <a:latin typeface="+mn-lt"/>
              </a:rPr>
              <a:t>H</a:t>
            </a:r>
            <a:r>
              <a:rPr lang="en-US" sz="2800" baseline="-25000" dirty="0">
                <a:latin typeface="+mn-lt"/>
              </a:rPr>
              <a:t>2</a:t>
            </a:r>
            <a:r>
              <a:rPr lang="en-US" sz="2800" dirty="0">
                <a:latin typeface="+mn-lt"/>
              </a:rPr>
              <a:t>S</a:t>
            </a:r>
            <a:r>
              <a:rPr lang="en-US" sz="2800" dirty="0">
                <a:latin typeface="+mn-lt"/>
                <a:ea typeface="Calibri" panose="020F0502020204030204" pitchFamily="34" charset="0"/>
                <a:cs typeface="CIDFont+F1"/>
              </a:rPr>
              <a:t> and SO</a:t>
            </a:r>
            <a:r>
              <a:rPr lang="en-US" sz="2800" baseline="-25000" dirty="0">
                <a:latin typeface="+mn-lt"/>
              </a:rPr>
              <a:t>2</a:t>
            </a:r>
            <a:r>
              <a:rPr lang="en-US" sz="2800" dirty="0">
                <a:latin typeface="+mn-lt"/>
                <a:ea typeface="Calibri" panose="020F0502020204030204" pitchFamily="34" charset="0"/>
                <a:cs typeface="CIDFont+F1"/>
              </a:rPr>
              <a:t>.</a:t>
            </a:r>
            <a:endParaRPr lang="en-US" sz="2800" dirty="0">
              <a:latin typeface="+mn-lt"/>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799431" y="228600"/>
            <a:ext cx="3117249" cy="1143000"/>
          </a:xfrm>
        </p:spPr>
        <p:txBody>
          <a:bodyPr>
            <a:noAutofit/>
          </a:bodyPr>
          <a:lstStyle/>
          <a:p>
            <a:pPr algn="r"/>
            <a:r>
              <a:rPr lang="en-US" dirty="0">
                <a:solidFill>
                  <a:schemeClr val="bg1"/>
                </a:solidFill>
                <a:effectLst>
                  <a:outerShdw blurRad="38100" dist="38100" dir="2700000" algn="tl">
                    <a:srgbClr val="000000">
                      <a:alpha val="43137"/>
                    </a:srgbClr>
                  </a:outerShdw>
                </a:effectLst>
              </a:rPr>
              <a:t>Objectives:</a:t>
            </a:r>
          </a:p>
        </p:txBody>
      </p:sp>
    </p:spTree>
    <p:custDataLst>
      <p:tags r:id="rId1"/>
    </p:custDataLst>
    <p:extLst>
      <p:ext uri="{BB962C8B-B14F-4D97-AF65-F5344CB8AC3E}">
        <p14:creationId xmlns:p14="http://schemas.microsoft.com/office/powerpoint/2010/main" val="395437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 y="381000"/>
            <a:ext cx="9159240" cy="6477000"/>
          </a:xfrm>
          <a:prstGeom prst="rect">
            <a:avLst/>
          </a:prstGeom>
        </p:spPr>
      </p:pic>
    </p:spTree>
    <p:custDataLst>
      <p:tags r:id="rId1"/>
    </p:custDataLst>
    <p:extLst>
      <p:ext uri="{BB962C8B-B14F-4D97-AF65-F5344CB8AC3E}">
        <p14:creationId xmlns:p14="http://schemas.microsoft.com/office/powerpoint/2010/main" val="555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4" y="0"/>
            <a:ext cx="9173308" cy="6858000"/>
          </a:xfrm>
          <a:prstGeom prst="rect">
            <a:avLst/>
          </a:prstGeom>
        </p:spPr>
      </p:pic>
      <p:sp>
        <p:nvSpPr>
          <p:cNvPr id="2" name="Title 1"/>
          <p:cNvSpPr>
            <a:spLocks noGrp="1"/>
          </p:cNvSpPr>
          <p:nvPr>
            <p:ph type="title"/>
          </p:nvPr>
        </p:nvSpPr>
        <p:spPr>
          <a:xfrm>
            <a:off x="457200" y="381000"/>
            <a:ext cx="8229600" cy="1143000"/>
          </a:xfrm>
        </p:spPr>
        <p:txBody>
          <a:bodyPr>
            <a:normAutofit/>
          </a:bodyPr>
          <a:lstStyle/>
          <a:p>
            <a:pPr algn="l"/>
            <a:r>
              <a:rPr lang="en-US" sz="4400" dirty="0">
                <a:solidFill>
                  <a:schemeClr val="bg1"/>
                </a:solidFill>
                <a:effectLst>
                  <a:outerShdw blurRad="38100" dist="38100" dir="2700000" algn="tl">
                    <a:srgbClr val="000000">
                      <a:alpha val="43137"/>
                    </a:srgbClr>
                  </a:outerShdw>
                </a:effectLst>
              </a:rPr>
              <a:t>Potential Problem Areas</a:t>
            </a:r>
          </a:p>
        </p:txBody>
      </p:sp>
      <p:sp>
        <p:nvSpPr>
          <p:cNvPr id="4" name="TextBox 3"/>
          <p:cNvSpPr txBox="1"/>
          <p:nvPr/>
        </p:nvSpPr>
        <p:spPr>
          <a:xfrm>
            <a:off x="4008120" y="1136064"/>
            <a:ext cx="5105400" cy="4585871"/>
          </a:xfrm>
          <a:prstGeom prst="rect">
            <a:avLst/>
          </a:prstGeom>
          <a:noFill/>
        </p:spPr>
        <p:txBody>
          <a:bodyPr wrap="square" rtlCol="0">
            <a:spAutoFit/>
          </a:bodyPr>
          <a:lstStyle/>
          <a:p>
            <a:r>
              <a:rPr lang="en-US" sz="3200" b="1" i="0" dirty="0">
                <a:solidFill>
                  <a:schemeClr val="bg1"/>
                </a:solidFill>
                <a:effectLst>
                  <a:outerShdw blurRad="38100" dist="38100" dir="2700000" algn="tl">
                    <a:srgbClr val="000000">
                      <a:alpha val="43137"/>
                    </a:srgbClr>
                  </a:outerShdw>
                </a:effectLst>
                <a:latin typeface="+mn-lt"/>
              </a:rPr>
              <a:t>Corrosion</a:t>
            </a:r>
          </a:p>
          <a:p>
            <a:r>
              <a:rPr lang="en-US" sz="3200" b="1" i="0" dirty="0">
                <a:solidFill>
                  <a:schemeClr val="bg1"/>
                </a:solidFill>
                <a:effectLst>
                  <a:outerShdw blurRad="38100" dist="38100" dir="2700000" algn="tl">
                    <a:srgbClr val="000000">
                      <a:alpha val="43137"/>
                    </a:srgbClr>
                  </a:outerShdw>
                </a:effectLst>
                <a:latin typeface="+mn-lt"/>
              </a:rPr>
              <a:t>Fatigue</a:t>
            </a:r>
          </a:p>
          <a:p>
            <a:r>
              <a:rPr lang="en-US" sz="3200" b="1" i="0" dirty="0">
                <a:solidFill>
                  <a:schemeClr val="bg1"/>
                </a:solidFill>
                <a:effectLst>
                  <a:outerShdw blurRad="38100" dist="38100" dir="2700000" algn="tl">
                    <a:srgbClr val="000000">
                      <a:alpha val="43137"/>
                    </a:srgbClr>
                  </a:outerShdw>
                </a:effectLst>
                <a:latin typeface="+mn-lt"/>
              </a:rPr>
              <a:t>Leakage:</a:t>
            </a:r>
          </a:p>
          <a:p>
            <a:pPr marL="914400" lvl="1" indent="-457200">
              <a:buFont typeface="Wingdings" panose="05000000000000000000" pitchFamily="2" charset="2"/>
              <a:buChar char="ü"/>
            </a:pPr>
            <a:r>
              <a:rPr lang="en-US" sz="2800" b="1" i="0" dirty="0">
                <a:solidFill>
                  <a:schemeClr val="bg1"/>
                </a:solidFill>
                <a:effectLst>
                  <a:outerShdw blurRad="38100" dist="38100" dir="2700000" algn="tl">
                    <a:srgbClr val="000000">
                      <a:alpha val="43137"/>
                    </a:srgbClr>
                  </a:outerShdw>
                </a:effectLst>
                <a:latin typeface="+mn-lt"/>
              </a:rPr>
              <a:t>Age</a:t>
            </a:r>
          </a:p>
          <a:p>
            <a:pPr marL="914400" lvl="1" indent="-457200">
              <a:buFont typeface="Wingdings" panose="05000000000000000000" pitchFamily="2" charset="2"/>
              <a:buChar char="ü"/>
            </a:pPr>
            <a:r>
              <a:rPr lang="en-US" sz="2800" b="1" i="0" dirty="0">
                <a:solidFill>
                  <a:schemeClr val="bg1"/>
                </a:solidFill>
                <a:effectLst>
                  <a:outerShdw blurRad="38100" dist="38100" dir="2700000" algn="tl">
                    <a:srgbClr val="000000">
                      <a:alpha val="43137"/>
                    </a:srgbClr>
                  </a:outerShdw>
                </a:effectLst>
                <a:latin typeface="+mn-lt"/>
              </a:rPr>
              <a:t>Wear</a:t>
            </a:r>
          </a:p>
          <a:p>
            <a:pPr marL="914400" lvl="1" indent="-457200">
              <a:buFont typeface="Wingdings" panose="05000000000000000000" pitchFamily="2" charset="2"/>
              <a:buChar char="ü"/>
            </a:pPr>
            <a:r>
              <a:rPr lang="en-US" sz="2800" b="1" i="0" dirty="0">
                <a:solidFill>
                  <a:schemeClr val="bg1"/>
                </a:solidFill>
                <a:effectLst>
                  <a:outerShdw blurRad="38100" dist="38100" dir="2700000" algn="tl">
                    <a:srgbClr val="000000">
                      <a:alpha val="43137"/>
                    </a:srgbClr>
                  </a:outerShdw>
                </a:effectLst>
                <a:latin typeface="+mn-lt"/>
              </a:rPr>
              <a:t>Temperature changes</a:t>
            </a:r>
          </a:p>
          <a:p>
            <a:pPr marL="914400" lvl="1" indent="-457200">
              <a:buFont typeface="Wingdings" panose="05000000000000000000" pitchFamily="2" charset="2"/>
              <a:buChar char="ü"/>
            </a:pPr>
            <a:r>
              <a:rPr lang="en-US" sz="2800" b="1" i="0" dirty="0">
                <a:solidFill>
                  <a:schemeClr val="bg1"/>
                </a:solidFill>
                <a:effectLst>
                  <a:outerShdw blurRad="38100" dist="38100" dir="2700000" algn="tl">
                    <a:srgbClr val="000000">
                      <a:alpha val="43137"/>
                    </a:srgbClr>
                  </a:outerShdw>
                </a:effectLst>
                <a:latin typeface="+mn-lt"/>
              </a:rPr>
              <a:t>Pressure</a:t>
            </a:r>
          </a:p>
          <a:p>
            <a:pPr marL="914400" lvl="1" indent="-457200">
              <a:buFont typeface="Wingdings" panose="05000000000000000000" pitchFamily="2" charset="2"/>
              <a:buChar char="ü"/>
            </a:pPr>
            <a:r>
              <a:rPr lang="en-US" sz="2800" b="1" i="0" dirty="0">
                <a:solidFill>
                  <a:schemeClr val="bg1"/>
                </a:solidFill>
                <a:effectLst>
                  <a:outerShdw blurRad="38100" dist="38100" dir="2700000" algn="tl">
                    <a:srgbClr val="000000">
                      <a:alpha val="43137"/>
                    </a:srgbClr>
                  </a:outerShdw>
                </a:effectLst>
                <a:latin typeface="+mn-lt"/>
              </a:rPr>
              <a:t>Corrosion</a:t>
            </a:r>
          </a:p>
          <a:p>
            <a:pPr marL="914400" lvl="1" indent="-457200">
              <a:buFont typeface="Wingdings" panose="05000000000000000000" pitchFamily="2" charset="2"/>
              <a:buChar char="ü"/>
            </a:pPr>
            <a:r>
              <a:rPr lang="en-US" sz="2800" b="1" i="0" dirty="0">
                <a:solidFill>
                  <a:schemeClr val="bg1"/>
                </a:solidFill>
                <a:effectLst>
                  <a:outerShdw blurRad="38100" dist="38100" dir="2700000" algn="tl">
                    <a:srgbClr val="000000">
                      <a:alpha val="43137"/>
                    </a:srgbClr>
                  </a:outerShdw>
                </a:effectLst>
                <a:latin typeface="+mn-lt"/>
              </a:rPr>
              <a:t>Materials</a:t>
            </a:r>
          </a:p>
          <a:p>
            <a:endParaRPr lang="en-US" sz="2800" b="1" i="0" dirty="0">
              <a:solidFill>
                <a:schemeClr val="bg1"/>
              </a:solidFill>
              <a:effectLst>
                <a:outerShdw blurRad="38100" dist="38100" dir="2700000" algn="tl">
                  <a:srgbClr val="000000">
                    <a:alpha val="43137"/>
                  </a:srgbClr>
                </a:outerShdw>
              </a:effectLst>
              <a:latin typeface="+mn-lt"/>
            </a:endParaRPr>
          </a:p>
        </p:txBody>
      </p:sp>
    </p:spTree>
    <p:custDataLst>
      <p:tags r:id="rId1"/>
    </p:custDataLst>
    <p:extLst>
      <p:ext uri="{BB962C8B-B14F-4D97-AF65-F5344CB8AC3E}">
        <p14:creationId xmlns:p14="http://schemas.microsoft.com/office/powerpoint/2010/main" val="115686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685800"/>
            <a:ext cx="8229600" cy="1143000"/>
          </a:xfrm>
        </p:spPr>
        <p:txBody>
          <a:bodyPr>
            <a:normAutofit/>
          </a:bodyPr>
          <a:lstStyle/>
          <a:p>
            <a:r>
              <a:rPr lang="en-US" sz="4400" dirty="0">
                <a:solidFill>
                  <a:schemeClr val="bg1"/>
                </a:solidFill>
                <a:effectLst>
                  <a:outerShdw blurRad="38100" dist="38100" dir="2700000" algn="tl">
                    <a:srgbClr val="000000">
                      <a:alpha val="43137"/>
                    </a:srgbClr>
                  </a:outerShdw>
                </a:effectLst>
              </a:rPr>
              <a:t>Well Control Procedures</a:t>
            </a:r>
          </a:p>
        </p:txBody>
      </p:sp>
    </p:spTree>
    <p:custDataLst>
      <p:tags r:id="rId1"/>
    </p:custDataLst>
    <p:extLst>
      <p:ext uri="{BB962C8B-B14F-4D97-AF65-F5344CB8AC3E}">
        <p14:creationId xmlns:p14="http://schemas.microsoft.com/office/powerpoint/2010/main" val="8292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51"/>
            <a:ext cx="8229600" cy="1143000"/>
          </a:xfrm>
        </p:spPr>
        <p:txBody>
          <a:bodyPr>
            <a:normAutofit/>
          </a:bodyPr>
          <a:lstStyle/>
          <a:p>
            <a:r>
              <a:rPr lang="en-US" sz="4400" dirty="0"/>
              <a:t>Common Types of Control</a:t>
            </a:r>
          </a:p>
        </p:txBody>
      </p:sp>
      <p:sp>
        <p:nvSpPr>
          <p:cNvPr id="5" name="TextBox 4"/>
          <p:cNvSpPr txBox="1"/>
          <p:nvPr/>
        </p:nvSpPr>
        <p:spPr>
          <a:xfrm>
            <a:off x="538480" y="1687354"/>
            <a:ext cx="8153400" cy="5170646"/>
          </a:xfrm>
          <a:prstGeom prst="rect">
            <a:avLst/>
          </a:prstGeom>
          <a:noFill/>
        </p:spPr>
        <p:txBody>
          <a:bodyPr wrap="square" rtlCol="0">
            <a:spAutoFit/>
          </a:bodyPr>
          <a:lstStyle/>
          <a:p>
            <a:pPr marL="457200" indent="-457200">
              <a:buFont typeface="Wingdings" panose="05000000000000000000" pitchFamily="2" charset="2"/>
              <a:buChar char="ü"/>
            </a:pPr>
            <a:r>
              <a:rPr lang="en-US" sz="2800" b="1" i="0" dirty="0">
                <a:solidFill>
                  <a:srgbClr val="002060"/>
                </a:solidFill>
                <a:latin typeface="+mn-lt"/>
              </a:rPr>
              <a:t>Hazard Elimination: </a:t>
            </a:r>
          </a:p>
          <a:p>
            <a:r>
              <a:rPr lang="en-US" sz="2800" dirty="0">
                <a:solidFill>
                  <a:srgbClr val="002060"/>
                </a:solidFill>
                <a:latin typeface="+mn-lt"/>
              </a:rPr>
              <a:t>      Avoiding risks; adapting work to workers</a:t>
            </a:r>
          </a:p>
          <a:p>
            <a:pPr marL="171450" indent="-171450">
              <a:buFont typeface="Wingdings" panose="05000000000000000000" pitchFamily="2" charset="2"/>
              <a:buChar char="ü"/>
            </a:pPr>
            <a:endParaRPr lang="en-US" sz="1100" b="1" i="0" dirty="0">
              <a:solidFill>
                <a:srgbClr val="002060"/>
              </a:solidFill>
              <a:latin typeface="+mn-lt"/>
            </a:endParaRPr>
          </a:p>
          <a:p>
            <a:pPr marL="457200" indent="-457200">
              <a:buFont typeface="Wingdings" panose="05000000000000000000" pitchFamily="2" charset="2"/>
              <a:buChar char="ü"/>
            </a:pPr>
            <a:r>
              <a:rPr lang="en-US" sz="2800" b="1" i="0" dirty="0">
                <a:solidFill>
                  <a:srgbClr val="002060"/>
                </a:solidFill>
                <a:latin typeface="+mn-lt"/>
              </a:rPr>
              <a:t>Substitution:</a:t>
            </a:r>
          </a:p>
          <a:p>
            <a:r>
              <a:rPr lang="en-US" sz="2800" dirty="0">
                <a:solidFill>
                  <a:srgbClr val="002060"/>
                </a:solidFill>
                <a:latin typeface="+mn-lt"/>
              </a:rPr>
              <a:t>      Replacement </a:t>
            </a:r>
            <a:r>
              <a:rPr lang="en-US" sz="2800" dirty="0">
                <a:solidFill>
                  <a:srgbClr val="002060"/>
                </a:solidFill>
                <a:latin typeface="+mn-lt"/>
                <a:ea typeface="Calibri" panose="020F0502020204030204" pitchFamily="34" charset="0"/>
                <a:cs typeface="Calibri" panose="020F0502020204030204" pitchFamily="34" charset="0"/>
              </a:rPr>
              <a:t>with less dangerous or safer material; </a:t>
            </a:r>
          </a:p>
          <a:p>
            <a:r>
              <a:rPr lang="en-US" sz="2800" dirty="0">
                <a:solidFill>
                  <a:srgbClr val="002060"/>
                </a:solidFill>
                <a:latin typeface="+mn-lt"/>
                <a:ea typeface="Calibri" panose="020F0502020204030204" pitchFamily="34" charset="0"/>
                <a:cs typeface="Calibri" panose="020F0502020204030204" pitchFamily="34" charset="0"/>
              </a:rPr>
              <a:t>      attacking risks at their source; integrating technical </a:t>
            </a:r>
          </a:p>
          <a:p>
            <a:r>
              <a:rPr lang="en-US" sz="2800" dirty="0">
                <a:solidFill>
                  <a:srgbClr val="002060"/>
                </a:solidFill>
                <a:latin typeface="+mn-lt"/>
                <a:ea typeface="Calibri" panose="020F0502020204030204" pitchFamily="34" charset="0"/>
                <a:cs typeface="Calibri" panose="020F0502020204030204" pitchFamily="34" charset="0"/>
              </a:rPr>
              <a:t>      progress</a:t>
            </a:r>
          </a:p>
          <a:p>
            <a:pPr marL="171450" indent="-171450">
              <a:buFont typeface="Wingdings" panose="05000000000000000000" pitchFamily="2" charset="2"/>
              <a:buChar char="ü"/>
            </a:pPr>
            <a:endParaRPr lang="en-US" sz="1100" dirty="0">
              <a:solidFill>
                <a:srgbClr val="002060"/>
              </a:solidFill>
              <a:latin typeface="+mn-lt"/>
              <a:ea typeface="Calibri" panose="020F0502020204030204" pitchFamily="34" charset="0"/>
              <a:cs typeface="Calibri" panose="020F0502020204030204" pitchFamily="34" charset="0"/>
            </a:endParaRPr>
          </a:p>
          <a:p>
            <a:pPr marL="457200" indent="-457200">
              <a:buFont typeface="Wingdings" panose="05000000000000000000" pitchFamily="2" charset="2"/>
              <a:buChar char="ü"/>
            </a:pPr>
            <a:r>
              <a:rPr lang="en-US" sz="2800" b="1" i="0" dirty="0">
                <a:solidFill>
                  <a:srgbClr val="002060"/>
                </a:solidFill>
                <a:latin typeface="+mn-lt"/>
                <a:ea typeface="Calibri" panose="020F0502020204030204" pitchFamily="34" charset="0"/>
                <a:cs typeface="Calibri" panose="020F0502020204030204" pitchFamily="34" charset="0"/>
              </a:rPr>
              <a:t>Engineering Controls:</a:t>
            </a:r>
          </a:p>
          <a:p>
            <a:r>
              <a:rPr lang="en-US" sz="2800" dirty="0">
                <a:solidFill>
                  <a:srgbClr val="002060"/>
                </a:solidFill>
                <a:latin typeface="+mn-lt"/>
                <a:ea typeface="Calibri" panose="020F0502020204030204" pitchFamily="34" charset="0"/>
                <a:cs typeface="Calibri" panose="020F0502020204030204" pitchFamily="34" charset="0"/>
              </a:rPr>
              <a:t>     Implement collective protective measures –     </a:t>
            </a:r>
          </a:p>
          <a:p>
            <a:r>
              <a:rPr lang="en-US" sz="2800" dirty="0">
                <a:solidFill>
                  <a:srgbClr val="002060"/>
                </a:solidFill>
                <a:latin typeface="+mn-lt"/>
                <a:ea typeface="Calibri" panose="020F0502020204030204" pitchFamily="34" charset="0"/>
                <a:cs typeface="Calibri" panose="020F0502020204030204" pitchFamily="34" charset="0"/>
              </a:rPr>
              <a:t>     isolation, ventilation systems, mechanical handling,   </a:t>
            </a:r>
          </a:p>
          <a:p>
            <a:r>
              <a:rPr lang="en-US" sz="2800" dirty="0">
                <a:solidFill>
                  <a:srgbClr val="002060"/>
                </a:solidFill>
                <a:latin typeface="+mn-lt"/>
                <a:ea typeface="Calibri" panose="020F0502020204030204" pitchFamily="34" charset="0"/>
                <a:cs typeface="Calibri" panose="020F0502020204030204" pitchFamily="34" charset="0"/>
              </a:rPr>
              <a:t>     specify appropriate construction materials</a:t>
            </a:r>
          </a:p>
          <a:p>
            <a:pPr marL="457200" indent="-457200">
              <a:buFont typeface="Wingdings" panose="05000000000000000000" pitchFamily="2" charset="2"/>
              <a:buChar char="ü"/>
            </a:pPr>
            <a:endParaRPr lang="en-US" sz="2800" i="0" dirty="0">
              <a:solidFill>
                <a:srgbClr val="002060"/>
              </a:solidFill>
              <a:latin typeface="+mn-lt"/>
            </a:endParaRPr>
          </a:p>
        </p:txBody>
      </p:sp>
    </p:spTree>
    <p:custDataLst>
      <p:tags r:id="rId1"/>
    </p:custDataLst>
    <p:extLst>
      <p:ext uri="{BB962C8B-B14F-4D97-AF65-F5344CB8AC3E}">
        <p14:creationId xmlns:p14="http://schemas.microsoft.com/office/powerpoint/2010/main" val="105475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143"/>
            <a:ext cx="8229600" cy="1143000"/>
          </a:xfrm>
        </p:spPr>
        <p:txBody>
          <a:bodyPr>
            <a:normAutofit/>
          </a:bodyPr>
          <a:lstStyle/>
          <a:p>
            <a:r>
              <a:rPr lang="en-US" sz="4400" dirty="0"/>
              <a:t>Common Types of Control </a:t>
            </a:r>
            <a:r>
              <a:rPr lang="en-US" sz="3600" b="0" i="1" dirty="0"/>
              <a:t>cont’d</a:t>
            </a:r>
            <a:endParaRPr lang="en-US" sz="4400" b="0" i="1" dirty="0"/>
          </a:p>
        </p:txBody>
      </p:sp>
      <p:sp>
        <p:nvSpPr>
          <p:cNvPr id="5" name="TextBox 4"/>
          <p:cNvSpPr txBox="1"/>
          <p:nvPr/>
        </p:nvSpPr>
        <p:spPr>
          <a:xfrm>
            <a:off x="9525000" y="1397000"/>
            <a:ext cx="8153400" cy="4124206"/>
          </a:xfrm>
          <a:prstGeom prst="rect">
            <a:avLst/>
          </a:prstGeom>
          <a:noFill/>
        </p:spPr>
        <p:txBody>
          <a:bodyPr wrap="square" rtlCol="0">
            <a:spAutoFit/>
          </a:bodyPr>
          <a:lstStyle/>
          <a:p>
            <a:r>
              <a:rPr lang="en-US" sz="2800" b="1" i="0" dirty="0">
                <a:solidFill>
                  <a:srgbClr val="002060"/>
                </a:solidFill>
                <a:latin typeface="+mn-lt"/>
                <a:ea typeface="Calibri" panose="020F0502020204030204" pitchFamily="34" charset="0"/>
                <a:cs typeface="Calibri" panose="020F0502020204030204" pitchFamily="34" charset="0"/>
              </a:rPr>
              <a:t>Administrative Controls:</a:t>
            </a:r>
          </a:p>
          <a:p>
            <a:r>
              <a:rPr lang="en-US" sz="2800" dirty="0">
                <a:solidFill>
                  <a:srgbClr val="002060"/>
                </a:solidFill>
                <a:latin typeface="+mn-lt"/>
                <a:cs typeface="Calibri" panose="020F0502020204030204" pitchFamily="34" charset="0"/>
              </a:rPr>
              <a:t>Instructions to workers such as warning signs, lockout processes, safety equipment inspections, safety &amp; health coordination with subcontractors, training, licensing, and worker rotation</a:t>
            </a:r>
          </a:p>
          <a:p>
            <a:endParaRPr lang="en-US" sz="1000" b="1" i="0" dirty="0">
              <a:solidFill>
                <a:srgbClr val="002060"/>
              </a:solidFill>
              <a:latin typeface="+mn-lt"/>
              <a:cs typeface="Calibri" panose="020F0502020204030204" pitchFamily="34" charset="0"/>
            </a:endParaRPr>
          </a:p>
          <a:p>
            <a:r>
              <a:rPr lang="en-US" sz="2800" b="1" i="0" dirty="0">
                <a:solidFill>
                  <a:srgbClr val="002060"/>
                </a:solidFill>
                <a:latin typeface="+mn-lt"/>
                <a:cs typeface="Calibri" panose="020F0502020204030204" pitchFamily="34" charset="0"/>
              </a:rPr>
              <a:t>Personal Protective Equipment (PPE)</a:t>
            </a:r>
            <a:r>
              <a:rPr lang="en-US" sz="2800" b="1" i="0" dirty="0">
                <a:solidFill>
                  <a:srgbClr val="002060"/>
                </a:solidFill>
                <a:latin typeface="+mn-lt"/>
              </a:rPr>
              <a:t>:</a:t>
            </a:r>
          </a:p>
          <a:p>
            <a:r>
              <a:rPr lang="en-US" sz="2800" dirty="0">
                <a:solidFill>
                  <a:srgbClr val="002060"/>
                </a:solidFill>
                <a:latin typeface="+mn-lt"/>
                <a:cs typeface="Calibri" panose="020F0502020204030204" pitchFamily="34" charset="0"/>
              </a:rPr>
              <a:t>Provide adequate PPE and instructions for its use and maintenance; safety shoes, safety glasses, self-contained and air supplied respirators</a:t>
            </a:r>
          </a:p>
        </p:txBody>
      </p:sp>
      <p:graphicFrame>
        <p:nvGraphicFramePr>
          <p:cNvPr id="4" name="Diagram 3">
            <a:extLst>
              <a:ext uri="{FF2B5EF4-FFF2-40B4-BE49-F238E27FC236}">
                <a16:creationId xmlns:a16="http://schemas.microsoft.com/office/drawing/2014/main" id="{4AD6B3C0-B847-4CDC-9562-0B9345C8BCDB}"/>
              </a:ext>
            </a:extLst>
          </p:cNvPr>
          <p:cNvGraphicFramePr/>
          <p:nvPr>
            <p:extLst>
              <p:ext uri="{D42A27DB-BD31-4B8C-83A1-F6EECF244321}">
                <p14:modId xmlns:p14="http://schemas.microsoft.com/office/powerpoint/2010/main" val="3085139992"/>
              </p:ext>
            </p:extLst>
          </p:nvPr>
        </p:nvGraphicFramePr>
        <p:xfrm>
          <a:off x="990600" y="18288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2684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487501"/>
            <a:ext cx="8229600" cy="1143000"/>
          </a:xfrm>
        </p:spPr>
        <p:txBody>
          <a:bodyPr>
            <a:normAutofit/>
          </a:bodyPr>
          <a:lstStyle/>
          <a:p>
            <a:pPr algn="l"/>
            <a:r>
              <a:rPr lang="en-US" sz="4400" dirty="0"/>
              <a:t>Industrial Operations</a:t>
            </a:r>
          </a:p>
        </p:txBody>
      </p:sp>
      <p:sp>
        <p:nvSpPr>
          <p:cNvPr id="4" name="TextBox 3"/>
          <p:cNvSpPr txBox="1"/>
          <p:nvPr/>
        </p:nvSpPr>
        <p:spPr>
          <a:xfrm>
            <a:off x="3593763" y="2392680"/>
            <a:ext cx="5268855" cy="4216539"/>
          </a:xfrm>
          <a:prstGeom prst="rect">
            <a:avLst/>
          </a:prstGeom>
          <a:noFill/>
        </p:spPr>
        <p:txBody>
          <a:bodyPr wrap="square" rtlCol="0">
            <a:spAutoFit/>
          </a:bodyPr>
          <a:lstStyle/>
          <a:p>
            <a:r>
              <a:rPr lang="en-US" sz="3200" b="1" i="0" dirty="0">
                <a:solidFill>
                  <a:srgbClr val="002060"/>
                </a:solidFill>
                <a:latin typeface="+mn-lt"/>
              </a:rPr>
              <a:t>Controls:</a:t>
            </a:r>
          </a:p>
          <a:p>
            <a:pPr marL="342900" indent="-342900">
              <a:buFont typeface="Arial" panose="020B0604020202020204" pitchFamily="34" charset="0"/>
              <a:buChar char="•"/>
            </a:pPr>
            <a:r>
              <a:rPr lang="en-US" sz="2800" i="0" dirty="0">
                <a:solidFill>
                  <a:srgbClr val="002060"/>
                </a:solidFill>
                <a:latin typeface="+mn-lt"/>
              </a:rPr>
              <a:t>Equipment Maintenance</a:t>
            </a:r>
          </a:p>
          <a:p>
            <a:pPr marL="342900" indent="-342900">
              <a:buFont typeface="Arial" panose="020B0604020202020204" pitchFamily="34" charset="0"/>
              <a:buChar char="•"/>
            </a:pPr>
            <a:endParaRPr lang="en-US" sz="800" i="0" dirty="0">
              <a:solidFill>
                <a:srgbClr val="002060"/>
              </a:solidFill>
              <a:latin typeface="+mn-lt"/>
            </a:endParaRPr>
          </a:p>
          <a:p>
            <a:pPr marL="342900" indent="-342900">
              <a:buFont typeface="Arial" panose="020B0604020202020204" pitchFamily="34" charset="0"/>
              <a:buChar char="•"/>
            </a:pPr>
            <a:r>
              <a:rPr lang="en-US" sz="2800" i="0" dirty="0">
                <a:solidFill>
                  <a:srgbClr val="002060"/>
                </a:solidFill>
                <a:latin typeface="+mn-lt"/>
              </a:rPr>
              <a:t>Ventilation Systems</a:t>
            </a:r>
          </a:p>
          <a:p>
            <a:pPr marL="342900" indent="-342900">
              <a:buFont typeface="Arial" panose="020B0604020202020204" pitchFamily="34" charset="0"/>
              <a:buChar char="•"/>
            </a:pPr>
            <a:endParaRPr lang="en-US" sz="800" i="0" dirty="0">
              <a:solidFill>
                <a:srgbClr val="002060"/>
              </a:solidFill>
              <a:latin typeface="+mn-lt"/>
            </a:endParaRPr>
          </a:p>
          <a:p>
            <a:pPr marL="342900" indent="-342900">
              <a:buFont typeface="Arial" panose="020B0604020202020204" pitchFamily="34" charset="0"/>
              <a:buChar char="•"/>
            </a:pPr>
            <a:r>
              <a:rPr lang="en-US" sz="2800" i="0" dirty="0">
                <a:solidFill>
                  <a:srgbClr val="002060"/>
                </a:solidFill>
                <a:latin typeface="+mn-lt"/>
              </a:rPr>
              <a:t>H</a:t>
            </a:r>
            <a:r>
              <a:rPr lang="en-US" sz="2800" i="0" baseline="-25000" dirty="0">
                <a:solidFill>
                  <a:srgbClr val="002060"/>
                </a:solidFill>
                <a:latin typeface="+mn-lt"/>
              </a:rPr>
              <a:t>2</a:t>
            </a:r>
            <a:r>
              <a:rPr lang="en-US" sz="2800" i="0" dirty="0">
                <a:solidFill>
                  <a:srgbClr val="002060"/>
                </a:solidFill>
                <a:latin typeface="+mn-lt"/>
              </a:rPr>
              <a:t>S Detection Devices &amp; Air Testing</a:t>
            </a:r>
          </a:p>
          <a:p>
            <a:pPr marL="342900" indent="-342900">
              <a:buFont typeface="Arial" panose="020B0604020202020204" pitchFamily="34" charset="0"/>
              <a:buChar char="•"/>
            </a:pPr>
            <a:endParaRPr lang="en-US" sz="800" i="0" dirty="0">
              <a:solidFill>
                <a:srgbClr val="002060"/>
              </a:solidFill>
              <a:latin typeface="+mn-lt"/>
            </a:endParaRPr>
          </a:p>
          <a:p>
            <a:pPr marL="342900" indent="-342900">
              <a:buFont typeface="Arial" panose="020B0604020202020204" pitchFamily="34" charset="0"/>
              <a:buChar char="•"/>
            </a:pPr>
            <a:r>
              <a:rPr lang="en-US" sz="2800" i="0" dirty="0">
                <a:solidFill>
                  <a:srgbClr val="002060"/>
                </a:solidFill>
                <a:latin typeface="+mn-lt"/>
              </a:rPr>
              <a:t>Burning, Flaring, and Venting</a:t>
            </a:r>
          </a:p>
          <a:p>
            <a:pPr marL="342900" indent="-342900">
              <a:buFont typeface="Arial" panose="020B0604020202020204" pitchFamily="34" charset="0"/>
              <a:buChar char="•"/>
            </a:pPr>
            <a:endParaRPr lang="en-US" sz="800" i="0" dirty="0">
              <a:solidFill>
                <a:srgbClr val="002060"/>
              </a:solidFill>
              <a:latin typeface="+mn-lt"/>
            </a:endParaRPr>
          </a:p>
          <a:p>
            <a:pPr marL="342900" indent="-342900">
              <a:buFont typeface="Arial" panose="020B0604020202020204" pitchFamily="34" charset="0"/>
              <a:buChar char="•"/>
            </a:pPr>
            <a:r>
              <a:rPr lang="en-US" sz="2800" i="0" dirty="0">
                <a:solidFill>
                  <a:srgbClr val="002060"/>
                </a:solidFill>
                <a:latin typeface="+mn-lt"/>
              </a:rPr>
              <a:t>Understand Processes</a:t>
            </a:r>
          </a:p>
          <a:p>
            <a:pPr marL="342900" indent="-342900">
              <a:buFont typeface="Arial" panose="020B0604020202020204" pitchFamily="34" charset="0"/>
              <a:buChar char="•"/>
            </a:pPr>
            <a:endParaRPr lang="en-US" sz="800" i="0" dirty="0">
              <a:solidFill>
                <a:srgbClr val="002060"/>
              </a:solidFill>
              <a:latin typeface="+mn-lt"/>
            </a:endParaRPr>
          </a:p>
          <a:p>
            <a:pPr marL="342900" indent="-342900">
              <a:buFont typeface="Arial" panose="020B0604020202020204" pitchFamily="34" charset="0"/>
              <a:buChar char="•"/>
            </a:pPr>
            <a:r>
              <a:rPr lang="en-US" sz="2800" i="0" dirty="0">
                <a:solidFill>
                  <a:srgbClr val="002060"/>
                </a:solidFill>
                <a:latin typeface="+mn-lt"/>
              </a:rPr>
              <a:t>Work Procedures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219200"/>
            <a:ext cx="3898563" cy="5867401"/>
          </a:xfrm>
          <a:prstGeom prst="rect">
            <a:avLst/>
          </a:prstGeom>
          <a:effectLst>
            <a:softEdge rad="635000"/>
          </a:effectLst>
        </p:spPr>
      </p:pic>
    </p:spTree>
    <p:custDataLst>
      <p:tags r:id="rId1"/>
    </p:custDataLst>
    <p:extLst>
      <p:ext uri="{BB962C8B-B14F-4D97-AF65-F5344CB8AC3E}">
        <p14:creationId xmlns:p14="http://schemas.microsoft.com/office/powerpoint/2010/main" val="275932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775"/>
            <a:ext cx="9144000" cy="6912775"/>
          </a:xfrm>
          <a:prstGeom prst="rect">
            <a:avLst/>
          </a:prstGeom>
        </p:spPr>
      </p:pic>
      <p:sp>
        <p:nvSpPr>
          <p:cNvPr id="2" name="Title 1"/>
          <p:cNvSpPr>
            <a:spLocks noGrp="1"/>
          </p:cNvSpPr>
          <p:nvPr>
            <p:ph type="title"/>
          </p:nvPr>
        </p:nvSpPr>
        <p:spPr>
          <a:xfrm>
            <a:off x="592757" y="397200"/>
            <a:ext cx="8229600" cy="1143000"/>
          </a:xfrm>
        </p:spPr>
        <p:txBody>
          <a:bodyPr>
            <a:normAutofit/>
          </a:bodyPr>
          <a:lstStyle/>
          <a:p>
            <a:pPr algn="l"/>
            <a:r>
              <a:rPr lang="en-US" sz="4400" dirty="0">
                <a:solidFill>
                  <a:schemeClr val="bg1"/>
                </a:solidFill>
                <a:effectLst>
                  <a:outerShdw blurRad="38100" dist="38100" dir="2700000" algn="tl">
                    <a:srgbClr val="000000">
                      <a:alpha val="43137"/>
                    </a:srgbClr>
                  </a:outerShdw>
                </a:effectLst>
              </a:rPr>
              <a:t>General Work Procedures</a:t>
            </a:r>
          </a:p>
        </p:txBody>
      </p:sp>
      <p:sp>
        <p:nvSpPr>
          <p:cNvPr id="4" name="TextBox 3"/>
          <p:cNvSpPr txBox="1"/>
          <p:nvPr/>
        </p:nvSpPr>
        <p:spPr>
          <a:xfrm>
            <a:off x="3528997" y="3783144"/>
            <a:ext cx="5257800"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i="0" dirty="0">
                <a:solidFill>
                  <a:schemeClr val="bg1"/>
                </a:solidFill>
                <a:effectLst>
                  <a:outerShdw blurRad="38100" dist="38100" dir="2700000" algn="tl">
                    <a:srgbClr val="000000">
                      <a:alpha val="43137"/>
                    </a:srgbClr>
                  </a:outerShdw>
                </a:effectLst>
                <a:latin typeface="+mn-lt"/>
              </a:rPr>
              <a:t>Site-specific safety meetings</a:t>
            </a:r>
          </a:p>
          <a:p>
            <a:pPr marL="342900" indent="-342900">
              <a:buFont typeface="Arial" panose="020B0604020202020204" pitchFamily="34" charset="0"/>
              <a:buChar char="•"/>
            </a:pPr>
            <a:r>
              <a:rPr lang="en-US" sz="2800" b="1" i="0" dirty="0">
                <a:solidFill>
                  <a:schemeClr val="bg1"/>
                </a:solidFill>
                <a:effectLst>
                  <a:outerShdw blurRad="38100" dist="38100" dir="2700000" algn="tl">
                    <a:srgbClr val="000000">
                      <a:alpha val="43137"/>
                    </a:srgbClr>
                  </a:outerShdw>
                </a:effectLst>
                <a:latin typeface="+mn-lt"/>
              </a:rPr>
              <a:t>Use of proper PPE</a:t>
            </a:r>
          </a:p>
          <a:p>
            <a:pPr marL="342900" indent="-342900">
              <a:buFont typeface="Arial" panose="020B0604020202020204" pitchFamily="34" charset="0"/>
              <a:buChar char="•"/>
            </a:pPr>
            <a:r>
              <a:rPr lang="en-US" sz="2800" b="1" i="0" dirty="0">
                <a:solidFill>
                  <a:schemeClr val="bg1"/>
                </a:solidFill>
                <a:effectLst>
                  <a:outerShdw blurRad="38100" dist="38100" dir="2700000" algn="tl">
                    <a:srgbClr val="000000">
                      <a:alpha val="43137"/>
                    </a:srgbClr>
                  </a:outerShdw>
                </a:effectLst>
                <a:latin typeface="+mn-lt"/>
              </a:rPr>
              <a:t>Inspections</a:t>
            </a:r>
          </a:p>
          <a:p>
            <a:pPr marL="342900" indent="-342900">
              <a:buFont typeface="Arial" panose="020B0604020202020204" pitchFamily="34" charset="0"/>
              <a:buChar char="•"/>
            </a:pPr>
            <a:r>
              <a:rPr lang="en-US" sz="2800" b="1" i="0" dirty="0">
                <a:solidFill>
                  <a:schemeClr val="bg1"/>
                </a:solidFill>
                <a:effectLst>
                  <a:outerShdw blurRad="38100" dist="38100" dir="2700000" algn="tl">
                    <a:srgbClr val="000000">
                      <a:alpha val="43137"/>
                    </a:srgbClr>
                  </a:outerShdw>
                </a:effectLst>
                <a:latin typeface="+mn-lt"/>
              </a:rPr>
              <a:t>Communication on work sites</a:t>
            </a:r>
          </a:p>
          <a:p>
            <a:pPr marL="342900" indent="-342900">
              <a:buFont typeface="Arial" panose="020B0604020202020204" pitchFamily="34" charset="0"/>
              <a:buChar char="•"/>
            </a:pPr>
            <a:r>
              <a:rPr lang="en-US" sz="2800" b="1" i="0" dirty="0">
                <a:solidFill>
                  <a:schemeClr val="bg1"/>
                </a:solidFill>
                <a:effectLst>
                  <a:outerShdw blurRad="38100" dist="38100" dir="2700000" algn="tl">
                    <a:srgbClr val="000000">
                      <a:alpha val="43137"/>
                    </a:srgbClr>
                  </a:outerShdw>
                </a:effectLst>
                <a:latin typeface="+mn-lt"/>
              </a:rPr>
              <a:t>Monitoring operations &amp; conditions</a:t>
            </a:r>
          </a:p>
        </p:txBody>
      </p:sp>
    </p:spTree>
    <p:custDataLst>
      <p:tags r:id="rId1"/>
    </p:custDataLst>
    <p:extLst>
      <p:ext uri="{BB962C8B-B14F-4D97-AF65-F5344CB8AC3E}">
        <p14:creationId xmlns:p14="http://schemas.microsoft.com/office/powerpoint/2010/main" val="1918044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COURSE" val="NN3TUTcK"/>
  <p:tag name="ARTICULATE_DESIGN_ID_1_OFFICE THEME" val="x48B0Zv9"/>
  <p:tag name="MMPROD_NEXTUNIQUEID" val="10011"/>
  <p:tag name="ARTICULATE_SLIDE_COUNT" val="13"/>
  <p:tag name="MMPROD_UIDATA" val="&lt;database version=&quot;11.0&quot;&gt;&lt;object type=&quot;1&quot; unique_id=&quot;10001&quot;&gt;&lt;object type=&quot;2&quot; unique_id=&quot;260901&quot;&gt;&lt;object type=&quot;3&quot; unique_id=&quot;281681&quot;&gt;&lt;property id=&quot;20148&quot; value=&quot;5&quot;/&gt;&lt;property id=&quot;20300&quot; value=&quot;Slide 1&quot;/&gt;&lt;property id=&quot;20307&quot; value=&quot;547&quot;/&gt;&lt;/object&gt;&lt;object type=&quot;3&quot; unique_id=&quot;292906&quot;&gt;&lt;property id=&quot;20148&quot; value=&quot;5&quot;/&gt;&lt;property id=&quot;20300&quot; value=&quot;Slide 2 - &amp;quot;Objectives:&amp;quot;&quot;/&gt;&lt;property id=&quot;20307&quot; value=&quot;551&quot;/&gt;&lt;/object&gt;&lt;object type=&quot;3&quot; unique_id=&quot;292915&quot;&gt;&lt;property id=&quot;20148&quot; value=&quot;5&quot;/&gt;&lt;property id=&quot;20300&quot; value=&quot;Slide 13 - &amp;quot;Hydrogen Sulfide Update  Training  &amp;quot;&quot;/&gt;&lt;property id=&quot;20307&quot; value=&quot;548&quot;/&gt;&lt;/object&gt;&lt;object type=&quot;3&quot; unique_id=&quot;297815&quot;&gt;&lt;property id=&quot;20148&quot; value=&quot;5&quot;/&gt;&lt;property id=&quot;20300&quot; value=&quot;Slide 3&quot;/&gt;&lt;property id=&quot;20307&quot; value=&quot;552&quot;/&gt;&lt;/object&gt;&lt;object type=&quot;3&quot; unique_id=&quot;297956&quot;&gt;&lt;property id=&quot;20148&quot; value=&quot;5&quot;/&gt;&lt;property id=&quot;20300&quot; value=&quot;Slide 4 - &amp;quot;Potential Problem Areas&amp;quot;&quot;/&gt;&lt;property id=&quot;20307&quot; value=&quot;558&quot;/&gt;&lt;/object&gt;&lt;object type=&quot;3&quot; unique_id=&quot;297957&quot;&gt;&lt;property id=&quot;20148&quot; value=&quot;5&quot;/&gt;&lt;property id=&quot;20300&quot; value=&quot;Slide 6 - &amp;quot;Common Types of Control&amp;quot;&quot;/&gt;&lt;property id=&quot;20307&quot; value=&quot;555&quot;/&gt;&lt;/object&gt;&lt;object type=&quot;3&quot; unique_id=&quot;297958&quot;&gt;&lt;property id=&quot;20148&quot; value=&quot;5&quot;/&gt;&lt;property id=&quot;20300&quot; value=&quot;Slide 7 - &amp;quot;Common Types of Control&amp;quot;&quot;/&gt;&lt;property id=&quot;20307&quot; value=&quot;556&quot;/&gt;&lt;/object&gt;&lt;object type=&quot;3&quot; unique_id=&quot;297959&quot;&gt;&lt;property id=&quot;20148&quot; value=&quot;5&quot;/&gt;&lt;property id=&quot;20300&quot; value=&quot;Slide 8 - &amp;quot;Industrial Operations&amp;quot;&quot;/&gt;&lt;property id=&quot;20307&quot; value=&quot;557&quot;/&gt;&lt;/object&gt;&lt;object type=&quot;3&quot; unique_id=&quot;297960&quot;&gt;&lt;property id=&quot;20148&quot; value=&quot;5&quot;/&gt;&lt;property id=&quot;20300&quot; value=&quot;Slide 9 - &amp;quot;General Work Procedures&amp;quot;&quot;/&gt;&lt;property id=&quot;20307&quot; value=&quot;559&quot;/&gt;&lt;/object&gt;&lt;object type=&quot;3&quot; unique_id=&quot;297961&quot;&gt;&lt;property id=&quot;20148&quot; value=&quot;5&quot;/&gt;&lt;property id=&quot;20300&quot; value=&quot;Slide 10 - &amp;quot;Working Upwind&amp;quot;&quot;/&gt;&lt;property id=&quot;20307&quot; value=&quot;560&quot;/&gt;&lt;/object&gt;&lt;object type=&quot;3&quot; unique_id=&quot;297962&quot;&gt;&lt;property id=&quot;20148&quot; value=&quot;5&quot;/&gt;&lt;property id=&quot;20300&quot; value=&quot;Slide 11 - &amp;quot;Common Types of Controls&amp;quot;&quot;/&gt;&lt;property id=&quot;20307&quot; value=&quot;553&quot;/&gt;&lt;/object&gt;&lt;object type=&quot;3&quot; unique_id=&quot;297963&quot;&gt;&lt;property id=&quot;20148&quot; value=&quot;5&quot;/&gt;&lt;property id=&quot;20300&quot; value=&quot;Slide 12 - &amp;quot;Common Types of Controls&amp;quot;&quot;/&gt;&lt;property id=&quot;20307&quot; value=&quot;554&quot;/&gt;&lt;/object&gt;&lt;object type=&quot;3&quot; unique_id=&quot;298034&quot;&gt;&lt;property id=&quot;20148&quot; value=&quot;5&quot;/&gt;&lt;property id=&quot;20300&quot; value=&quot;Slide 5 - &amp;quot;Well Control Procedures&amp;quot;&quot;/&gt;&lt;property id=&quot;20307&quot; value=&quot;561&quot;/&gt;&lt;/object&gt;&lt;/object&gt;&lt;object type=&quot;8&quot; unique_id=&quot;260983&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F9F4B1E2A9E54D971D66E63173F0D9" ma:contentTypeVersion="0" ma:contentTypeDescription="Create a new document." ma:contentTypeScope="" ma:versionID="3b3fd459f85b4826e039bfa021689a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FC02C-CB1B-44A5-9E02-79364A92C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4B93597-B3BD-4945-A518-D2D9A669C68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A920E5E-15C5-4DE3-9CB1-32B1D5EE35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11250</TotalTime>
  <Words>2009</Words>
  <Application>Microsoft Office PowerPoint</Application>
  <PresentationFormat>On-screen Show (4:3)</PresentationFormat>
  <Paragraphs>209</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PowerPoint Presentation</vt:lpstr>
      <vt:lpstr>Objectives:</vt:lpstr>
      <vt:lpstr>PowerPoint Presentation</vt:lpstr>
      <vt:lpstr>Potential Problem Areas</vt:lpstr>
      <vt:lpstr>Well Control Procedures</vt:lpstr>
      <vt:lpstr>Common Types of Control</vt:lpstr>
      <vt:lpstr>Common Types of Control cont’d</vt:lpstr>
      <vt:lpstr>Industrial Operations</vt:lpstr>
      <vt:lpstr>General Work Procedures</vt:lpstr>
      <vt:lpstr>Working Upwind</vt:lpstr>
      <vt:lpstr>Common Types of Controls</vt:lpstr>
      <vt:lpstr>Common Types of Controls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Consultation</dc:creator>
  <cp:lastModifiedBy>Braun, Robert W</cp:lastModifiedBy>
  <cp:revision>1181</cp:revision>
  <cp:lastPrinted>2013-03-11T16:22:25Z</cp:lastPrinted>
  <dcterms:created xsi:type="dcterms:W3CDTF">2003-02-14T23:38:02Z</dcterms:created>
  <dcterms:modified xsi:type="dcterms:W3CDTF">2021-11-05T19:41:37Z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0x010100FEF9F4B1E2A9E54D971D66E63173F0D9</vt:lpwstr>
  </property>
  <property fmtid="{D5CDD505-2E9C-101B-9397-08002B2CF9AE}" pid="3" name="ArticulateGUID">
    <vt:lpwstr>D35BCAE0-1B35-41D8-9EE5-3661263131C0</vt:lpwstr>
  </property>
  <property fmtid="{D5CDD505-2E9C-101B-9397-08002B2CF9AE}" pid="4" name="ArticulatePath">
    <vt:lpwstr>Respiratory Protection</vt:lpwstr>
  </property>
</Properties>
</file>