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4"/>
  </p:sldMasterIdLst>
  <p:notesMasterIdLst>
    <p:notesMasterId r:id="rId33"/>
  </p:notesMasterIdLst>
  <p:handoutMasterIdLst>
    <p:handoutMasterId r:id="rId34"/>
  </p:handoutMasterIdLst>
  <p:sldIdLst>
    <p:sldId id="511" r:id="rId5"/>
    <p:sldId id="512" r:id="rId6"/>
    <p:sldId id="537" r:id="rId7"/>
    <p:sldId id="550" r:id="rId8"/>
    <p:sldId id="558" r:id="rId9"/>
    <p:sldId id="536" r:id="rId10"/>
    <p:sldId id="541" r:id="rId11"/>
    <p:sldId id="545" r:id="rId12"/>
    <p:sldId id="535" r:id="rId13"/>
    <p:sldId id="546" r:id="rId14"/>
    <p:sldId id="555" r:id="rId15"/>
    <p:sldId id="547" r:id="rId16"/>
    <p:sldId id="556" r:id="rId17"/>
    <p:sldId id="548" r:id="rId18"/>
    <p:sldId id="544" r:id="rId19"/>
    <p:sldId id="554" r:id="rId20"/>
    <p:sldId id="543" r:id="rId21"/>
    <p:sldId id="528" r:id="rId22"/>
    <p:sldId id="529" r:id="rId23"/>
    <p:sldId id="530" r:id="rId24"/>
    <p:sldId id="531" r:id="rId25"/>
    <p:sldId id="532" r:id="rId26"/>
    <p:sldId id="533" r:id="rId27"/>
    <p:sldId id="534" r:id="rId28"/>
    <p:sldId id="526" r:id="rId29"/>
    <p:sldId id="520" r:id="rId30"/>
    <p:sldId id="542" r:id="rId31"/>
    <p:sldId id="557" r:id="rId32"/>
  </p:sldIdLst>
  <p:sldSz cx="9144000" cy="6858000" type="screen4x3"/>
  <p:notesSz cx="6950075" cy="9236075"/>
  <p:custDataLst>
    <p:tags r:id="rId35"/>
  </p:custDataLst>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5664">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800080"/>
    <a:srgbClr val="99FF33"/>
    <a:srgbClr val="213F25"/>
    <a:srgbClr val="FFFF00"/>
    <a:srgbClr val="FF6600"/>
    <a:srgbClr val="9933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9" autoAdjust="0"/>
    <p:restoredTop sz="61939" autoAdjust="0"/>
  </p:normalViewPr>
  <p:slideViewPr>
    <p:cSldViewPr>
      <p:cViewPr varScale="1">
        <p:scale>
          <a:sx n="45" d="100"/>
          <a:sy n="45" d="100"/>
        </p:scale>
        <p:origin x="2148" y="42"/>
      </p:cViewPr>
      <p:guideLst>
        <p:guide orient="horz" pos="57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22" y="-82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6" name="Rectangle 4"/>
          <p:cNvSpPr>
            <a:spLocks noGrp="1" noChangeArrowheads="1"/>
          </p:cNvSpPr>
          <p:nvPr>
            <p:ph type="ftr" sz="quarter" idx="2"/>
          </p:nvPr>
        </p:nvSpPr>
        <p:spPr bwMode="auto">
          <a:xfrm>
            <a:off x="3784600" y="86979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dirty="0" smtClean="0"/>
            </a:lvl1pPr>
          </a:lstStyle>
          <a:p>
            <a:pPr>
              <a:defRPr/>
            </a:pPr>
            <a:r>
              <a:rPr lang="en-US"/>
              <a:t>Accident Investigation</a:t>
            </a:r>
          </a:p>
        </p:txBody>
      </p:sp>
    </p:spTree>
    <p:extLst>
      <p:ext uri="{BB962C8B-B14F-4D97-AF65-F5344CB8AC3E}">
        <p14:creationId xmlns:p14="http://schemas.microsoft.com/office/powerpoint/2010/main" val="3182768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i="0"/>
            </a:lvl1pPr>
          </a:lstStyle>
          <a:p>
            <a:pPr>
              <a:defRPr/>
            </a:pPr>
            <a:endParaRPr lang="en-US"/>
          </a:p>
        </p:txBody>
      </p:sp>
      <p:sp>
        <p:nvSpPr>
          <p:cNvPr id="10243" name="Rectangle 3"/>
          <p:cNvSpPr>
            <a:spLocks noGrp="1" noChangeArrowheads="1"/>
          </p:cNvSpPr>
          <p:nvPr>
            <p:ph type="dt"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i="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i="0"/>
            </a:lvl1pPr>
          </a:lstStyle>
          <a:p>
            <a:pPr>
              <a:defRPr/>
            </a:pPr>
            <a:endParaRPr lang="en-US"/>
          </a:p>
        </p:txBody>
      </p:sp>
      <p:sp>
        <p:nvSpPr>
          <p:cNvPr id="10247" name="Rectangle 7"/>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a:lvl1pPr>
          </a:lstStyle>
          <a:p>
            <a:pPr>
              <a:defRPr/>
            </a:pPr>
            <a:fld id="{3BB3C6CC-EBE8-4162-9F16-4919572E873E}" type="slidenum">
              <a:rPr lang="en-US"/>
              <a:pPr>
                <a:defRPr/>
              </a:pPr>
              <a:t>‹#›</a:t>
            </a:fld>
            <a:endParaRPr lang="en-US"/>
          </a:p>
        </p:txBody>
      </p:sp>
    </p:spTree>
    <p:extLst>
      <p:ext uri="{BB962C8B-B14F-4D97-AF65-F5344CB8AC3E}">
        <p14:creationId xmlns:p14="http://schemas.microsoft.com/office/powerpoint/2010/main" val="673701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rPr>
              <a:t>References:</a:t>
            </a:r>
          </a:p>
          <a:p>
            <a:r>
              <a:rPr lang="en-US" b="0" dirty="0">
                <a:latin typeface="Arial" charset="0"/>
              </a:rPr>
              <a:t>ANSI Z390.1-2017</a:t>
            </a:r>
          </a:p>
          <a:p>
            <a:r>
              <a:rPr lang="en-US" b="0" dirty="0">
                <a:latin typeface="Arial" charset="0"/>
              </a:rPr>
              <a:t>API</a:t>
            </a:r>
            <a:r>
              <a:rPr lang="en-US" b="0" baseline="0" dirty="0">
                <a:latin typeface="Arial" charset="0"/>
              </a:rPr>
              <a:t> 49 and 55</a:t>
            </a:r>
          </a:p>
          <a:p>
            <a:r>
              <a:rPr lang="en-US" sz="1200" kern="1200" dirty="0">
                <a:solidFill>
                  <a:schemeClr val="tx1"/>
                </a:solidFill>
                <a:effectLst/>
                <a:latin typeface="Times New Roman" pitchFamily="18" charset="0"/>
                <a:ea typeface="+mn-ea"/>
                <a:cs typeface="+mn-cs"/>
              </a:rPr>
              <a:t>Texas Statewide Rule 36, </a:t>
            </a:r>
            <a:r>
              <a:rPr lang="en-US" sz="1200" i="1" kern="1200" dirty="0">
                <a:solidFill>
                  <a:schemeClr val="tx1"/>
                </a:solidFill>
                <a:effectLst/>
                <a:latin typeface="Times New Roman" pitchFamily="18" charset="0"/>
                <a:ea typeface="+mn-ea"/>
                <a:cs typeface="+mn-cs"/>
              </a:rPr>
              <a:t>Hydrogen Sulfide Safety</a:t>
            </a:r>
            <a:endParaRPr lang="en-US" b="1" i="1" dirty="0">
              <a:latin typeface="Arial" charset="0"/>
            </a:endParaRPr>
          </a:p>
          <a:p>
            <a:endParaRPr lang="en-US" b="1" u="sng" dirty="0">
              <a:latin typeface="Arial" charset="0"/>
            </a:endParaRPr>
          </a:p>
          <a:p>
            <a:r>
              <a:rPr lang="en-US" b="1" u="sng" dirty="0">
                <a:latin typeface="Arial" charset="0"/>
              </a:rPr>
              <a:t>Instructor Manual:</a:t>
            </a:r>
          </a:p>
          <a:p>
            <a:r>
              <a:rPr lang="en-US" b="0" dirty="0">
                <a:latin typeface="Arial" charset="0"/>
              </a:rPr>
              <a:t>This course is</a:t>
            </a:r>
            <a:r>
              <a:rPr lang="en-US" b="0" baseline="0" dirty="0">
                <a:latin typeface="Arial" charset="0"/>
              </a:rPr>
              <a:t> designed to meet the requirements of ANSI Z390.1, including:</a:t>
            </a:r>
            <a:endParaRPr lang="en-US" b="0" dirty="0">
              <a:latin typeface="Arial" charset="0"/>
            </a:endParaRPr>
          </a:p>
          <a:p>
            <a:pPr marL="171450" indent="-171450">
              <a:buFont typeface="Arial" panose="020B0604020202020204" pitchFamily="34" charset="0"/>
              <a:buChar char="•"/>
            </a:pPr>
            <a:r>
              <a:rPr lang="en-US" baseline="0" dirty="0">
                <a:latin typeface="Arial" charset="0"/>
              </a:rPr>
              <a:t>Hazards</a:t>
            </a:r>
          </a:p>
          <a:p>
            <a:pPr marL="171450" indent="-171450">
              <a:buFont typeface="Arial" panose="020B0604020202020204" pitchFamily="34" charset="0"/>
              <a:buChar char="•"/>
            </a:pPr>
            <a:r>
              <a:rPr lang="en-US" baseline="0" dirty="0">
                <a:latin typeface="Arial" charset="0"/>
              </a:rPr>
              <a:t>Protection</a:t>
            </a:r>
          </a:p>
          <a:p>
            <a:pPr marL="171450" indent="-171450">
              <a:buFont typeface="Arial" panose="020B0604020202020204" pitchFamily="34" charset="0"/>
              <a:buChar char="•"/>
            </a:pPr>
            <a:r>
              <a:rPr lang="en-US" baseline="0" dirty="0">
                <a:latin typeface="Arial" charset="0"/>
              </a:rPr>
              <a:t>Requirements of the ANSI Standard.</a:t>
            </a:r>
            <a:endParaRPr lang="en-US" dirty="0">
              <a:latin typeface="Arial" charset="0"/>
            </a:endParaRPr>
          </a:p>
          <a:p>
            <a:endParaRPr lang="en-US" baseline="0" dirty="0">
              <a:latin typeface="Arial" charset="0"/>
            </a:endParaRPr>
          </a:p>
          <a:p>
            <a:r>
              <a:rPr lang="en-US" b="1" baseline="0" dirty="0">
                <a:latin typeface="Arial" charset="0"/>
              </a:rPr>
              <a:t>What the Instructor should do: </a:t>
            </a:r>
            <a:endParaRPr lang="en-US" sz="1000" b="0" baseline="0" dirty="0">
              <a:latin typeface="Arial" charset="0"/>
            </a:endParaRPr>
          </a:p>
          <a:p>
            <a:r>
              <a:rPr lang="en-US" sz="1000" b="0" baseline="0" dirty="0">
                <a:latin typeface="Arial" charset="0"/>
              </a:rPr>
              <a:t>Discuss Emergency Response and Rescue</a:t>
            </a:r>
          </a:p>
          <a:p>
            <a:endParaRPr lang="en-US" b="1" baseline="0" dirty="0">
              <a:latin typeface="Arial" charset="0"/>
            </a:endParaRPr>
          </a:p>
          <a:p>
            <a:r>
              <a:rPr lang="en-US" b="1" baseline="0" dirty="0">
                <a:latin typeface="Arial" charset="0"/>
              </a:rPr>
              <a:t>What Participant/s should do: </a:t>
            </a:r>
            <a:r>
              <a:rPr lang="en-US" b="0" baseline="0" dirty="0">
                <a:latin typeface="Arial" charset="0"/>
              </a:rPr>
              <a:t>Actively participate in the learning, including exercises</a:t>
            </a:r>
          </a:p>
          <a:p>
            <a:endParaRPr lang="en-US" dirty="0">
              <a:latin typeface="Arial" charset="0"/>
            </a:endParaRPr>
          </a:p>
          <a:p>
            <a:r>
              <a:rPr lang="en-US" b="1" dirty="0">
                <a:latin typeface="Arial" charset="0"/>
              </a:rPr>
              <a:t>Reference Material Used: </a:t>
            </a:r>
          </a:p>
          <a:p>
            <a:r>
              <a:rPr lang="en-US" baseline="0" dirty="0">
                <a:latin typeface="Arial" charset="0"/>
              </a:rPr>
              <a:t>Class Props:</a:t>
            </a:r>
          </a:p>
        </p:txBody>
      </p:sp>
      <p:sp>
        <p:nvSpPr>
          <p:cNvPr id="4" name="Slide Number Placeholder 3"/>
          <p:cNvSpPr>
            <a:spLocks noGrp="1"/>
          </p:cNvSpPr>
          <p:nvPr>
            <p:ph type="sldNum" sz="quarter" idx="10"/>
          </p:nvPr>
        </p:nvSpPr>
        <p:spPr/>
        <p:txBody>
          <a:bodyPr/>
          <a:lstStyle/>
          <a:p>
            <a:fld id="{BFD12D86-1ACB-0E4C-846A-76F7D032D4A1}" type="slidenum">
              <a:rPr lang="en-US" smtClean="0"/>
              <a:t>1</a:t>
            </a:fld>
            <a:endParaRPr lang="en-US" dirty="0"/>
          </a:p>
        </p:txBody>
      </p:sp>
    </p:spTree>
    <p:extLst>
      <p:ext uri="{BB962C8B-B14F-4D97-AF65-F5344CB8AC3E}">
        <p14:creationId xmlns:p14="http://schemas.microsoft.com/office/powerpoint/2010/main" val="192754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Wind Indicator  </a:t>
            </a:r>
          </a:p>
          <a:p>
            <a:endParaRPr lang="en-US" dirty="0"/>
          </a:p>
          <a:p>
            <a:r>
              <a:rPr lang="en-US" dirty="0"/>
              <a:t>Wind indicators such as wind socks, streamers or vanes, are required in facilities where there are sources of H2S.  </a:t>
            </a:r>
          </a:p>
          <a:p>
            <a:endParaRPr lang="en-US" dirty="0"/>
          </a:p>
          <a:p>
            <a:r>
              <a:rPr lang="en-US" dirty="0"/>
              <a:t>Wind indicators shall be placed at locations and heights which enable free movement and accurately indicate the wind direction.  The indicators shall be visible from normal entrances to the facility. </a:t>
            </a:r>
          </a:p>
          <a:p>
            <a:endParaRPr lang="en-US" dirty="0"/>
          </a:p>
          <a:p>
            <a:r>
              <a:rPr lang="en-US" dirty="0"/>
              <a:t>Wind direction shall be determined prior to performing outdoor tasks where H2S may be encountered.  </a:t>
            </a:r>
          </a:p>
          <a:p>
            <a:endParaRPr lang="en-US" dirty="0"/>
          </a:p>
          <a:p>
            <a:r>
              <a:rPr lang="en-US" dirty="0"/>
              <a:t>If possible, work tasks should be performed upwind from an H2S source to reduce the potential for exposure.  </a:t>
            </a:r>
          </a:p>
          <a:p>
            <a:endParaRPr lang="en-US" dirty="0"/>
          </a:p>
          <a:p>
            <a:r>
              <a:rPr lang="en-US" dirty="0"/>
              <a:t>All personnel should develop wind direction consciousness. </a:t>
            </a:r>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12</a:t>
            </a:fld>
            <a:endParaRPr lang="en-US"/>
          </a:p>
        </p:txBody>
      </p:sp>
    </p:spTree>
    <p:extLst>
      <p:ext uri="{BB962C8B-B14F-4D97-AF65-F5344CB8AC3E}">
        <p14:creationId xmlns:p14="http://schemas.microsoft.com/office/powerpoint/2010/main" val="269167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hangingPunct="0">
              <a:buFont typeface="Arial" panose="020B0604020202020204" pitchFamily="34" charset="0"/>
              <a:buNone/>
            </a:pPr>
            <a:r>
              <a:rPr lang="en-US" sz="1200" b="1" i="0" kern="1200" dirty="0">
                <a:solidFill>
                  <a:schemeClr val="tx1"/>
                </a:solidFill>
                <a:effectLst/>
                <a:latin typeface="+mn-lt"/>
                <a:ea typeface="+mn-ea"/>
                <a:cs typeface="+mn-cs"/>
              </a:rPr>
              <a:t>Atmospheric dispersion modeling</a:t>
            </a:r>
            <a:r>
              <a:rPr lang="en-US" sz="1200" b="0" i="0" kern="1200" dirty="0">
                <a:solidFill>
                  <a:schemeClr val="tx1"/>
                </a:solidFill>
                <a:effectLst/>
                <a:latin typeface="+mn-lt"/>
                <a:ea typeface="+mn-ea"/>
                <a:cs typeface="+mn-cs"/>
              </a:rPr>
              <a:t> is the </a:t>
            </a:r>
            <a:r>
              <a:rPr lang="en-US" sz="1200" b="0" i="0" u="none" strike="noStrike" kern="1200" dirty="0">
                <a:solidFill>
                  <a:schemeClr val="tx1"/>
                </a:solidFill>
                <a:effectLst/>
                <a:latin typeface="+mn-lt"/>
                <a:ea typeface="+mn-ea"/>
                <a:cs typeface="+mn-cs"/>
              </a:rPr>
              <a:t>mathematical simulation</a:t>
            </a:r>
            <a:r>
              <a:rPr lang="en-US" sz="1200" b="0" i="0" kern="1200" dirty="0">
                <a:solidFill>
                  <a:schemeClr val="tx1"/>
                </a:solidFill>
                <a:effectLst/>
                <a:latin typeface="+mn-lt"/>
                <a:ea typeface="+mn-ea"/>
                <a:cs typeface="+mn-cs"/>
              </a:rPr>
              <a:t> of how an accidental release might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disperse in the ambient </a:t>
            </a:r>
            <a:r>
              <a:rPr lang="en-US" sz="1200" b="0" i="0" u="none" strike="noStrike" kern="1200" dirty="0">
                <a:solidFill>
                  <a:schemeClr val="tx1"/>
                </a:solidFill>
                <a:effectLst/>
                <a:latin typeface="+mn-lt"/>
                <a:ea typeface="+mn-ea"/>
                <a:cs typeface="+mn-cs"/>
              </a:rPr>
              <a:t>atmosphere</a:t>
            </a:r>
            <a:r>
              <a:rPr lang="en-US" sz="1200" b="0" i="0" kern="1200" dirty="0">
                <a:solidFill>
                  <a:schemeClr val="tx1"/>
                </a:solidFill>
                <a:effectLst/>
                <a:latin typeface="+mn-lt"/>
                <a:ea typeface="+mn-ea"/>
                <a:cs typeface="+mn-cs"/>
              </a:rPr>
              <a:t>. It is performed with computer programs that solve the mathematical equations and </a:t>
            </a:r>
            <a:r>
              <a:rPr lang="en-US" sz="1200" b="0" i="0" u="none" strike="noStrike" kern="1200" dirty="0">
                <a:solidFill>
                  <a:schemeClr val="tx1"/>
                </a:solidFill>
                <a:effectLst/>
                <a:latin typeface="+mn-lt"/>
                <a:ea typeface="+mn-ea"/>
                <a:cs typeface="+mn-cs"/>
              </a:rPr>
              <a:t>algorithms</a:t>
            </a:r>
            <a:r>
              <a:rPr lang="en-US" sz="1200" b="0" i="0" kern="1200" dirty="0">
                <a:solidFill>
                  <a:schemeClr val="tx1"/>
                </a:solidFill>
                <a:effectLst/>
                <a:latin typeface="+mn-lt"/>
                <a:ea typeface="+mn-ea"/>
                <a:cs typeface="+mn-cs"/>
              </a:rPr>
              <a:t> which simulate the pollutant H2S gas dispersion. </a:t>
            </a:r>
          </a:p>
          <a:p>
            <a:pPr marL="171450" indent="-171450" hangingPunct="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hangingPunct="0">
              <a:buFont typeface="Arial" panose="020B0604020202020204" pitchFamily="34" charset="0"/>
              <a:buChar char="•"/>
            </a:pPr>
            <a:r>
              <a:rPr lang="en-US" sz="1200" b="0" i="0" kern="1200" dirty="0">
                <a:solidFill>
                  <a:schemeClr val="tx1"/>
                </a:solidFill>
                <a:effectLst/>
                <a:latin typeface="+mn-lt"/>
                <a:ea typeface="+mn-ea"/>
                <a:cs typeface="+mn-cs"/>
              </a:rPr>
              <a:t>They can also be used to predict future concentrations under specific scenarios. </a:t>
            </a:r>
          </a:p>
          <a:p>
            <a:pPr marL="171450" indent="-171450" hangingPunct="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hangingPunct="0">
              <a:buFont typeface="Arial" panose="020B0604020202020204" pitchFamily="34" charset="0"/>
              <a:buChar char="•"/>
            </a:pPr>
            <a:r>
              <a:rPr lang="en-US" sz="1200" b="0" i="0" kern="1200" dirty="0">
                <a:solidFill>
                  <a:schemeClr val="tx1"/>
                </a:solidFill>
                <a:effectLst/>
                <a:latin typeface="+mn-lt"/>
                <a:ea typeface="+mn-ea"/>
                <a:cs typeface="+mn-cs"/>
              </a:rPr>
              <a:t>The models serve to assist in the design of effective control strategies to reduce the</a:t>
            </a:r>
            <a:r>
              <a:rPr lang="en-US" sz="1200" b="0" i="0" kern="1200" baseline="0" dirty="0">
                <a:solidFill>
                  <a:schemeClr val="tx1"/>
                </a:solidFill>
                <a:effectLst/>
                <a:latin typeface="+mn-lt"/>
                <a:ea typeface="+mn-ea"/>
                <a:cs typeface="+mn-cs"/>
              </a:rPr>
              <a:t> effects</a:t>
            </a:r>
            <a:r>
              <a:rPr lang="en-US" sz="1200" b="0" i="0" kern="1200" dirty="0">
                <a:solidFill>
                  <a:schemeClr val="tx1"/>
                </a:solidFill>
                <a:effectLst/>
                <a:latin typeface="+mn-lt"/>
                <a:ea typeface="+mn-ea"/>
                <a:cs typeface="+mn-cs"/>
              </a:rPr>
              <a:t> of harmful releases.</a:t>
            </a:r>
          </a:p>
          <a:p>
            <a:pPr marL="171450" indent="-171450" hangingPunct="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hangingPunct="0">
              <a:buFont typeface="Arial" panose="020B0604020202020204" pitchFamily="34" charset="0"/>
              <a:buChar char="•"/>
            </a:pPr>
            <a:r>
              <a:rPr lang="en-US" sz="1200" b="0" i="0" kern="1200" dirty="0">
                <a:solidFill>
                  <a:schemeClr val="tx1"/>
                </a:solidFill>
                <a:effectLst/>
                <a:latin typeface="+mn-lt"/>
                <a:ea typeface="+mn-ea"/>
                <a:cs typeface="+mn-cs"/>
              </a:rPr>
              <a:t>The results of dispersion modeling, using worst case </a:t>
            </a:r>
            <a:r>
              <a:rPr lang="en-US" sz="1200" b="0" i="0" u="none" strike="noStrike" kern="1200" dirty="0">
                <a:solidFill>
                  <a:schemeClr val="tx1"/>
                </a:solidFill>
                <a:effectLst/>
                <a:latin typeface="+mn-lt"/>
                <a:ea typeface="+mn-ea"/>
                <a:cs typeface="+mn-cs"/>
              </a:rPr>
              <a:t>accidental release source terms</a:t>
            </a:r>
            <a:r>
              <a:rPr lang="en-US" sz="1200" b="0" i="0" kern="1200" dirty="0">
                <a:solidFill>
                  <a:schemeClr val="tx1"/>
                </a:solidFill>
                <a:effectLst/>
                <a:latin typeface="+mn-lt"/>
                <a:ea typeface="+mn-ea"/>
                <a:cs typeface="+mn-cs"/>
              </a:rPr>
              <a:t> and meteorological conditions, can provide an estimate of areas impacted, ambient concentrations, and be used to determine protective actions appropriate in the event a release occurs. Appropriate protective actions may include evacuation or </a:t>
            </a:r>
            <a:r>
              <a:rPr lang="en-US" sz="1200" b="0" i="0" u="none" strike="noStrike" kern="1200" dirty="0">
                <a:solidFill>
                  <a:schemeClr val="tx1"/>
                </a:solidFill>
                <a:effectLst/>
                <a:latin typeface="+mn-lt"/>
                <a:ea typeface="+mn-ea"/>
                <a:cs typeface="+mn-cs"/>
              </a:rPr>
              <a:t>shelter in place</a:t>
            </a:r>
            <a:r>
              <a:rPr lang="en-US" sz="1200" b="0" i="0" kern="1200" dirty="0">
                <a:solidFill>
                  <a:schemeClr val="tx1"/>
                </a:solidFill>
                <a:effectLst/>
                <a:latin typeface="+mn-lt"/>
                <a:ea typeface="+mn-ea"/>
                <a:cs typeface="+mn-cs"/>
              </a:rPr>
              <a:t> for persons in the downwind direction. </a:t>
            </a:r>
            <a:endParaRPr lang="en-US" dirty="0"/>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endParaRPr lang="en-US" dirty="0"/>
          </a:p>
          <a:p>
            <a:pPr lvl="0" hangingPunct="0"/>
            <a:r>
              <a:rPr lang="en-US" b="1" dirty="0"/>
              <a:t>2.  </a:t>
            </a:r>
            <a:r>
              <a:rPr lang="en-US" b="1" u="sng" dirty="0"/>
              <a:t>Student Notes  </a:t>
            </a:r>
            <a:endParaRPr lang="en-US" dirty="0"/>
          </a:p>
          <a:p>
            <a:pPr marL="232943" algn="just" hangingPunct="0">
              <a:lnSpc>
                <a:spcPct val="115000"/>
              </a:lnSpc>
              <a:spcBef>
                <a:spcPts val="611"/>
              </a:spcBef>
              <a:spcAft>
                <a:spcPts val="611"/>
              </a:spcAft>
            </a:pPr>
            <a:r>
              <a:rPr lang="en-US" u="sng" dirty="0"/>
              <a:t>Takeaways </a:t>
            </a:r>
          </a:p>
          <a:p>
            <a:pPr marL="232943" algn="just" hangingPunct="0">
              <a:lnSpc>
                <a:spcPct val="115000"/>
              </a:lnSpc>
              <a:spcBef>
                <a:spcPts val="611"/>
              </a:spcBef>
              <a:spcAft>
                <a:spcPts val="611"/>
              </a:spcAft>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Remember to have the emergency contact information list available in your JSA.</a:t>
            </a:r>
            <a:r>
              <a:rPr lang="en-US" baseline="0" dirty="0"/>
              <a:t> </a:t>
            </a:r>
            <a:r>
              <a:rPr lang="en-US" dirty="0"/>
              <a:t>Use the buddy system when working in an H2S environment.</a:t>
            </a:r>
          </a:p>
          <a:p>
            <a:pPr marL="873538" lvl="1" indent="-174708" algn="just" hangingPunct="0">
              <a:lnSpc>
                <a:spcPct val="115000"/>
              </a:lnSpc>
              <a:spcBef>
                <a:spcPts val="611"/>
              </a:spcBef>
              <a:spcAft>
                <a:spcPts val="611"/>
              </a:spcAft>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FD12D86-1ACB-0E4C-846A-76F7D032D4A1}" type="slidenum">
              <a:rPr lang="en-US" smtClean="0"/>
              <a:t>13</a:t>
            </a:fld>
            <a:endParaRPr lang="en-US" dirty="0"/>
          </a:p>
        </p:txBody>
      </p:sp>
    </p:spTree>
    <p:extLst>
      <p:ext uri="{BB962C8B-B14F-4D97-AF65-F5344CB8AC3E}">
        <p14:creationId xmlns:p14="http://schemas.microsoft.com/office/powerpoint/2010/main" val="229232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Flares </a:t>
            </a:r>
          </a:p>
          <a:p>
            <a:endParaRPr lang="en-US" dirty="0"/>
          </a:p>
          <a:p>
            <a:r>
              <a:rPr lang="en-US" dirty="0"/>
              <a:t>A flare system, when appropriate, shall be designed and installed to safely gather and burn H2S bearing gas.  </a:t>
            </a:r>
          </a:p>
          <a:p>
            <a:endParaRPr lang="en-US" dirty="0"/>
          </a:p>
          <a:p>
            <a:r>
              <a:rPr lang="en-US" dirty="0"/>
              <a:t>The flare system shall be equipped with a suitable and safe means of ignition.  </a:t>
            </a:r>
          </a:p>
          <a:p>
            <a:endParaRPr lang="en-US" dirty="0"/>
          </a:p>
          <a:p>
            <a:r>
              <a:rPr lang="en-US" dirty="0"/>
              <a:t>Where noncombustible gas is to be flared, the system shall be provided supplemental fuel to maintain ignition.</a:t>
            </a:r>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14</a:t>
            </a:fld>
            <a:endParaRPr lang="en-US"/>
          </a:p>
        </p:txBody>
      </p:sp>
    </p:spTree>
    <p:extLst>
      <p:ext uri="{BB962C8B-B14F-4D97-AF65-F5344CB8AC3E}">
        <p14:creationId xmlns:p14="http://schemas.microsoft.com/office/powerpoint/2010/main" val="128624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1.  </a:t>
            </a:r>
            <a:r>
              <a:rPr lang="en-US" b="1" u="sng" dirty="0"/>
              <a:t>Instructor Notes</a:t>
            </a:r>
            <a:endParaRPr lang="en-US" dirty="0"/>
          </a:p>
          <a:p>
            <a:pPr marL="232943" algn="just" hangingPunct="0">
              <a:lnSpc>
                <a:spcPct val="115000"/>
              </a:lnSpc>
              <a:spcBef>
                <a:spcPts val="611"/>
              </a:spcBef>
              <a:spcAft>
                <a:spcPts val="611"/>
              </a:spcAft>
            </a:pPr>
            <a:r>
              <a:rPr lang="en-US" u="sng" dirty="0"/>
              <a:t>Discussion Points</a:t>
            </a:r>
            <a:r>
              <a:rPr lang="en-US" dirty="0"/>
              <a:t> </a:t>
            </a:r>
          </a:p>
          <a:p>
            <a:pPr marL="241630" lvl="0" indent="0" algn="just" hangingPunct="0">
              <a:lnSpc>
                <a:spcPct val="115000"/>
              </a:lnSpc>
              <a:spcBef>
                <a:spcPts val="611"/>
              </a:spcBef>
              <a:spcAft>
                <a:spcPts val="611"/>
              </a:spcAft>
              <a:buFont typeface="Arial" panose="020B0604020202020204" pitchFamily="34" charset="0"/>
              <a:buNone/>
            </a:pPr>
            <a:endParaRPr lang="en-US" dirty="0"/>
          </a:p>
          <a:p>
            <a:pPr marL="425025" lvl="0" indent="-174708" algn="just" hangingPunct="0">
              <a:lnSpc>
                <a:spcPct val="115000"/>
              </a:lnSpc>
              <a:spcBef>
                <a:spcPts val="611"/>
              </a:spcBef>
              <a:spcAft>
                <a:spcPts val="611"/>
              </a:spcAft>
              <a:buFont typeface="Arial" panose="020B0604020202020204" pitchFamily="34" charset="0"/>
              <a:buChar char="•"/>
            </a:pPr>
            <a:r>
              <a:rPr lang="en-US" dirty="0"/>
              <a:t>Locate the sign in/out sheet usually located at the</a:t>
            </a:r>
            <a:r>
              <a:rPr lang="en-US" baseline="0" dirty="0"/>
              <a:t> entrance location or</a:t>
            </a:r>
            <a:r>
              <a:rPr lang="en-US" dirty="0"/>
              <a:t> the company’s representative’s office/trailer. Sign in sheets are used to conduct roll calls at the muster points whenever there is an emergency.</a:t>
            </a:r>
          </a:p>
          <a:p>
            <a:pPr marL="425025" lvl="0" indent="-174708" algn="just" hangingPunct="0">
              <a:lnSpc>
                <a:spcPct val="115000"/>
              </a:lnSpc>
              <a:spcBef>
                <a:spcPts val="611"/>
              </a:spcBef>
              <a:spcAft>
                <a:spcPts val="611"/>
              </a:spcAft>
              <a:buFont typeface="Arial" panose="020B0604020202020204" pitchFamily="34" charset="0"/>
              <a:buChar char="•"/>
            </a:pPr>
            <a:endParaRPr lang="en-US" dirty="0"/>
          </a:p>
          <a:p>
            <a:pPr marL="425025" lvl="0" indent="-174708" algn="just" hangingPunct="0">
              <a:lnSpc>
                <a:spcPct val="115000"/>
              </a:lnSpc>
              <a:spcBef>
                <a:spcPts val="611"/>
              </a:spcBef>
              <a:spcAft>
                <a:spcPts val="611"/>
              </a:spcAft>
              <a:buFont typeface="Arial" panose="020B0604020202020204" pitchFamily="34" charset="0"/>
              <a:buChar char="•"/>
            </a:pPr>
            <a:r>
              <a:rPr lang="en-US" sz="1100" dirty="0">
                <a:latin typeface="Arial" panose="020B0604020202020204" pitchFamily="34" charset="0"/>
                <a:cs typeface="Arial" panose="020B0604020202020204" pitchFamily="34" charset="0"/>
              </a:rPr>
              <a:t>A muster point is the location where all personnel in the area gathers in the event of an emergency.  Once all personnel are assembled at the muster point, a person in charge will conduct a roll call to ensure that all personnel have safely evacuated the area.  In the event that there is a missing person, the person in charge will notify the emergency response team of the person/s missing.  There should be a minimum of two muster areas on location and at our facilities.</a:t>
            </a:r>
          </a:p>
          <a:p>
            <a:pPr marL="425025" lvl="0" indent="-174708" algn="just" hangingPunct="0">
              <a:lnSpc>
                <a:spcPct val="115000"/>
              </a:lnSpc>
              <a:spcBef>
                <a:spcPts val="611"/>
              </a:spcBef>
              <a:spcAft>
                <a:spcPts val="611"/>
              </a:spcAf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425025" lvl="0" indent="-174708" algn="just" hangingPunct="0">
              <a:lnSpc>
                <a:spcPct val="115000"/>
              </a:lnSpc>
              <a:spcBef>
                <a:spcPts val="611"/>
              </a:spcBef>
              <a:spcAft>
                <a:spcPts val="611"/>
              </a:spcAft>
              <a:buFont typeface="Arial" panose="020B0604020202020204" pitchFamily="34" charset="0"/>
              <a:buChar char="•"/>
            </a:pPr>
            <a:r>
              <a:rPr lang="en-US" sz="1100" dirty="0">
                <a:latin typeface="Arial" panose="020B0604020202020204" pitchFamily="34" charset="0"/>
                <a:cs typeface="Arial" panose="020B0604020202020204" pitchFamily="34" charset="0"/>
              </a:rPr>
              <a:t>Always be aware of the wind direction since H2S is easily dispersed by wind.</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It is also critical to know the wind direction when reacting to an H2S emergency.</a:t>
            </a:r>
          </a:p>
          <a:p>
            <a:pPr marL="425025" lvl="0" indent="-174708" algn="just" hangingPunct="0">
              <a:lnSpc>
                <a:spcPct val="115000"/>
              </a:lnSpc>
              <a:spcBef>
                <a:spcPts val="611"/>
              </a:spcBef>
              <a:spcAft>
                <a:spcPts val="611"/>
              </a:spcAf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425025" lvl="0" indent="-174708" algn="just" hangingPunct="0">
              <a:lnSpc>
                <a:spcPct val="115000"/>
              </a:lnSpc>
              <a:spcBef>
                <a:spcPts val="611"/>
              </a:spcBef>
              <a:spcAft>
                <a:spcPts val="611"/>
              </a:spcAft>
              <a:buFont typeface="Arial" panose="020B0604020202020204" pitchFamily="34" charset="0"/>
              <a:buChar char="•"/>
            </a:pPr>
            <a:r>
              <a:rPr lang="en-US" sz="1100" dirty="0">
                <a:latin typeface="Arial" panose="020B0604020202020204" pitchFamily="34" charset="0"/>
                <a:cs typeface="Arial" panose="020B0604020202020204" pitchFamily="34" charset="0"/>
              </a:rPr>
              <a:t>H2S is heavier than air and will accumulate in low</a:t>
            </a:r>
            <a:r>
              <a:rPr lang="en-US" sz="1100" baseline="0" dirty="0">
                <a:latin typeface="Arial" panose="020B0604020202020204" pitchFamily="34" charset="0"/>
                <a:cs typeface="Arial" panose="020B0604020202020204" pitchFamily="34" charset="0"/>
              </a:rPr>
              <a:t> lying</a:t>
            </a:r>
            <a:r>
              <a:rPr lang="en-US" sz="1100" dirty="0">
                <a:latin typeface="Arial" panose="020B0604020202020204" pitchFamily="34" charset="0"/>
                <a:cs typeface="Arial" panose="020B0604020202020204" pitchFamily="34" charset="0"/>
              </a:rPr>
              <a:t> areas. Make sure you identify these areas so you don’t end up in one when reacting to an H2S emergency.</a:t>
            </a:r>
          </a:p>
          <a:p>
            <a:pPr marL="425025" lvl="0" indent="-174708" algn="just" hangingPunct="0">
              <a:lnSpc>
                <a:spcPct val="115000"/>
              </a:lnSpc>
              <a:spcBef>
                <a:spcPts val="611"/>
              </a:spcBef>
              <a:spcAft>
                <a:spcPts val="611"/>
              </a:spcAf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425025" lvl="0" indent="-174708" algn="just" hangingPunct="0">
              <a:lnSpc>
                <a:spcPct val="115000"/>
              </a:lnSpc>
              <a:spcBef>
                <a:spcPts val="611"/>
              </a:spcBef>
              <a:spcAft>
                <a:spcPts val="611"/>
              </a:spcAft>
              <a:buFont typeface="Arial" panose="020B0604020202020204" pitchFamily="34" charset="0"/>
              <a:buChar char="•"/>
            </a:pPr>
            <a:r>
              <a:rPr lang="en-US" sz="1100" dirty="0">
                <a:latin typeface="Arial" panose="020B0604020202020204" pitchFamily="34" charset="0"/>
                <a:cs typeface="Arial" panose="020B0604020202020204" pitchFamily="34" charset="0"/>
              </a:rPr>
              <a:t>Familiarize yourself with the location of the emergency equipment such</a:t>
            </a:r>
            <a:r>
              <a:rPr lang="en-US" sz="1100" baseline="0" dirty="0">
                <a:latin typeface="Arial" panose="020B0604020202020204" pitchFamily="34" charset="0"/>
                <a:cs typeface="Arial" panose="020B0604020202020204" pitchFamily="34" charset="0"/>
              </a:rPr>
              <a:t> as </a:t>
            </a:r>
            <a:r>
              <a:rPr lang="en-US" sz="1100" dirty="0">
                <a:latin typeface="Arial" panose="020B0604020202020204" pitchFamily="34" charset="0"/>
                <a:cs typeface="Arial" panose="020B0604020202020204" pitchFamily="34" charset="0"/>
              </a:rPr>
              <a:t>visible/audible alarms</a:t>
            </a:r>
            <a:r>
              <a:rPr lang="en-US" sz="1100" baseline="0" dirty="0">
                <a:latin typeface="Arial" panose="020B0604020202020204" pitchFamily="34" charset="0"/>
                <a:cs typeface="Arial" panose="020B0604020202020204" pitchFamily="34" charset="0"/>
              </a:rPr>
              <a:t> and</a:t>
            </a:r>
            <a:r>
              <a:rPr lang="en-US" sz="1100" dirty="0">
                <a:latin typeface="Arial" panose="020B0604020202020204" pitchFamily="34" charset="0"/>
                <a:cs typeface="Arial" panose="020B0604020202020204" pitchFamily="34" charset="0"/>
              </a:rPr>
              <a:t> escape packs.</a:t>
            </a:r>
          </a:p>
          <a:p>
            <a:pPr marL="1164717" lvl="2" algn="just" hangingPunct="0">
              <a:lnSpc>
                <a:spcPct val="115000"/>
              </a:lnSpc>
              <a:spcBef>
                <a:spcPts val="611"/>
              </a:spcBef>
              <a:spcAft>
                <a:spcPts val="611"/>
              </a:spcAft>
            </a:pPr>
            <a:endParaRPr lang="en-US" b="1" dirty="0">
              <a:solidFill>
                <a:srgbClr val="000000"/>
              </a:solidFill>
              <a:highlight>
                <a:srgbClr val="FFFF00"/>
              </a:highlight>
              <a:cs typeface="Tahoma"/>
            </a:endParaRPr>
          </a:p>
          <a:p>
            <a:pPr marL="698830" lvl="1" algn="just" hangingPunct="0">
              <a:lnSpc>
                <a:spcPct val="115000"/>
              </a:lnSpc>
              <a:spcBef>
                <a:spcPts val="611"/>
              </a:spcBef>
              <a:spcAft>
                <a:spcPts val="611"/>
              </a:spcAft>
            </a:pPr>
            <a:endParaRPr lang="en-US" b="1" dirty="0">
              <a:solidFill>
                <a:srgbClr val="000000"/>
              </a:solidFill>
              <a:highlight>
                <a:srgbClr val="FFFF00"/>
              </a:highlight>
              <a:cs typeface="Tahoma"/>
            </a:endParaRPr>
          </a:p>
          <a:p>
            <a:pPr lvl="0" hangingPunct="0"/>
            <a:r>
              <a:rPr lang="en-US" b="1" dirty="0"/>
              <a:t>2.  </a:t>
            </a:r>
            <a:r>
              <a:rPr lang="en-US" b="1" u="sng" dirty="0"/>
              <a:t>Student Notes </a:t>
            </a:r>
            <a:endParaRPr lang="en-US" dirty="0"/>
          </a:p>
          <a:p>
            <a:pPr marL="232943" algn="just" hangingPunct="0">
              <a:lnSpc>
                <a:spcPct val="115000"/>
              </a:lnSpc>
              <a:spcBef>
                <a:spcPts val="611"/>
              </a:spcBef>
              <a:spcAft>
                <a:spcPts val="611"/>
              </a:spcAft>
            </a:pPr>
            <a:r>
              <a:rPr lang="en-US" u="sng" dirty="0"/>
              <a:t>Takeaways</a:t>
            </a:r>
            <a:r>
              <a:rPr lang="en-US" dirty="0"/>
              <a:t> </a:t>
            </a:r>
          </a:p>
          <a:p>
            <a:pPr marL="873538" lvl="1"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Employee should understand and familiarize themselves with the basic layout of the job location they will be working on. Having this knowledge will ensure that he/she properly respond to an H2S emergency and are able to secure their safety and of their co-workers.</a:t>
            </a:r>
          </a:p>
          <a:p>
            <a:endParaRPr lang="en-US" dirty="0"/>
          </a:p>
        </p:txBody>
      </p:sp>
      <p:sp>
        <p:nvSpPr>
          <p:cNvPr id="4" name="Slide Number Placeholder 3"/>
          <p:cNvSpPr>
            <a:spLocks noGrp="1"/>
          </p:cNvSpPr>
          <p:nvPr>
            <p:ph type="sldNum" sz="quarter" idx="10"/>
          </p:nvPr>
        </p:nvSpPr>
        <p:spPr/>
        <p:txBody>
          <a:bodyPr/>
          <a:lstStyle/>
          <a:p>
            <a:fld id="{BFD12D86-1ACB-0E4C-846A-76F7D032D4A1}" type="slidenum">
              <a:rPr lang="en-US" smtClean="0"/>
              <a:t>15</a:t>
            </a:fld>
            <a:endParaRPr lang="en-US" dirty="0"/>
          </a:p>
        </p:txBody>
      </p:sp>
    </p:spTree>
    <p:extLst>
      <p:ext uri="{BB962C8B-B14F-4D97-AF65-F5344CB8AC3E}">
        <p14:creationId xmlns:p14="http://schemas.microsoft.com/office/powerpoint/2010/main" val="265231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1.  </a:t>
            </a:r>
            <a:r>
              <a:rPr lang="en-US" b="1" u="sng" dirty="0"/>
              <a:t>Instructor Notes  </a:t>
            </a:r>
            <a:endParaRPr lang="en-US" dirty="0"/>
          </a:p>
          <a:p>
            <a:pPr marL="232943" algn="just" hangingPunct="0">
              <a:lnSpc>
                <a:spcPct val="115000"/>
              </a:lnSpc>
              <a:spcBef>
                <a:spcPts val="611"/>
              </a:spcBef>
              <a:spcAft>
                <a:spcPts val="611"/>
              </a:spcAft>
            </a:pPr>
            <a:r>
              <a:rPr lang="en-US" u="sng" dirty="0"/>
              <a:t>Discussion Points</a:t>
            </a:r>
            <a:endParaRPr lang="en-US" dirty="0"/>
          </a:p>
          <a:p>
            <a:pPr marL="873538" lvl="1"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Recognize the problem by listening for sirens or alarms from nearby work stations. Strong initial smell of rotten eggs or by spotting a worker down in the field.</a:t>
            </a:r>
          </a:p>
          <a:p>
            <a:pPr marL="241630" lvl="0" indent="0" algn="just" hangingPunct="0">
              <a:lnSpc>
                <a:spcPct val="115000"/>
              </a:lnSpc>
              <a:spcBef>
                <a:spcPts val="611"/>
              </a:spcBef>
              <a:spcAft>
                <a:spcPts val="611"/>
              </a:spcAft>
              <a:buFont typeface="Arial" panose="020B0604020202020204" pitchFamily="34" charset="0"/>
              <a:buNone/>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Know the location of the emergency equipment such as: escape packs, SCBAs,</a:t>
            </a:r>
            <a:r>
              <a:rPr lang="en-US" baseline="0" dirty="0"/>
              <a:t> monitors, control panels </a:t>
            </a:r>
            <a:r>
              <a:rPr lang="en-US" dirty="0"/>
              <a:t>and alarms.</a:t>
            </a:r>
          </a:p>
          <a:p>
            <a:pPr marL="416338" lvl="0"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Take control of the situation by shutting off any machinery being operated (if possible). Alert others by sounding the horn, whistling, or shouting.  Indicate that it is an H2S emergency and evacuate the area immediately.  Also, when evacuating remember to hold your breath but do not inhale. Move quickly cross</a:t>
            </a:r>
            <a:r>
              <a:rPr lang="en-US" baseline="0" dirty="0"/>
              <a:t> wind/</a:t>
            </a:r>
            <a:r>
              <a:rPr lang="en-US" dirty="0"/>
              <a:t>up wind and/or up hill.  Do not wait for anything or anyone. </a:t>
            </a:r>
          </a:p>
          <a:p>
            <a:pPr marL="698830" lvl="1" indent="0" algn="just" hangingPunct="0">
              <a:lnSpc>
                <a:spcPct val="115000"/>
              </a:lnSpc>
              <a:spcBef>
                <a:spcPts val="611"/>
              </a:spcBef>
              <a:spcAft>
                <a:spcPts val="611"/>
              </a:spcAft>
              <a:buFont typeface="Arial" panose="020B0604020202020204" pitchFamily="34" charset="0"/>
              <a:buNone/>
            </a:pPr>
            <a:endParaRPr lang="en-US" dirty="0">
              <a:solidFill>
                <a:srgbClr val="FFFF00"/>
              </a:solidFill>
            </a:endParaRPr>
          </a:p>
          <a:p>
            <a:pPr marL="413080" lvl="0" indent="-171450" algn="just" hangingPunct="0">
              <a:lnSpc>
                <a:spcPct val="115000"/>
              </a:lnSpc>
              <a:spcBef>
                <a:spcPts val="611"/>
              </a:spcBef>
              <a:spcAft>
                <a:spcPts val="611"/>
              </a:spcAft>
              <a:buFont typeface="Arial" panose="020B0604020202020204" pitchFamily="34" charset="0"/>
              <a:buChar char="•"/>
            </a:pPr>
            <a:r>
              <a:rPr lang="en-US" dirty="0"/>
              <a:t>Call out for help by contacting the company representative on site or by immediately contacting your supervisor/manager.</a:t>
            </a: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lvl="0" hangingPunct="0"/>
            <a:r>
              <a:rPr lang="en-US" b="1" dirty="0"/>
              <a:t>2.  </a:t>
            </a:r>
            <a:r>
              <a:rPr lang="en-US" b="1" u="sng" dirty="0"/>
              <a:t>Student Notes  </a:t>
            </a:r>
            <a:endParaRPr lang="en-US" dirty="0"/>
          </a:p>
          <a:p>
            <a:pPr marL="232943" algn="just" hangingPunct="0">
              <a:lnSpc>
                <a:spcPct val="115000"/>
              </a:lnSpc>
              <a:spcBef>
                <a:spcPts val="611"/>
              </a:spcBef>
              <a:spcAft>
                <a:spcPts val="611"/>
              </a:spcAft>
            </a:pPr>
            <a:r>
              <a:rPr lang="en-US" u="sng" dirty="0"/>
              <a:t>Takeaways</a:t>
            </a:r>
          </a:p>
          <a:p>
            <a:pPr marL="232943" algn="just" hangingPunct="0">
              <a:lnSpc>
                <a:spcPct val="115000"/>
              </a:lnSpc>
              <a:spcBef>
                <a:spcPts val="611"/>
              </a:spcBef>
              <a:spcAft>
                <a:spcPts val="611"/>
              </a:spcAft>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Employees must be able to understand the procedure for responding to an H2S emergency.</a:t>
            </a:r>
            <a:endParaRPr lang="en-US" sz="11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FD12D86-1ACB-0E4C-846A-76F7D032D4A1}" type="slidenum">
              <a:rPr lang="en-US" smtClean="0"/>
              <a:t>16</a:t>
            </a:fld>
            <a:endParaRPr lang="en-US" dirty="0"/>
          </a:p>
        </p:txBody>
      </p:sp>
    </p:spTree>
    <p:extLst>
      <p:ext uri="{BB962C8B-B14F-4D97-AF65-F5344CB8AC3E}">
        <p14:creationId xmlns:p14="http://schemas.microsoft.com/office/powerpoint/2010/main" val="110652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73538" lvl="1"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Make sure to have a good emergency contact number for your immediate supervisor and the company representative.  You must also know who to call in case your primary contact is not able to answer your call.</a:t>
            </a:r>
          </a:p>
          <a:p>
            <a:pPr marL="416338" lvl="0"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Make sure you can give clear and easy to follow directions to and out of the job location.  You might need to guide an EMS team to location.</a:t>
            </a: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lvl="0" hangingPunct="0"/>
            <a:r>
              <a:rPr lang="en-US" b="1" dirty="0"/>
              <a:t>2.  </a:t>
            </a:r>
            <a:r>
              <a:rPr lang="en-US" b="1" u="sng" dirty="0"/>
              <a:t>Student Notes </a:t>
            </a:r>
            <a:endParaRPr lang="en-US" dirty="0"/>
          </a:p>
          <a:p>
            <a:pPr marL="232943" algn="just" hangingPunct="0">
              <a:lnSpc>
                <a:spcPct val="115000"/>
              </a:lnSpc>
              <a:spcBef>
                <a:spcPts val="611"/>
              </a:spcBef>
              <a:spcAft>
                <a:spcPts val="611"/>
              </a:spcAft>
            </a:pPr>
            <a:r>
              <a:rPr lang="en-US" u="sng" dirty="0"/>
              <a:t>Takeaways</a:t>
            </a:r>
            <a:endParaRPr lang="en-US" dirty="0"/>
          </a:p>
          <a:p>
            <a:pPr marL="873538" lvl="1"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Employees must always have good contact number for their supervisors and must be able to coordinate/guide EMS teams if needed.</a:t>
            </a:r>
          </a:p>
          <a:p>
            <a:endParaRPr lang="en-US" dirty="0"/>
          </a:p>
        </p:txBody>
      </p:sp>
      <p:sp>
        <p:nvSpPr>
          <p:cNvPr id="4" name="Slide Number Placeholder 3"/>
          <p:cNvSpPr>
            <a:spLocks noGrp="1"/>
          </p:cNvSpPr>
          <p:nvPr>
            <p:ph type="sldNum" sz="quarter" idx="10"/>
          </p:nvPr>
        </p:nvSpPr>
        <p:spPr/>
        <p:txBody>
          <a:bodyPr/>
          <a:lstStyle/>
          <a:p>
            <a:fld id="{BFD12D86-1ACB-0E4C-846A-76F7D032D4A1}" type="slidenum">
              <a:rPr lang="en-US" smtClean="0"/>
              <a:t>17</a:t>
            </a:fld>
            <a:endParaRPr lang="en-US" dirty="0"/>
          </a:p>
        </p:txBody>
      </p:sp>
    </p:spTree>
    <p:extLst>
      <p:ext uri="{BB962C8B-B14F-4D97-AF65-F5344CB8AC3E}">
        <p14:creationId xmlns:p14="http://schemas.microsoft.com/office/powerpoint/2010/main" val="6005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EFB42542-4AC5-4E06-AA44-D9B8D310718B}" type="slidenum">
              <a:rPr lang="en-US" altLang="en-US"/>
              <a:pPr eaLnBrk="1" hangingPunct="1"/>
              <a:t>19</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dirty="0"/>
              <a:t>Cardinal rule!</a:t>
            </a:r>
          </a:p>
        </p:txBody>
      </p:sp>
    </p:spTree>
    <p:extLst>
      <p:ext uri="{BB962C8B-B14F-4D97-AF65-F5344CB8AC3E}">
        <p14:creationId xmlns:p14="http://schemas.microsoft.com/office/powerpoint/2010/main" val="346474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FBBB6E44-BFCF-41D2-BE2F-C144C0DF5E21}" type="slidenum">
              <a:rPr lang="en-US" altLang="en-US"/>
              <a:pPr eaLnBrk="1" hangingPunct="1"/>
              <a:t>23</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dirty="0"/>
              <a:t>This is not a First Aid/CPR class, however it is best to discuss how to check for breathing and pulse, safety devices that can be used for rescue breaths, and CPR. </a:t>
            </a:r>
          </a:p>
          <a:p>
            <a:pPr eaLnBrk="1" hangingPunct="1"/>
            <a:endParaRPr lang="en-US" altLang="en-US" dirty="0"/>
          </a:p>
          <a:p>
            <a:pPr eaLnBrk="1" hangingPunct="1"/>
            <a:r>
              <a:rPr lang="en-US" altLang="en-US" dirty="0"/>
              <a:t>The American Heart Association recommends 100 compressions per minute for CPR.  They are also advocating “Hands Only”  where you press “Hard and Fast”.</a:t>
            </a:r>
          </a:p>
        </p:txBody>
      </p:sp>
    </p:spTree>
    <p:extLst>
      <p:ext uri="{BB962C8B-B14F-4D97-AF65-F5344CB8AC3E}">
        <p14:creationId xmlns:p14="http://schemas.microsoft.com/office/powerpoint/2010/main" val="365280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annual H2S certification training, a site-specific orientation is required for individuals who have the potential to be exposed to H2S in concentrations greater than the occupational exposure limit. At a minimum, personnel shall be briefed on:</a:t>
            </a:r>
          </a:p>
          <a:p>
            <a:pPr marL="171450" indent="-171450">
              <a:buFont typeface="Arial" panose="020B0604020202020204" pitchFamily="34" charset="0"/>
              <a:buChar char="•"/>
            </a:pPr>
            <a:r>
              <a:rPr lang="en-US" dirty="0"/>
              <a:t>route(s) of egress</a:t>
            </a:r>
          </a:p>
          <a:p>
            <a:pPr marL="171450" indent="-171450">
              <a:buFont typeface="Arial" panose="020B0604020202020204" pitchFamily="34" charset="0"/>
              <a:buChar char="•"/>
            </a:pPr>
            <a:r>
              <a:rPr lang="en-US" dirty="0"/>
              <a:t>use and location of wind indicators</a:t>
            </a:r>
          </a:p>
          <a:p>
            <a:pPr marL="171450" indent="-171450">
              <a:buFont typeface="Arial" panose="020B0604020202020204" pitchFamily="34" charset="0"/>
              <a:buChar char="•"/>
            </a:pPr>
            <a:r>
              <a:rPr lang="en-US" dirty="0"/>
              <a:t>emergency assembly area(s)</a:t>
            </a:r>
          </a:p>
          <a:p>
            <a:pPr marL="171450" indent="-171450">
              <a:buFont typeface="Arial" panose="020B0604020202020204" pitchFamily="34" charset="0"/>
              <a:buChar char="•"/>
            </a:pPr>
            <a:r>
              <a:rPr lang="en-US" dirty="0"/>
              <a:t>applicable warning signals</a:t>
            </a:r>
          </a:p>
          <a:p>
            <a:pPr marL="171450" indent="-171450">
              <a:buFont typeface="Arial" panose="020B0604020202020204" pitchFamily="34" charset="0"/>
              <a:buChar char="•"/>
            </a:pPr>
            <a:r>
              <a:rPr lang="en-US" dirty="0"/>
              <a:t>how to respond in the event of an emergency</a:t>
            </a:r>
          </a:p>
          <a:p>
            <a:pPr marL="171450" indent="-171450">
              <a:buFont typeface="Arial" panose="020B0604020202020204" pitchFamily="34" charset="0"/>
              <a:buChar char="•"/>
            </a:pPr>
            <a:r>
              <a:rPr lang="en-US" dirty="0"/>
              <a:t>use and location of personal protective equipment</a:t>
            </a:r>
          </a:p>
          <a:p>
            <a:pPr marL="171450" indent="-171450">
              <a:buFont typeface="Arial" panose="020B0604020202020204" pitchFamily="34" charset="0"/>
              <a:buChar char="•"/>
            </a:pPr>
            <a:r>
              <a:rPr lang="en-US" dirty="0"/>
              <a:t>hands-on training with the specific H2S detector to be used in the field is required prior to use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25</a:t>
            </a:fld>
            <a:endParaRPr lang="en-US"/>
          </a:p>
        </p:txBody>
      </p:sp>
    </p:spTree>
    <p:extLst>
      <p:ext uri="{BB962C8B-B14F-4D97-AF65-F5344CB8AC3E}">
        <p14:creationId xmlns:p14="http://schemas.microsoft.com/office/powerpoint/2010/main" val="211321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Personnel</a:t>
            </a:r>
            <a:r>
              <a:rPr lang="en-US" baseline="0" dirty="0"/>
              <a:t> </a:t>
            </a:r>
            <a:r>
              <a:rPr lang="en-US" dirty="0"/>
              <a:t>who have received H2S certification and are subject to working under respiratory protection, shall also have successfully completed a respiratory protection training program, to include medical evaluation and fit-testing if they are to wear tight-fitting air supplied respirators in these hazardous atmospheres according to ANSI Z88 and/or OSHA 29 CFR 1910.134 or applicable local regulatory requirements.</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26</a:t>
            </a:fld>
            <a:endParaRPr lang="en-US"/>
          </a:p>
        </p:txBody>
      </p:sp>
    </p:spTree>
    <p:extLst>
      <p:ext uri="{BB962C8B-B14F-4D97-AF65-F5344CB8AC3E}">
        <p14:creationId xmlns:p14="http://schemas.microsoft.com/office/powerpoint/2010/main" val="259294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Contingency</a:t>
            </a:r>
            <a:r>
              <a:rPr lang="en-US" b="1" baseline="0" dirty="0"/>
              <a:t> Plan?</a:t>
            </a:r>
          </a:p>
          <a:p>
            <a:endParaRPr lang="en-US" baseline="0" dirty="0"/>
          </a:p>
          <a:p>
            <a:r>
              <a:rPr lang="en-US" baseline="0" dirty="0"/>
              <a:t>As we have discussed in previous modules, H2S can pose a serious potential threat to workers. If there is a release that cannot be absorbed, neutralized, or controlled at the time of release you have a critical situation that must be handled quickly to protect workers. This means you need to have a plan already in place to deal with a serious or an emergency situation.</a:t>
            </a:r>
          </a:p>
          <a:p>
            <a:endParaRPr lang="en-US" baseline="0" dirty="0"/>
          </a:p>
          <a:p>
            <a:r>
              <a:rPr lang="en-US" b="1" dirty="0"/>
              <a:t>Emergency Response Plan </a:t>
            </a:r>
          </a:p>
          <a:p>
            <a:endParaRPr lang="en-US" b="1" dirty="0"/>
          </a:p>
          <a:p>
            <a:r>
              <a:rPr lang="en-US" dirty="0"/>
              <a:t>The site-specific emergency response or contingency plan should provide an organized immediate action plan for alerting and protecting employees and the public in the event of a major H2S release.  </a:t>
            </a:r>
          </a:p>
          <a:p>
            <a:endParaRPr lang="en-US"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3</a:t>
            </a:fld>
            <a:endParaRPr lang="en-US"/>
          </a:p>
        </p:txBody>
      </p:sp>
    </p:spTree>
    <p:extLst>
      <p:ext uri="{BB962C8B-B14F-4D97-AF65-F5344CB8AC3E}">
        <p14:creationId xmlns:p14="http://schemas.microsoft.com/office/powerpoint/2010/main" val="1524732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1.  </a:t>
            </a:r>
            <a:r>
              <a:rPr lang="en-US" b="1" u="sng" dirty="0"/>
              <a:t>Instructor Notes  </a:t>
            </a:r>
            <a:endParaRPr lang="en-US" dirty="0"/>
          </a:p>
          <a:p>
            <a:pPr marL="232943" algn="just" hangingPunct="0">
              <a:lnSpc>
                <a:spcPct val="115000"/>
              </a:lnSpc>
              <a:spcBef>
                <a:spcPts val="611"/>
              </a:spcBef>
              <a:spcAft>
                <a:spcPts val="611"/>
              </a:spcAft>
            </a:pPr>
            <a:r>
              <a:rPr lang="en-US" u="sng" dirty="0"/>
              <a:t>Discussion Points</a:t>
            </a:r>
            <a:endParaRPr lang="en-US" dirty="0"/>
          </a:p>
          <a:p>
            <a:pPr marL="873538" lvl="1"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Recognize the problem by listening for sirens or alarms from nearby work stations. Strong initial smell of rotten eggs or by spotting a worker down in the field.</a:t>
            </a:r>
          </a:p>
          <a:p>
            <a:pPr marL="241630" lvl="0" indent="0" algn="just" hangingPunct="0">
              <a:lnSpc>
                <a:spcPct val="115000"/>
              </a:lnSpc>
              <a:spcBef>
                <a:spcPts val="611"/>
              </a:spcBef>
              <a:spcAft>
                <a:spcPts val="611"/>
              </a:spcAft>
              <a:buFont typeface="Arial" panose="020B0604020202020204" pitchFamily="34" charset="0"/>
              <a:buNone/>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Know the location of the emergency equipment such as: escape packs, SCBAs,</a:t>
            </a:r>
            <a:r>
              <a:rPr lang="en-US" baseline="0" dirty="0"/>
              <a:t> monitors, control panels </a:t>
            </a:r>
            <a:r>
              <a:rPr lang="en-US" dirty="0"/>
              <a:t>and alarms.</a:t>
            </a:r>
          </a:p>
          <a:p>
            <a:pPr marL="416338" lvl="0" indent="-174708" algn="just" hangingPunct="0">
              <a:lnSpc>
                <a:spcPct val="115000"/>
              </a:lnSpc>
              <a:spcBef>
                <a:spcPts val="611"/>
              </a:spcBef>
              <a:spcAft>
                <a:spcPts val="611"/>
              </a:spcAft>
              <a:buFont typeface="Arial" panose="020B0604020202020204" pitchFamily="34" charset="0"/>
              <a:buChar cha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Take control of the situation by shutting off any machinery being operated (if possible). Alert others by sounding the horn, whistling, or shouting.  Indicate that it is an H2S emergency and evacuate the area immediately.  Also, when evacuating remember to hold your breath but do not inhale. Move quickly cross</a:t>
            </a:r>
            <a:r>
              <a:rPr lang="en-US" baseline="0" dirty="0"/>
              <a:t> wind/</a:t>
            </a:r>
            <a:r>
              <a:rPr lang="en-US" dirty="0"/>
              <a:t>up wind and/or up hill.  Do not wait for anything or anyone. </a:t>
            </a:r>
          </a:p>
          <a:p>
            <a:pPr marL="698830" lvl="1" indent="0" algn="just" hangingPunct="0">
              <a:lnSpc>
                <a:spcPct val="115000"/>
              </a:lnSpc>
              <a:spcBef>
                <a:spcPts val="611"/>
              </a:spcBef>
              <a:spcAft>
                <a:spcPts val="611"/>
              </a:spcAft>
              <a:buFont typeface="Arial" panose="020B0604020202020204" pitchFamily="34" charset="0"/>
              <a:buNone/>
            </a:pPr>
            <a:endParaRPr lang="en-US" dirty="0">
              <a:solidFill>
                <a:srgbClr val="FFFF00"/>
              </a:solidFill>
            </a:endParaRPr>
          </a:p>
          <a:p>
            <a:pPr marL="413080" lvl="0" indent="-171450" algn="just" hangingPunct="0">
              <a:lnSpc>
                <a:spcPct val="115000"/>
              </a:lnSpc>
              <a:spcBef>
                <a:spcPts val="611"/>
              </a:spcBef>
              <a:spcAft>
                <a:spcPts val="611"/>
              </a:spcAft>
              <a:buFont typeface="Arial" panose="020B0604020202020204" pitchFamily="34" charset="0"/>
              <a:buChar char="•"/>
            </a:pPr>
            <a:r>
              <a:rPr lang="en-US" dirty="0"/>
              <a:t>Call out for help by contacting the company representative on site or by immediately contacting your supervisor/manager.</a:t>
            </a: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lvl="0" hangingPunct="0"/>
            <a:r>
              <a:rPr lang="en-US" b="1" dirty="0"/>
              <a:t>2.  </a:t>
            </a:r>
            <a:r>
              <a:rPr lang="en-US" b="1" u="sng" dirty="0"/>
              <a:t>Student Notes  </a:t>
            </a:r>
            <a:endParaRPr lang="en-US" dirty="0"/>
          </a:p>
          <a:p>
            <a:pPr marL="232943" algn="just" hangingPunct="0">
              <a:lnSpc>
                <a:spcPct val="115000"/>
              </a:lnSpc>
              <a:spcBef>
                <a:spcPts val="611"/>
              </a:spcBef>
              <a:spcAft>
                <a:spcPts val="611"/>
              </a:spcAft>
            </a:pPr>
            <a:r>
              <a:rPr lang="en-US" u="sng" dirty="0"/>
              <a:t>Takeaways</a:t>
            </a:r>
          </a:p>
          <a:p>
            <a:pPr marL="232943" algn="just" hangingPunct="0">
              <a:lnSpc>
                <a:spcPct val="115000"/>
              </a:lnSpc>
              <a:spcBef>
                <a:spcPts val="611"/>
              </a:spcBef>
              <a:spcAft>
                <a:spcPts val="611"/>
              </a:spcAft>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Employees must be able to understand the procedure for responding to an H2S emergency.</a:t>
            </a:r>
            <a:endParaRPr lang="en-US" sz="11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FD12D86-1ACB-0E4C-846A-76F7D032D4A1}" type="slidenum">
              <a:rPr lang="en-US" smtClean="0"/>
              <a:t>27</a:t>
            </a:fld>
            <a:endParaRPr lang="en-US" dirty="0"/>
          </a:p>
        </p:txBody>
      </p:sp>
    </p:spTree>
    <p:extLst>
      <p:ext uri="{BB962C8B-B14F-4D97-AF65-F5344CB8AC3E}">
        <p14:creationId xmlns:p14="http://schemas.microsoft.com/office/powerpoint/2010/main" val="255187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baseline="0" dirty="0">
                <a:latin typeface="Arial" charset="0"/>
              </a:rPr>
              <a:t>We discussed Emergency Response and Rescue</a:t>
            </a:r>
          </a:p>
          <a:p>
            <a:endParaRPr lang="en-US" b="1" baseline="0" dirty="0">
              <a:latin typeface="Arial" charset="0"/>
            </a:endParaRPr>
          </a:p>
        </p:txBody>
      </p:sp>
      <p:sp>
        <p:nvSpPr>
          <p:cNvPr id="4" name="Slide Number Placeholder 3"/>
          <p:cNvSpPr>
            <a:spLocks noGrp="1"/>
          </p:cNvSpPr>
          <p:nvPr>
            <p:ph type="sldNum" sz="quarter" idx="10"/>
          </p:nvPr>
        </p:nvSpPr>
        <p:spPr/>
        <p:txBody>
          <a:bodyPr/>
          <a:lstStyle/>
          <a:p>
            <a:fld id="{BFD12D86-1ACB-0E4C-846A-76F7D032D4A1}" type="slidenum">
              <a:rPr lang="en-US" smtClean="0"/>
              <a:t>28</a:t>
            </a:fld>
            <a:endParaRPr lang="en-US" dirty="0"/>
          </a:p>
        </p:txBody>
      </p:sp>
    </p:spTree>
    <p:extLst>
      <p:ext uri="{BB962C8B-B14F-4D97-AF65-F5344CB8AC3E}">
        <p14:creationId xmlns:p14="http://schemas.microsoft.com/office/powerpoint/2010/main" val="230845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Contingency/Emergency Response Plan </a:t>
            </a:r>
          </a:p>
          <a:p>
            <a:endParaRPr lang="en-US" b="1" dirty="0"/>
          </a:p>
          <a:p>
            <a:r>
              <a:rPr lang="en-US" dirty="0"/>
              <a:t>The contingency plan must contain information on</a:t>
            </a:r>
            <a:r>
              <a:rPr lang="en-US" baseline="0" dirty="0"/>
              <a:t> </a:t>
            </a:r>
            <a:r>
              <a:rPr lang="en-US" dirty="0"/>
              <a:t>the following subjects: </a:t>
            </a:r>
          </a:p>
          <a:p>
            <a:endParaRPr lang="en-US" dirty="0"/>
          </a:p>
          <a:p>
            <a:pPr marL="228600" indent="-228600">
              <a:buAutoNum type="arabicParenR"/>
            </a:pPr>
            <a:r>
              <a:rPr lang="en-US" dirty="0"/>
              <a:t>Emergency Procedures</a:t>
            </a:r>
          </a:p>
          <a:p>
            <a:pPr marL="0" indent="0">
              <a:buNone/>
            </a:pPr>
            <a:r>
              <a:rPr lang="en-US" baseline="0" dirty="0"/>
              <a:t>      </a:t>
            </a:r>
            <a:r>
              <a:rPr lang="en-US" dirty="0"/>
              <a:t>• Responsibilities of employees </a:t>
            </a:r>
          </a:p>
          <a:p>
            <a:pPr marL="0" indent="0">
              <a:buNone/>
            </a:pPr>
            <a:r>
              <a:rPr lang="en-US" dirty="0"/>
              <a:t>     </a:t>
            </a:r>
            <a:r>
              <a:rPr lang="en-US" baseline="0" dirty="0"/>
              <a:t> </a:t>
            </a:r>
            <a:r>
              <a:rPr lang="en-US" dirty="0"/>
              <a:t>• Immediate Action Plan </a:t>
            </a:r>
          </a:p>
          <a:p>
            <a:pPr marL="0" indent="0">
              <a:buNone/>
            </a:pPr>
            <a:r>
              <a:rPr lang="en-US" dirty="0"/>
              <a:t>      • Telephone numbers and communication methods</a:t>
            </a:r>
          </a:p>
          <a:p>
            <a:pPr marL="171450" indent="-171450">
              <a:buFont typeface="Arial" panose="020B0604020202020204" pitchFamily="34" charset="0"/>
              <a:buChar char="•"/>
            </a:pPr>
            <a:r>
              <a:rPr lang="en-US" dirty="0"/>
              <a:t>Safety equipment and supplies available (e.g., number and location of breathing air equipment)          </a:t>
            </a:r>
          </a:p>
          <a:p>
            <a:pPr marL="171450" indent="-171450">
              <a:buFont typeface="Arial" panose="020B0604020202020204" pitchFamily="34" charset="0"/>
              <a:buChar char="•"/>
            </a:pPr>
            <a:r>
              <a:rPr lang="en-US" dirty="0"/>
              <a:t>Location of first aid kits, litter or Stokes basket, resuscitators, and spare oxygen bottles.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4</a:t>
            </a:fld>
            <a:endParaRPr lang="en-US"/>
          </a:p>
        </p:txBody>
      </p:sp>
    </p:spTree>
    <p:extLst>
      <p:ext uri="{BB962C8B-B14F-4D97-AF65-F5344CB8AC3E}">
        <p14:creationId xmlns:p14="http://schemas.microsoft.com/office/powerpoint/2010/main" val="29318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Contingency/Emergency Response Plan </a:t>
            </a:r>
          </a:p>
          <a:p>
            <a:endParaRPr lang="en-US" b="1" dirty="0"/>
          </a:p>
          <a:p>
            <a:r>
              <a:rPr lang="en-US" dirty="0"/>
              <a:t>The contingency plan must contain information on, but not limited to, the following subjects: </a:t>
            </a:r>
          </a:p>
          <a:p>
            <a:endParaRPr lang="en-US" dirty="0"/>
          </a:p>
          <a:p>
            <a:pPr marL="228600" indent="-228600">
              <a:buFont typeface="+mj-lt"/>
              <a:buAutoNum type="arabicPeriod" startAt="2"/>
            </a:pPr>
            <a:r>
              <a:rPr lang="en-US" dirty="0"/>
              <a:t>Characteristics of Hydrogen Sulfide </a:t>
            </a:r>
            <a:r>
              <a:rPr lang="en-US" baseline="0" dirty="0"/>
              <a:t>and </a:t>
            </a:r>
            <a:r>
              <a:rPr lang="en-US" dirty="0"/>
              <a:t>Characteristics of Sulfur Dioxide (required if the facility is flaring or burning the H2S as a disposal method)</a:t>
            </a:r>
          </a:p>
          <a:p>
            <a:pPr marL="228600" indent="-228600">
              <a:buFont typeface="+mj-lt"/>
              <a:buAutoNum type="arabicPeriod" startAt="2"/>
            </a:pPr>
            <a:r>
              <a:rPr lang="en-US" dirty="0"/>
              <a:t>Facility Description, Maps and Drawings:</a:t>
            </a:r>
          </a:p>
          <a:p>
            <a:pPr marL="0" indent="0">
              <a:buFont typeface="+mj-lt"/>
              <a:buNone/>
            </a:pPr>
            <a:r>
              <a:rPr lang="en-US" baseline="0" dirty="0"/>
              <a:t>     </a:t>
            </a:r>
            <a:r>
              <a:rPr lang="en-US" dirty="0"/>
              <a:t> • Plants</a:t>
            </a:r>
          </a:p>
          <a:p>
            <a:pPr marL="0" indent="0">
              <a:buFont typeface="+mj-lt"/>
              <a:buNone/>
            </a:pPr>
            <a:r>
              <a:rPr lang="en-US" dirty="0"/>
              <a:t>      • Tank Batteries, gas conditioning facilities, flow lines </a:t>
            </a:r>
          </a:p>
          <a:p>
            <a:pPr marL="0" indent="0">
              <a:buFont typeface="+mj-lt"/>
              <a:buNone/>
            </a:pPr>
            <a:r>
              <a:rPr lang="en-US" dirty="0"/>
              <a:t>      • Compression facilities. </a:t>
            </a:r>
          </a:p>
          <a:p>
            <a:pPr marL="228600" indent="-228600">
              <a:buFont typeface="+mj-lt"/>
              <a:buAutoNum type="arabicPeriod" startAt="4"/>
            </a:pPr>
            <a:r>
              <a:rPr lang="en-US" dirty="0"/>
              <a:t>Training and Drills</a:t>
            </a:r>
          </a:p>
          <a:p>
            <a:pPr marL="0" indent="0">
              <a:buFont typeface="+mj-lt"/>
              <a:buNone/>
            </a:pPr>
            <a:r>
              <a:rPr lang="en-US" dirty="0"/>
              <a:t>     • Responsibilities and duties of essential personnel </a:t>
            </a:r>
          </a:p>
          <a:p>
            <a:pPr marL="0" indent="0">
              <a:buFont typeface="+mj-lt"/>
              <a:buNone/>
            </a:pPr>
            <a:r>
              <a:rPr lang="en-US" dirty="0"/>
              <a:t>     • Onsite or classroom drills </a:t>
            </a:r>
          </a:p>
          <a:p>
            <a:pPr marL="0" indent="0">
              <a:buFont typeface="+mj-lt"/>
              <a:buNone/>
            </a:pPr>
            <a:r>
              <a:rPr lang="en-US" dirty="0"/>
              <a:t>     • Training and attendance documentation </a:t>
            </a:r>
          </a:p>
          <a:p>
            <a:pPr marL="0" indent="0">
              <a:buFont typeface="+mj-lt"/>
              <a:buNone/>
            </a:pPr>
            <a:r>
              <a:rPr lang="en-US" dirty="0"/>
              <a:t>     • Briefing of public officials </a:t>
            </a:r>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5</a:t>
            </a:fld>
            <a:endParaRPr lang="en-US"/>
          </a:p>
        </p:txBody>
      </p:sp>
    </p:spTree>
    <p:extLst>
      <p:ext uri="{BB962C8B-B14F-4D97-AF65-F5344CB8AC3E}">
        <p14:creationId xmlns:p14="http://schemas.microsoft.com/office/powerpoint/2010/main" val="282808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1">
                    <a:lumMod val="50000"/>
                  </a:schemeClr>
                </a:solidFill>
                <a:effectLst/>
              </a:rPr>
              <a:t>Your Contingency Plan should be structured</a:t>
            </a:r>
            <a:r>
              <a:rPr lang="en-US" sz="1200" b="0" baseline="0" dirty="0">
                <a:solidFill>
                  <a:schemeClr val="tx1">
                    <a:lumMod val="50000"/>
                  </a:schemeClr>
                </a:solidFill>
                <a:effectLst/>
              </a:rPr>
              <a:t> around your response to the levels of release. It should anticipate the appropriate response.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solidFill>
                <a:schemeClr val="tx1">
                  <a:lumMod val="50000"/>
                </a:schemeClr>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1">
                    <a:lumMod val="50000"/>
                  </a:schemeClr>
                </a:solidFill>
                <a:effectLst/>
              </a:rPr>
              <a:t>Always have a plan and</a:t>
            </a:r>
            <a:r>
              <a:rPr lang="en-US" sz="1200" b="0" baseline="0" dirty="0">
                <a:solidFill>
                  <a:schemeClr val="tx1">
                    <a:lumMod val="50000"/>
                  </a:schemeClr>
                </a:solidFill>
                <a:effectLst/>
              </a:rPr>
              <a:t> </a:t>
            </a:r>
            <a:r>
              <a:rPr lang="en-US" sz="1200" b="0" dirty="0">
                <a:solidFill>
                  <a:schemeClr val="tx1">
                    <a:lumMod val="50000"/>
                  </a:schemeClr>
                </a:solidFill>
                <a:effectLst/>
              </a:rPr>
              <a:t> know where to go.</a:t>
            </a:r>
            <a:r>
              <a:rPr lang="en-US" sz="1200" b="0" baseline="0" dirty="0">
                <a:solidFill>
                  <a:schemeClr val="tx1">
                    <a:lumMod val="50000"/>
                  </a:schemeClr>
                </a:solidFill>
                <a:effectLst/>
              </a:rPr>
              <a:t> </a:t>
            </a:r>
            <a:r>
              <a:rPr lang="en-US" sz="1200" b="0" dirty="0">
                <a:solidFill>
                  <a:schemeClr val="tx1">
                    <a:lumMod val="50000"/>
                  </a:schemeClr>
                </a:solidFill>
                <a:effectLst/>
              </a:rPr>
              <a:t>Know who to contact</a:t>
            </a:r>
            <a:r>
              <a:rPr lang="en-US" sz="1200" b="0" baseline="0" dirty="0">
                <a:solidFill>
                  <a:schemeClr val="tx1">
                    <a:lumMod val="50000"/>
                  </a:schemeClr>
                </a:solidFill>
                <a:effectLst/>
              </a:rPr>
              <a:t> </a:t>
            </a:r>
            <a:r>
              <a:rPr lang="en-US" sz="1200" b="0" dirty="0">
                <a:solidFill>
                  <a:schemeClr val="tx1">
                    <a:lumMod val="50000"/>
                  </a:schemeClr>
                </a:solidFill>
                <a:effectLst/>
              </a:rPr>
              <a:t>in case of an emergency. Everybody should know</a:t>
            </a:r>
            <a:r>
              <a:rPr lang="en-US" sz="1200" b="0" baseline="0" dirty="0">
                <a:solidFill>
                  <a:schemeClr val="tx1">
                    <a:lumMod val="50000"/>
                  </a:schemeClr>
                </a:solidFill>
                <a:effectLst/>
              </a:rPr>
              <a:t> their duties and responsibilities.</a:t>
            </a:r>
            <a:endParaRPr lang="en-US" sz="1200" b="0" dirty="0">
              <a:solidFill>
                <a:schemeClr val="tx1">
                  <a:lumMod val="50000"/>
                </a:schemeClr>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lumMod val="50000"/>
                </a:schemeClr>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1">
                    <a:lumMod val="50000"/>
                  </a:schemeClr>
                </a:solidFill>
                <a:effectLst/>
              </a:rPr>
              <a:t>Contingency plans and emergency response</a:t>
            </a:r>
            <a:r>
              <a:rPr lang="en-US" sz="1200" b="0" baseline="0" dirty="0">
                <a:solidFill>
                  <a:schemeClr val="tx1">
                    <a:lumMod val="50000"/>
                  </a:schemeClr>
                </a:solidFill>
                <a:effectLst>
                  <a:outerShdw blurRad="38100" dist="38100" dir="2700000" algn="tl">
                    <a:srgbClr val="000000">
                      <a:alpha val="43137"/>
                    </a:srgbClr>
                  </a:outerShdw>
                </a:effectLst>
              </a:rPr>
              <a:t> plans are site specific, but we can review some basics.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a:solidFill>
                  <a:schemeClr val="tx1">
                    <a:lumMod val="50000"/>
                  </a:schemeClr>
                </a:solidFill>
                <a:effectLst>
                  <a:outerShdw blurRad="38100" dist="38100" dir="2700000" algn="tl">
                    <a:srgbClr val="000000">
                      <a:alpha val="43137"/>
                    </a:srgbClr>
                  </a:outerShdw>
                </a:effectLst>
              </a:rPr>
              <a:t>Understand How will you determine a situation exists?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a:solidFill>
                  <a:schemeClr val="tx1">
                    <a:lumMod val="50000"/>
                  </a:schemeClr>
                </a:solidFill>
                <a:effectLst>
                  <a:outerShdw blurRad="38100" dist="38100" dir="2700000" algn="tl">
                    <a:srgbClr val="000000">
                      <a:alpha val="43137"/>
                    </a:srgbClr>
                  </a:outerShdw>
                </a:effectLst>
              </a:rPr>
              <a:t>What is the notification procedures?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a:solidFill>
                  <a:schemeClr val="tx1">
                    <a:lumMod val="50000"/>
                  </a:schemeClr>
                </a:solidFill>
                <a:effectLst>
                  <a:outerShdw blurRad="38100" dist="38100" dir="2700000" algn="tl">
                    <a:srgbClr val="000000">
                      <a:alpha val="43137"/>
                    </a:srgbClr>
                  </a:outerShdw>
                </a:effectLst>
              </a:rPr>
              <a:t>What equipment is required to protect workers and respond to the situation?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a:solidFill>
                  <a:schemeClr val="tx1">
                    <a:lumMod val="50000"/>
                  </a:schemeClr>
                </a:solidFill>
                <a:effectLst>
                  <a:outerShdw blurRad="38100" dist="38100" dir="2700000" algn="tl">
                    <a:srgbClr val="000000">
                      <a:alpha val="43137"/>
                    </a:srgbClr>
                  </a:outerShdw>
                </a:effectLst>
              </a:rPr>
              <a:t>What are your rescue and medical treatment plans?</a:t>
            </a:r>
            <a:endParaRPr lang="en-US" sz="1200" b="1" dirty="0">
              <a:solidFill>
                <a:schemeClr val="tx1">
                  <a:lumMod val="50000"/>
                </a:schemeClr>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6</a:t>
            </a:fld>
            <a:endParaRPr lang="en-US"/>
          </a:p>
        </p:txBody>
      </p:sp>
    </p:spTree>
    <p:extLst>
      <p:ext uri="{BB962C8B-B14F-4D97-AF65-F5344CB8AC3E}">
        <p14:creationId xmlns:p14="http://schemas.microsoft.com/office/powerpoint/2010/main" val="117202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1.  </a:t>
            </a:r>
            <a:r>
              <a:rPr lang="en-US" b="1" u="sng" dirty="0"/>
              <a:t>Instructor Notes  </a:t>
            </a:r>
            <a:endParaRPr lang="en-US" dirty="0"/>
          </a:p>
          <a:p>
            <a:pPr marL="232943" algn="just" hangingPunct="0">
              <a:lnSpc>
                <a:spcPct val="115000"/>
              </a:lnSpc>
              <a:spcBef>
                <a:spcPts val="611"/>
              </a:spcBef>
              <a:spcAft>
                <a:spcPts val="611"/>
              </a:spcAft>
            </a:pPr>
            <a:r>
              <a:rPr lang="en-US" u="sng" dirty="0"/>
              <a:t>Discussion Points</a:t>
            </a:r>
          </a:p>
          <a:p>
            <a:pPr marL="232943" algn="just" hangingPunct="0">
              <a:lnSpc>
                <a:spcPct val="115000"/>
              </a:lnSpc>
              <a:spcBef>
                <a:spcPts val="611"/>
              </a:spcBef>
              <a:spcAft>
                <a:spcPts val="611"/>
              </a:spcAft>
            </a:pPr>
            <a:endParaRPr lang="en-US" dirty="0"/>
          </a:p>
          <a:p>
            <a:pPr marL="413080" lvl="0" indent="-171450" algn="just" defTabSz="465887" hangingPunct="0">
              <a:lnSpc>
                <a:spcPct val="115000"/>
              </a:lnSpc>
              <a:spcBef>
                <a:spcPts val="611"/>
              </a:spcBef>
              <a:spcAft>
                <a:spcPts val="611"/>
              </a:spcAft>
              <a:buFont typeface="Arial" panose="020B0604020202020204" pitchFamily="34" charset="0"/>
              <a:buChar char="•"/>
              <a:defRPr/>
            </a:pPr>
            <a:r>
              <a:rPr lang="en-US" dirty="0"/>
              <a:t>Emergency policy will ensure that all potential sources of H2S where employees could possibly</a:t>
            </a:r>
            <a:r>
              <a:rPr lang="en-US" baseline="0" dirty="0"/>
              <a:t> be</a:t>
            </a:r>
            <a:r>
              <a:rPr lang="en-US" dirty="0"/>
              <a:t> exposed will be evaluated.  This standard practice instruction is intended to address comprehensively the issues of; evaluating and identifying potential sources of H2S, evaluating the associated potential hazards, communicating information concerning these hazards, and establishing appropriate procedures and protective measures for employees.</a:t>
            </a:r>
          </a:p>
          <a:p>
            <a:pPr marL="413080" lvl="0" indent="-171450" algn="just" defTabSz="465887" hangingPunct="0">
              <a:lnSpc>
                <a:spcPct val="115000"/>
              </a:lnSpc>
              <a:spcBef>
                <a:spcPts val="611"/>
              </a:spcBef>
              <a:spcAft>
                <a:spcPts val="611"/>
              </a:spcAft>
              <a:buFont typeface="Arial" panose="020B0604020202020204" pitchFamily="34" charset="0"/>
              <a:buChar char="•"/>
              <a:defRPr/>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The employee shall</a:t>
            </a:r>
            <a:r>
              <a:rPr lang="en-US" baseline="0" dirty="0"/>
              <a:t> f</a:t>
            </a:r>
            <a:r>
              <a:rPr lang="en-US" dirty="0"/>
              <a:t>ollow the H2S requirements for their work areas as explained by their team leader and described within this training.</a:t>
            </a:r>
            <a:r>
              <a:rPr lang="en-US" baseline="0" dirty="0"/>
              <a:t> </a:t>
            </a:r>
            <a:r>
              <a:rPr lang="en-US" dirty="0"/>
              <a:t>Report all incidents to their supervisor</a:t>
            </a:r>
            <a:r>
              <a:rPr lang="en-US" baseline="0" dirty="0"/>
              <a:t> immediately.  </a:t>
            </a:r>
            <a:r>
              <a:rPr lang="en-US" dirty="0"/>
              <a:t>Complete and understand this training.</a:t>
            </a:r>
            <a:r>
              <a:rPr lang="en-US" baseline="0" dirty="0"/>
              <a:t> </a:t>
            </a:r>
            <a:r>
              <a:rPr lang="en-US" dirty="0"/>
              <a:t>Always</a:t>
            </a:r>
            <a:r>
              <a:rPr lang="en-US" baseline="0" dirty="0"/>
              <a:t> use proper PPE.  </a:t>
            </a:r>
            <a:r>
              <a:rPr lang="en-US" dirty="0"/>
              <a:t>Maintain and/or replace PPE.</a:t>
            </a:r>
            <a:r>
              <a:rPr lang="en-US" baseline="0" dirty="0"/>
              <a:t>  </a:t>
            </a:r>
            <a:r>
              <a:rPr lang="en-US" dirty="0"/>
              <a:t>In event of emergency, secure your own safety and do not attempt rescue.  The best way to aid a downed co-worker is by securing your own safety first.</a:t>
            </a:r>
          </a:p>
          <a:p>
            <a:pPr marL="416338" lvl="0" indent="-174708" algn="just" hangingPunct="0">
              <a:lnSpc>
                <a:spcPct val="115000"/>
              </a:lnSpc>
              <a:spcBef>
                <a:spcPts val="611"/>
              </a:spcBef>
              <a:spcAft>
                <a:spcPts val="611"/>
              </a:spcAft>
              <a:buFont typeface="Arial" panose="020B0604020202020204" pitchFamily="34" charset="0"/>
              <a:buChar char="•"/>
            </a:pPr>
            <a:endParaRPr lang="en-US" b="0" dirty="0"/>
          </a:p>
          <a:p>
            <a:pPr marL="416338" lvl="0" indent="-174708" algn="just" hangingPunct="0">
              <a:lnSpc>
                <a:spcPct val="115000"/>
              </a:lnSpc>
              <a:spcBef>
                <a:spcPts val="611"/>
              </a:spcBef>
              <a:spcAft>
                <a:spcPts val="611"/>
              </a:spcAft>
              <a:buFont typeface="Arial" panose="020B0604020202020204" pitchFamily="34" charset="0"/>
              <a:buChar char="•"/>
            </a:pPr>
            <a:r>
              <a:rPr lang="en-US" b="0" dirty="0"/>
              <a:t>Management</a:t>
            </a:r>
            <a:r>
              <a:rPr lang="en-US" b="0" baseline="0" dirty="0"/>
              <a:t> and supervisors shall e</a:t>
            </a:r>
            <a:r>
              <a:rPr lang="en-US" b="0" dirty="0"/>
              <a:t>nsure that all personnel are knowledgeable </a:t>
            </a:r>
            <a:r>
              <a:rPr lang="en-US" dirty="0"/>
              <a:t>of the H2S requirements for the areas in which they work.</a:t>
            </a:r>
            <a:r>
              <a:rPr lang="en-US" baseline="0" dirty="0"/>
              <a:t>  </a:t>
            </a:r>
            <a:r>
              <a:rPr lang="en-US" dirty="0"/>
              <a:t>Ensure all incidents</a:t>
            </a:r>
            <a:r>
              <a:rPr lang="en-US" baseline="0" dirty="0"/>
              <a:t> are recorded in Dakota within two hours of the event.  </a:t>
            </a:r>
            <a:r>
              <a:rPr lang="en-US" dirty="0"/>
              <a:t>Inform all personnel of the locations where H2S may be expected.</a:t>
            </a:r>
            <a:r>
              <a:rPr lang="en-US" baseline="0" dirty="0"/>
              <a:t>  </a:t>
            </a:r>
            <a:r>
              <a:rPr lang="en-US" dirty="0"/>
              <a:t>Ensure that all monitoring is completed. </a:t>
            </a:r>
            <a:r>
              <a:rPr lang="en-US" baseline="0" dirty="0"/>
              <a:t> </a:t>
            </a:r>
            <a:r>
              <a:rPr lang="en-US" dirty="0"/>
              <a:t>Ensure all warning systems are posted, mounted, or labeled, as appropriate.</a:t>
            </a:r>
            <a:r>
              <a:rPr lang="en-US" baseline="0" dirty="0"/>
              <a:t> </a:t>
            </a:r>
            <a:r>
              <a:rPr lang="en-US" dirty="0"/>
              <a:t>Provide visible leadership to ensure H2S policies and procedures are fully implemented.</a:t>
            </a:r>
          </a:p>
          <a:p>
            <a:pPr marL="416338" lvl="0" indent="-174708" algn="just" hangingPunct="0">
              <a:lnSpc>
                <a:spcPct val="115000"/>
              </a:lnSpc>
              <a:spcBef>
                <a:spcPts val="611"/>
              </a:spcBef>
              <a:spcAft>
                <a:spcPts val="611"/>
              </a:spcAft>
              <a:buFont typeface="Arial" panose="020B0604020202020204" pitchFamily="34" charset="0"/>
              <a:buChar char="•"/>
            </a:pPr>
            <a:endParaRPr lang="en-US" b="0" dirty="0"/>
          </a:p>
          <a:p>
            <a:pPr marL="416338" lvl="0" indent="-174708" algn="just" hangingPunct="0">
              <a:lnSpc>
                <a:spcPct val="115000"/>
              </a:lnSpc>
              <a:spcBef>
                <a:spcPts val="611"/>
              </a:spcBef>
              <a:spcAft>
                <a:spcPts val="611"/>
              </a:spcAft>
              <a:buFont typeface="Arial" panose="020B0604020202020204" pitchFamily="34" charset="0"/>
              <a:buChar char="•"/>
            </a:pPr>
            <a:r>
              <a:rPr lang="en-US" b="0" dirty="0"/>
              <a:t>HSE will p</a:t>
            </a:r>
            <a:r>
              <a:rPr lang="en-US" dirty="0"/>
              <a:t>rovide training</a:t>
            </a:r>
            <a:r>
              <a:rPr lang="en-US" baseline="0" dirty="0"/>
              <a:t> and </a:t>
            </a:r>
            <a:r>
              <a:rPr lang="en-US" dirty="0"/>
              <a:t>technical resources and tools for H2S program application</a:t>
            </a:r>
            <a:r>
              <a:rPr lang="en-US" baseline="0" dirty="0"/>
              <a:t> and m</a:t>
            </a:r>
            <a:r>
              <a:rPr lang="en-US" dirty="0"/>
              <a:t>onitor compliance through the audit and inspection process.</a:t>
            </a: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lvl="0" hangingPunct="0"/>
            <a:r>
              <a:rPr lang="en-US" b="1" dirty="0"/>
              <a:t>2.  </a:t>
            </a:r>
            <a:r>
              <a:rPr lang="en-US" b="1" u="sng" dirty="0"/>
              <a:t>Student Notes  </a:t>
            </a:r>
            <a:endParaRPr lang="en-US" dirty="0"/>
          </a:p>
          <a:p>
            <a:pPr marL="232943" algn="just" hangingPunct="0">
              <a:lnSpc>
                <a:spcPct val="115000"/>
              </a:lnSpc>
              <a:spcBef>
                <a:spcPts val="611"/>
              </a:spcBef>
              <a:spcAft>
                <a:spcPts val="611"/>
              </a:spcAft>
            </a:pPr>
            <a:r>
              <a:rPr lang="en-US" u="sng" dirty="0"/>
              <a:t>Takeaways </a:t>
            </a:r>
          </a:p>
          <a:p>
            <a:pPr marL="232943" algn="just" hangingPunct="0">
              <a:lnSpc>
                <a:spcPct val="115000"/>
              </a:lnSpc>
              <a:spcBef>
                <a:spcPts val="611"/>
              </a:spcBef>
              <a:spcAft>
                <a:spcPts val="611"/>
              </a:spcAft>
            </a:pPr>
            <a:endParaRPr lang="en-US" dirty="0"/>
          </a:p>
          <a:p>
            <a:pPr marL="416338" lvl="0" indent="-174708" algn="just" hangingPunct="0">
              <a:lnSpc>
                <a:spcPct val="115000"/>
              </a:lnSpc>
              <a:spcBef>
                <a:spcPts val="611"/>
              </a:spcBef>
              <a:spcAft>
                <a:spcPts val="611"/>
              </a:spcAft>
              <a:buFont typeface="Arial" panose="020B0604020202020204" pitchFamily="34" charset="0"/>
              <a:buChar char="•"/>
            </a:pPr>
            <a:r>
              <a:rPr lang="en-US" dirty="0"/>
              <a:t>Employees need to familiarize themselves with the OSES H2S program and understand the responsibilities given to all levels of the operation.</a:t>
            </a:r>
          </a:p>
          <a:p>
            <a:endParaRPr lang="en-US" dirty="0"/>
          </a:p>
        </p:txBody>
      </p:sp>
      <p:sp>
        <p:nvSpPr>
          <p:cNvPr id="4" name="Slide Number Placeholder 3"/>
          <p:cNvSpPr>
            <a:spLocks noGrp="1"/>
          </p:cNvSpPr>
          <p:nvPr>
            <p:ph type="sldNum" sz="quarter" idx="10"/>
          </p:nvPr>
        </p:nvSpPr>
        <p:spPr/>
        <p:txBody>
          <a:bodyPr/>
          <a:lstStyle/>
          <a:p>
            <a:fld id="{BFD12D86-1ACB-0E4C-846A-76F7D032D4A1}" type="slidenum">
              <a:rPr lang="en-US" smtClean="0"/>
              <a:t>7</a:t>
            </a:fld>
            <a:endParaRPr lang="en-US" dirty="0"/>
          </a:p>
        </p:txBody>
      </p:sp>
    </p:spTree>
    <p:extLst>
      <p:ext uri="{BB962C8B-B14F-4D97-AF65-F5344CB8AC3E}">
        <p14:creationId xmlns:p14="http://schemas.microsoft.com/office/powerpoint/2010/main" val="133828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Monitors Areas where sources of H2S equal to or exceed 10 ppm and there is a potential for a sudden release of H2S should be evaluated for the installation of permanent fixed H2S monitoring systems.  </a:t>
            </a:r>
          </a:p>
          <a:p>
            <a:endParaRPr lang="en-US" dirty="0"/>
          </a:p>
          <a:p>
            <a:r>
              <a:rPr lang="en-US" dirty="0"/>
              <a:t>Fixed monitor sensors should be placed in proximity to potential sources of an H2S release.   Sensors should be situated in a manner that ensures adequate coverage under any wind direction situation.  The monitor’s warning device, audible and visual, shall be located so that the alarm can be easily recognized throughout the facility. </a:t>
            </a:r>
          </a:p>
          <a:p>
            <a:endParaRPr lang="en-US" dirty="0"/>
          </a:p>
          <a:p>
            <a:r>
              <a:rPr lang="en-US" dirty="0"/>
              <a:t>Additionally, the following apply to fixed monitors: </a:t>
            </a:r>
          </a:p>
          <a:p>
            <a:r>
              <a:rPr lang="en-US" dirty="0"/>
              <a:t>• Continuous reading fixed area monitors shall be inspected and calibrated on a monthly basis and/or as recommended by the manufacturer, if more stringent. </a:t>
            </a:r>
          </a:p>
          <a:p>
            <a:r>
              <a:rPr lang="en-US" dirty="0"/>
              <a:t>• When an alarm sounds (personal, portable, or fixed), the employee(s) shall leave the area and shall not re-enter until the airborne concentration of H2S is below 10 ppm. </a:t>
            </a:r>
          </a:p>
          <a:p>
            <a:r>
              <a:rPr lang="en-US" dirty="0"/>
              <a:t>• If it is necessary to enter a work environment where concentrations are above 10 ppm, a full-</a:t>
            </a:r>
            <a:r>
              <a:rPr lang="en-US" dirty="0" err="1"/>
              <a:t>facepiece</a:t>
            </a:r>
            <a:r>
              <a:rPr lang="en-US" dirty="0"/>
              <a:t> supplied-air respirator operated in the positive pressure mode shall be used. </a:t>
            </a:r>
          </a:p>
          <a:p>
            <a:r>
              <a:rPr lang="en-US" dirty="0"/>
              <a:t>• All low level alarms shall be set at a maximum of 10 ppm or less H2S concentration. Warning </a:t>
            </a:r>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8</a:t>
            </a:fld>
            <a:endParaRPr lang="en-US"/>
          </a:p>
        </p:txBody>
      </p:sp>
    </p:spTree>
    <p:extLst>
      <p:ext uri="{BB962C8B-B14F-4D97-AF65-F5344CB8AC3E}">
        <p14:creationId xmlns:p14="http://schemas.microsoft.com/office/powerpoint/2010/main" val="209699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86" lvl="0" indent="0">
              <a:buFont typeface="Arial" panose="020B0604020202020204" pitchFamily="34" charset="0"/>
              <a:buNone/>
            </a:pPr>
            <a:r>
              <a:rPr lang="en-US" dirty="0"/>
              <a:t>API H2S well drilling sites classify</a:t>
            </a:r>
            <a:r>
              <a:rPr lang="en-US" baseline="0" dirty="0"/>
              <a:t> hazards with </a:t>
            </a:r>
            <a:r>
              <a:rPr lang="en-US" dirty="0"/>
              <a:t>posted signs.</a:t>
            </a:r>
            <a:r>
              <a:rPr lang="en-US" baseline="0" dirty="0"/>
              <a:t> </a:t>
            </a:r>
          </a:p>
          <a:p>
            <a:pPr marL="8686" lvl="0" indent="0">
              <a:buFont typeface="Arial" panose="020B0604020202020204" pitchFamily="34" charset="0"/>
              <a:buNone/>
            </a:pPr>
            <a:endParaRPr lang="en-US" baseline="0" dirty="0"/>
          </a:p>
          <a:p>
            <a:pPr marL="8686" lvl="0" indent="0">
              <a:buFont typeface="Arial" panose="020B0604020202020204" pitchFamily="34" charset="0"/>
              <a:buNone/>
            </a:pPr>
            <a:r>
              <a:rPr lang="en-US" dirty="0"/>
              <a:t>The H2S concentration correspond to the condition hazard.</a:t>
            </a:r>
            <a:r>
              <a:rPr lang="en-US" baseline="0" dirty="0"/>
              <a:t>  T</a:t>
            </a:r>
            <a:r>
              <a:rPr lang="en-US" dirty="0"/>
              <a:t>he H2S concentration determines the hazard.</a:t>
            </a:r>
            <a:r>
              <a:rPr lang="en-US" baseline="0" dirty="0"/>
              <a:t>  </a:t>
            </a:r>
            <a:r>
              <a:rPr lang="en-US" dirty="0"/>
              <a:t>The hazard condition also determines the appropriate requirements to take, special safety equipment and the color</a:t>
            </a:r>
            <a:r>
              <a:rPr lang="en-US" baseline="0" dirty="0"/>
              <a:t> of </a:t>
            </a:r>
            <a:r>
              <a:rPr lang="en-US" dirty="0"/>
              <a:t>flag to use.</a:t>
            </a:r>
          </a:p>
          <a:p>
            <a:pPr marL="640594" lvl="1" indent="-174708">
              <a:buFont typeface="Arial" panose="020B0604020202020204" pitchFamily="34" charset="0"/>
              <a:buChar char="•"/>
            </a:pPr>
            <a:endParaRPr lang="en-US" dirty="0"/>
          </a:p>
          <a:p>
            <a:pPr marL="232943" algn="just" hangingPunct="0">
              <a:lnSpc>
                <a:spcPct val="115000"/>
              </a:lnSpc>
              <a:spcBef>
                <a:spcPts val="611"/>
              </a:spcBef>
              <a:spcAft>
                <a:spcPts val="611"/>
              </a:spcAft>
            </a:pPr>
            <a:endParaRPr lang="en-US" b="1" dirty="0">
              <a:solidFill>
                <a:srgbClr val="000000"/>
              </a:solidFill>
              <a:highlight>
                <a:srgbClr val="FFFF00"/>
              </a:highlight>
              <a:cs typeface="Tahoma"/>
            </a:endParaRPr>
          </a:p>
          <a:p>
            <a:pPr marL="0" marR="0" lvl="0" indent="0" algn="just" defTabSz="457200" rtl="0" eaLnBrk="1" fontAlgn="auto" latinLnBrk="0" hangingPunct="0">
              <a:lnSpc>
                <a:spcPct val="115000"/>
              </a:lnSpc>
              <a:spcBef>
                <a:spcPts val="611"/>
              </a:spcBef>
              <a:spcAft>
                <a:spcPts val="611"/>
              </a:spcAft>
              <a:buClrTx/>
              <a:buSzTx/>
              <a:buFont typeface="Arial" panose="020B0604020202020204" pitchFamily="34" charset="0"/>
              <a:buNone/>
              <a:tabLst/>
              <a:defRPr/>
            </a:pPr>
            <a:r>
              <a:rPr lang="en-US" dirty="0"/>
              <a:t>What does</a:t>
            </a:r>
            <a:r>
              <a:rPr lang="en-US" baseline="0" dirty="0"/>
              <a:t> the flag color indicate?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9</a:t>
            </a:fld>
            <a:endParaRPr lang="en-US"/>
          </a:p>
        </p:txBody>
      </p:sp>
    </p:spTree>
    <p:extLst>
      <p:ext uri="{BB962C8B-B14F-4D97-AF65-F5344CB8AC3E}">
        <p14:creationId xmlns:p14="http://schemas.microsoft.com/office/powerpoint/2010/main" val="272817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Warning Signs </a:t>
            </a:r>
          </a:p>
          <a:p>
            <a:endParaRPr lang="en-US" dirty="0"/>
          </a:p>
          <a:p>
            <a:r>
              <a:rPr lang="en-US" dirty="0"/>
              <a:t>Warning signs shall be posted to remind employees of potential hazards at all H2S facilities.  In some cases, a facility may be designated as an H2S facility based upon a single source above a specified level say</a:t>
            </a:r>
            <a:r>
              <a:rPr lang="en-US" baseline="0" dirty="0"/>
              <a:t> </a:t>
            </a:r>
            <a:r>
              <a:rPr lang="en-US" dirty="0"/>
              <a:t>20 ppm.  </a:t>
            </a:r>
          </a:p>
          <a:p>
            <a:endParaRPr lang="en-US" dirty="0"/>
          </a:p>
          <a:p>
            <a:r>
              <a:rPr lang="en-US" dirty="0"/>
              <a:t>If a facility is classified based on one source (e.g., an amine unit above 10 ppm with all other sources less than 10 ppm), signs may be posted only in that area of the facility. </a:t>
            </a:r>
          </a:p>
          <a:p>
            <a:endParaRPr lang="en-US" dirty="0"/>
          </a:p>
          <a:p>
            <a:r>
              <a:rPr lang="en-US" dirty="0"/>
              <a:t>The following are additional warning sign requirements: </a:t>
            </a:r>
          </a:p>
          <a:p>
            <a:r>
              <a:rPr lang="en-US" dirty="0"/>
              <a:t>• For offshore operations, signs are to be located on the outboard sides of the production platform to inform boaters of a potential H2S danger. </a:t>
            </a:r>
          </a:p>
          <a:p>
            <a:endParaRPr lang="en-US" dirty="0"/>
          </a:p>
          <a:p>
            <a:r>
              <a:rPr lang="en-US" dirty="0"/>
              <a:t>• The sign shall be legible and large enough to be read by all persons approaching the facility.   </a:t>
            </a:r>
          </a:p>
          <a:p>
            <a:endParaRPr lang="en-US" dirty="0"/>
          </a:p>
          <a:p>
            <a:r>
              <a:rPr lang="en-US" dirty="0"/>
              <a:t>• All signs, and when appropriate, flags, shall be visible to all personnel when approaching the facility under normal lighting and weather conditions. </a:t>
            </a:r>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10</a:t>
            </a:fld>
            <a:endParaRPr lang="en-US"/>
          </a:p>
        </p:txBody>
      </p:sp>
    </p:spTree>
    <p:extLst>
      <p:ext uri="{BB962C8B-B14F-4D97-AF65-F5344CB8AC3E}">
        <p14:creationId xmlns:p14="http://schemas.microsoft.com/office/powerpoint/2010/main" val="342238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B1C0-02ED-401B-820D-CD83B8424D8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D4EF03-391E-4A32-AD17-02FCED0392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7EE10A-F0A1-4691-A9B8-2C59B9A2206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DF85A65-CEAA-469D-8AAD-574410242F0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7DE85-1444-4AD3-A1EC-17355C0168B6}"/>
              </a:ext>
            </a:extLst>
          </p:cNvPr>
          <p:cNvSpPr>
            <a:spLocks noGrp="1"/>
          </p:cNvSpPr>
          <p:nvPr>
            <p:ph type="sldNum" sz="quarter" idx="12"/>
          </p:nvPr>
        </p:nvSpPr>
        <p:spPr/>
        <p:txBody>
          <a:bodyPr/>
          <a:lstStyle/>
          <a:p>
            <a:pPr>
              <a:defRPr/>
            </a:pPr>
            <a:fld id="{DE622A1D-FAAC-4470-9CF8-B665CB462E17}" type="slidenum">
              <a:rPr lang="en-US" smtClean="0"/>
              <a:pPr>
                <a:defRPr/>
              </a:pPr>
              <a:t>‹#›</a:t>
            </a:fld>
            <a:endParaRPr lang="en-US"/>
          </a:p>
        </p:txBody>
      </p:sp>
      <p:sp>
        <p:nvSpPr>
          <p:cNvPr id="7" name="Text Box 27">
            <a:extLst>
              <a:ext uri="{FF2B5EF4-FFF2-40B4-BE49-F238E27FC236}">
                <a16:creationId xmlns:a16="http://schemas.microsoft.com/office/drawing/2014/main" id="{AD44781F-FE95-4AB9-BEF6-85E540A73687}"/>
              </a:ext>
            </a:extLst>
          </p:cNvPr>
          <p:cNvSpPr txBox="1">
            <a:spLocks noChangeArrowheads="1"/>
          </p:cNvSpPr>
          <p:nvPr userDrawn="1"/>
        </p:nvSpPr>
        <p:spPr bwMode="auto">
          <a:xfrm>
            <a:off x="1752600" y="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defRPr/>
            </a:pPr>
            <a:r>
              <a:rPr lang="en-US" sz="1400" b="1" i="0">
                <a:solidFill>
                  <a:schemeClr val="bg1"/>
                </a:solidFill>
                <a:latin typeface="Arial" charset="0"/>
              </a:rPr>
              <a:t>Introduction to Accident Investigation</a:t>
            </a:r>
          </a:p>
        </p:txBody>
      </p:sp>
    </p:spTree>
    <p:extLst>
      <p:ext uri="{BB962C8B-B14F-4D97-AF65-F5344CB8AC3E}">
        <p14:creationId xmlns:p14="http://schemas.microsoft.com/office/powerpoint/2010/main" val="381230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140F-050D-4099-90DF-8C7758985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E6D9-70C6-4CDB-8B91-99E5D2363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EFA9-EDFC-4A6F-87BE-EC42ABE6FC0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Slide Number Placeholder 5">
            <a:extLst>
              <a:ext uri="{FF2B5EF4-FFF2-40B4-BE49-F238E27FC236}">
                <a16:creationId xmlns:a16="http://schemas.microsoft.com/office/drawing/2014/main" id="{9C2771DD-56C0-43C3-93F0-BFAFB4BCF898}"/>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143750812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749E5-E32C-4F52-B47E-6AAE786EEE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D1785-ED64-4E82-BC41-38C906FCF3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934D3-2547-45F9-BDE4-928150414B9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Slide Number Placeholder 5">
            <a:extLst>
              <a:ext uri="{FF2B5EF4-FFF2-40B4-BE49-F238E27FC236}">
                <a16:creationId xmlns:a16="http://schemas.microsoft.com/office/drawing/2014/main" id="{9A579B4B-E6FB-4F28-9FBD-70CAF9D5218F}"/>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343304629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18" name="Title 17"/>
          <p:cNvSpPr>
            <a:spLocks noGrp="1"/>
          </p:cNvSpPr>
          <p:nvPr>
            <p:ph type="title"/>
          </p:nvPr>
        </p:nvSpPr>
        <p:spPr>
          <a:xfrm>
            <a:off x="2284614" y="693738"/>
            <a:ext cx="6443087" cy="686448"/>
          </a:xfrm>
          <a:prstGeom prst="rect">
            <a:avLst/>
          </a:prstGeom>
        </p:spPr>
        <p:txBody>
          <a:bodyPr vert="horz" lIns="0" tIns="0" rIns="0" bIns="0"/>
          <a:lstStyle>
            <a:lvl1pPr algn="l">
              <a:defRPr sz="3600" b="1">
                <a:solidFill>
                  <a:srgbClr val="002060"/>
                </a:solidFill>
              </a:defRPr>
            </a:lvl1pPr>
          </a:lstStyle>
          <a:p>
            <a:r>
              <a:rPr lang="en-US" dirty="0"/>
              <a:t>Click to edit Master title style</a:t>
            </a:r>
          </a:p>
        </p:txBody>
      </p:sp>
      <p:sp>
        <p:nvSpPr>
          <p:cNvPr id="22" name="Text Placeholder 21"/>
          <p:cNvSpPr>
            <a:spLocks noGrp="1"/>
          </p:cNvSpPr>
          <p:nvPr>
            <p:ph type="body" sz="quarter" idx="12"/>
          </p:nvPr>
        </p:nvSpPr>
        <p:spPr>
          <a:xfrm>
            <a:off x="2292032" y="1507892"/>
            <a:ext cx="6064250" cy="1392237"/>
          </a:xfrm>
          <a:prstGeom prst="rect">
            <a:avLst/>
          </a:prstGeom>
        </p:spPr>
        <p:txBody>
          <a:bodyPr vert="horz" lIns="0" tIns="0" rIns="0" bIns="0"/>
          <a:lstStyle>
            <a:lvl1pPr marL="0" indent="0">
              <a:lnSpc>
                <a:spcPts val="2400"/>
              </a:lnSpc>
              <a:spcBef>
                <a:spcPts val="0"/>
              </a:spcBef>
              <a:buNone/>
              <a:defRPr sz="2400">
                <a:solidFill>
                  <a:srgbClr val="464746"/>
                </a:solidFill>
              </a:defRPr>
            </a:lvl1pPr>
            <a:lvl2pPr marL="457200" indent="0">
              <a:lnSpc>
                <a:spcPts val="2400"/>
              </a:lnSpc>
              <a:spcBef>
                <a:spcPts val="0"/>
              </a:spcBef>
              <a:buNone/>
              <a:defRPr sz="2400">
                <a:solidFill>
                  <a:srgbClr val="464746"/>
                </a:solidFill>
              </a:defRPr>
            </a:lvl2pPr>
            <a:lvl3pPr marL="914400" indent="0">
              <a:lnSpc>
                <a:spcPts val="2400"/>
              </a:lnSpc>
              <a:spcBef>
                <a:spcPts val="0"/>
              </a:spcBef>
              <a:buNone/>
              <a:defRPr sz="2400">
                <a:solidFill>
                  <a:srgbClr val="464746"/>
                </a:solidFill>
              </a:defRPr>
            </a:lvl3pPr>
            <a:lvl4pPr marL="1371600" indent="0">
              <a:lnSpc>
                <a:spcPts val="2400"/>
              </a:lnSpc>
              <a:spcBef>
                <a:spcPts val="0"/>
              </a:spcBef>
              <a:buNone/>
              <a:defRPr sz="2400">
                <a:solidFill>
                  <a:srgbClr val="464746"/>
                </a:solidFill>
              </a:defRPr>
            </a:lvl4pPr>
            <a:lvl5pPr marL="1828800" indent="0">
              <a:lnSpc>
                <a:spcPts val="2400"/>
              </a:lnSpc>
              <a:spcBef>
                <a:spcPts val="0"/>
              </a:spcBef>
              <a:buNone/>
              <a:defRPr sz="2400">
                <a:solidFill>
                  <a:srgbClr val="4647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13"/>
          <p:cNvSpPr>
            <a:spLocks noGrp="1"/>
          </p:cNvSpPr>
          <p:nvPr>
            <p:ph type="sldNum" sz="quarter" idx="4"/>
          </p:nvPr>
        </p:nvSpPr>
        <p:spPr>
          <a:xfrm>
            <a:off x="222125" y="6472237"/>
            <a:ext cx="582024" cy="385763"/>
          </a:xfrm>
          <a:prstGeom prst="rect">
            <a:avLst/>
          </a:prstGeom>
        </p:spPr>
        <p:txBody>
          <a:bodyPr vert="horz" wrap="none" lIns="0" tIns="0" rIns="0" bIns="0" rtlCol="0" anchor="ctr"/>
          <a:lstStyle>
            <a:lvl1pPr algn="ctr">
              <a:defRPr sz="1300">
                <a:solidFill>
                  <a:schemeClr val="bg1"/>
                </a:solidFill>
              </a:defRPr>
            </a:lvl1pPr>
          </a:lstStyle>
          <a:p>
            <a:fld id="{621417F9-3298-CE4E-B09C-B78C2AD86AAB}" type="slidenum">
              <a:rPr lang="en-US" smtClean="0"/>
              <a:pPr/>
              <a:t>‹#›</a:t>
            </a:fld>
            <a:endParaRPr lang="en-US" dirty="0"/>
          </a:p>
        </p:txBody>
      </p:sp>
      <p:sp>
        <p:nvSpPr>
          <p:cNvPr id="25" name="Text Placeholder 24"/>
          <p:cNvSpPr>
            <a:spLocks noGrp="1"/>
          </p:cNvSpPr>
          <p:nvPr>
            <p:ph type="body" sz="quarter" idx="13"/>
          </p:nvPr>
        </p:nvSpPr>
        <p:spPr>
          <a:xfrm>
            <a:off x="2284614" y="2948006"/>
            <a:ext cx="4583113" cy="1978025"/>
          </a:xfrm>
          <a:prstGeom prst="rect">
            <a:avLst/>
          </a:prstGeom>
        </p:spPr>
        <p:txBody>
          <a:bodyPr vert="horz" lIns="0" tIns="0" rIns="0" bIns="0"/>
          <a:lstStyle>
            <a:lvl1pPr marL="0" indent="-228600">
              <a:lnSpc>
                <a:spcPts val="3000"/>
              </a:lnSpc>
              <a:spcBef>
                <a:spcPts val="0"/>
              </a:spcBef>
              <a:buClr>
                <a:schemeClr val="accent1"/>
              </a:buClr>
              <a:buFont typeface="Wingdings" charset="2"/>
              <a:buChar char="§"/>
              <a:defRPr sz="2400"/>
            </a:lvl1pPr>
            <a:lvl2pPr marL="0" indent="-228600">
              <a:lnSpc>
                <a:spcPts val="3000"/>
              </a:lnSpc>
              <a:spcBef>
                <a:spcPts val="0"/>
              </a:spcBef>
              <a:buClr>
                <a:schemeClr val="accent1"/>
              </a:buClr>
              <a:buFont typeface="Wingdings" charset="2"/>
              <a:buChar char="§"/>
              <a:defRPr sz="2400"/>
            </a:lvl2pPr>
            <a:lvl3pPr marL="0" indent="-228600">
              <a:lnSpc>
                <a:spcPts val="3000"/>
              </a:lnSpc>
              <a:spcBef>
                <a:spcPts val="0"/>
              </a:spcBef>
              <a:buClr>
                <a:schemeClr val="accent1"/>
              </a:buClr>
              <a:buFont typeface="Wingdings" charset="2"/>
              <a:buChar char="§"/>
              <a:defRPr sz="2400"/>
            </a:lvl3pPr>
            <a:lvl4pPr marL="0" indent="-228600">
              <a:lnSpc>
                <a:spcPts val="3000"/>
              </a:lnSpc>
              <a:spcBef>
                <a:spcPts val="0"/>
              </a:spcBef>
              <a:buClr>
                <a:schemeClr val="accent1"/>
              </a:buClr>
              <a:buFont typeface="Wingdings" charset="2"/>
              <a:buChar char="§"/>
              <a:defRPr sz="2400"/>
            </a:lvl4pPr>
            <a:lvl5pPr marL="0" indent="-228600">
              <a:lnSpc>
                <a:spcPts val="3000"/>
              </a:lnSpc>
              <a:spcBef>
                <a:spcPts val="0"/>
              </a:spcBef>
              <a:buClr>
                <a:schemeClr val="accent1"/>
              </a:buClr>
              <a:buFont typeface="Wingdings"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8890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B715-5AD4-4F95-B5B0-2103F9A55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1637B-FD83-4F65-A04C-2E7CF920E4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7DDCC-C56A-49F6-81A4-944AED4CEF2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842C370-D776-49BE-B08F-809C4E46E881}"/>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a:extLst>
              <a:ext uri="{FF2B5EF4-FFF2-40B4-BE49-F238E27FC236}">
                <a16:creationId xmlns:a16="http://schemas.microsoft.com/office/drawing/2014/main" id="{A7441149-27FC-49B7-99ED-C612E07A3185}"/>
              </a:ext>
            </a:extLst>
          </p:cNvPr>
          <p:cNvSpPr>
            <a:spLocks noGrp="1"/>
          </p:cNvSpPr>
          <p:nvPr>
            <p:ph type="sldNum" sz="quarter" idx="12"/>
          </p:nvPr>
        </p:nvSpPr>
        <p:spPr/>
        <p:txBody>
          <a:bodyPr/>
          <a:lstStyle/>
          <a:p>
            <a:pPr>
              <a:defRPr/>
            </a:pPr>
            <a:fld id="{2C71CE4E-B5C7-4C8B-AA5F-4F0B8B1F2B66}" type="slidenum">
              <a:rPr lang="en-US" smtClean="0"/>
              <a:pPr>
                <a:defRPr/>
              </a:pPr>
              <a:t>‹#›</a:t>
            </a:fld>
            <a:endParaRPr lang="en-US"/>
          </a:p>
        </p:txBody>
      </p:sp>
    </p:spTree>
    <p:extLst>
      <p:ext uri="{BB962C8B-B14F-4D97-AF65-F5344CB8AC3E}">
        <p14:creationId xmlns:p14="http://schemas.microsoft.com/office/powerpoint/2010/main" val="40122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0672-1B5A-4E38-8B43-AAD42ECFE62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AD7624C-BF81-4CA7-80A4-4930E14169E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72909-936C-44D1-8BBF-F70DAF2C9629}"/>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Slide Number Placeholder 5">
            <a:extLst>
              <a:ext uri="{FF2B5EF4-FFF2-40B4-BE49-F238E27FC236}">
                <a16:creationId xmlns:a16="http://schemas.microsoft.com/office/drawing/2014/main" id="{32F440CF-C290-4CEB-B217-82566D8FEA7D}"/>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413408425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D712-5DC8-4F4C-BAB4-2D6384B8A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612F3-B0D7-4D1F-8413-8F4E835C9A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A5EDE-EDD5-4B2F-8FC0-9B98F7B0A9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6005F-049E-40B8-8BB8-5829180C5A62}"/>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7" name="Slide Number Placeholder 6">
            <a:extLst>
              <a:ext uri="{FF2B5EF4-FFF2-40B4-BE49-F238E27FC236}">
                <a16:creationId xmlns:a16="http://schemas.microsoft.com/office/drawing/2014/main" id="{9753F021-E2C8-49BB-ABCE-74C0C8B450DE}"/>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374875642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4EE8-F680-4807-B9EF-8855D20B5D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F6990-7AE2-4F06-BCFF-2BDA3AD60E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2275D-56F0-4149-B631-88F93AE6E7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ECE2F-2335-4B86-8FAB-24634E0FA8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440B9-3457-4C1B-8A5B-66E907CC7C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1E4707-1DBF-4500-AE19-DA4C446AD34F}"/>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9" name="Slide Number Placeholder 8">
            <a:extLst>
              <a:ext uri="{FF2B5EF4-FFF2-40B4-BE49-F238E27FC236}">
                <a16:creationId xmlns:a16="http://schemas.microsoft.com/office/drawing/2014/main" id="{C30DCD52-0410-4B95-ADBB-80833369C1B2}"/>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4817575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4B62-DA00-49CD-BF09-E6409C535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5988D-CBB6-4062-A919-2D42A2FFE7E7}"/>
              </a:ext>
            </a:extLst>
          </p:cNvPr>
          <p:cNvSpPr>
            <a:spLocks noGrp="1"/>
          </p:cNvSpPr>
          <p:nvPr>
            <p:ph type="dt" sz="half" idx="10"/>
          </p:nvPr>
        </p:nvSpPr>
        <p:spPr/>
        <p:txBody>
          <a:bodyPr/>
          <a:lstStyle/>
          <a:p>
            <a:pPr>
              <a:defRPr/>
            </a:pPr>
            <a:endParaRPr lang="en-US"/>
          </a:p>
        </p:txBody>
      </p:sp>
      <p:sp>
        <p:nvSpPr>
          <p:cNvPr id="5" name="Slide Number Placeholder 4">
            <a:extLst>
              <a:ext uri="{FF2B5EF4-FFF2-40B4-BE49-F238E27FC236}">
                <a16:creationId xmlns:a16="http://schemas.microsoft.com/office/drawing/2014/main" id="{F9F75FC6-545C-47F3-905B-F10A5DC80752}"/>
              </a:ext>
            </a:extLst>
          </p:cNvPr>
          <p:cNvSpPr>
            <a:spLocks noGrp="1"/>
          </p:cNvSpPr>
          <p:nvPr>
            <p:ph type="sldNum" sz="quarter" idx="12"/>
          </p:nvPr>
        </p:nvSpPr>
        <p:spPr/>
        <p:txBody>
          <a:bodyPr/>
          <a:lstStyle/>
          <a:p>
            <a:pPr>
              <a:defRPr/>
            </a:pPr>
            <a:fld id="{46370614-0D7B-402E-8133-BA155BC9C12B}" type="slidenum">
              <a:rPr lang="en-US" smtClean="0"/>
              <a:pPr>
                <a:defRPr/>
              </a:pPr>
              <a:t>‹#›</a:t>
            </a:fld>
            <a:endParaRPr lang="en-US"/>
          </a:p>
        </p:txBody>
      </p:sp>
    </p:spTree>
    <p:extLst>
      <p:ext uri="{BB962C8B-B14F-4D97-AF65-F5344CB8AC3E}">
        <p14:creationId xmlns:p14="http://schemas.microsoft.com/office/powerpoint/2010/main" val="313476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D41D7-37AF-4040-B60C-BE64F05503C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4" name="Slide Number Placeholder 3">
            <a:extLst>
              <a:ext uri="{FF2B5EF4-FFF2-40B4-BE49-F238E27FC236}">
                <a16:creationId xmlns:a16="http://schemas.microsoft.com/office/drawing/2014/main" id="{EE4D9F97-4DA4-407E-9B81-42C0810F2D86}"/>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427193946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19ED-5FA1-4C73-94A0-6173285519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83EB7A-C7EC-4E1E-9FF1-6E9DDF8607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F13CD8-5ABD-4704-9FE8-82467F5236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BABB7E-B251-4710-9975-7E6DF476D896}"/>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7" name="Slide Number Placeholder 6">
            <a:extLst>
              <a:ext uri="{FF2B5EF4-FFF2-40B4-BE49-F238E27FC236}">
                <a16:creationId xmlns:a16="http://schemas.microsoft.com/office/drawing/2014/main" id="{EF3A5E8E-B99A-40DC-B76E-561B7F2B913E}"/>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07762241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75BA-E573-4C07-890A-6B89E03290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E82881-0712-42BF-807E-23EFB9C9638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F71FBA-1927-4AF8-BADB-78BBC76A66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28BA82-062A-44D0-808A-0C2971D22240}"/>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7" name="Slide Number Placeholder 6">
            <a:extLst>
              <a:ext uri="{FF2B5EF4-FFF2-40B4-BE49-F238E27FC236}">
                <a16:creationId xmlns:a16="http://schemas.microsoft.com/office/drawing/2014/main" id="{2992F49C-FFD5-44D7-8CA8-3C648898CC87}"/>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65914170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D241-F3B8-4228-8C32-7F69BFCA2D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6CB7E-19E1-4B5A-AB50-374C450CC4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3951-50DC-4173-B5D2-F6605F7E5A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F0697E-5F94-43F7-BD2B-24B4521426FC}" type="datetimeFigureOut">
              <a:rPr lang="en-US" smtClean="0"/>
              <a:t>11/5/2021</a:t>
            </a:fld>
            <a:endParaRPr lang="en-US"/>
          </a:p>
        </p:txBody>
      </p:sp>
      <p:sp>
        <p:nvSpPr>
          <p:cNvPr id="6" name="Slide Number Placeholder 5">
            <a:extLst>
              <a:ext uri="{FF2B5EF4-FFF2-40B4-BE49-F238E27FC236}">
                <a16:creationId xmlns:a16="http://schemas.microsoft.com/office/drawing/2014/main" id="{272DAC78-7904-4759-A620-35B8DA4DB7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3F4B72-27E9-1A4F-81AE-D597A12C07A3}" type="slidenum">
              <a:rPr lang="en-US" smtClean="0"/>
              <a:t>‹#›</a:t>
            </a:fld>
            <a:endParaRPr lang="en-US" dirty="0"/>
          </a:p>
        </p:txBody>
      </p:sp>
    </p:spTree>
    <p:extLst>
      <p:ext uri="{BB962C8B-B14F-4D97-AF65-F5344CB8AC3E}">
        <p14:creationId xmlns:p14="http://schemas.microsoft.com/office/powerpoint/2010/main" val="94120794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4400" kern="1200">
          <a:solidFill>
            <a:srgbClr val="00206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5" Type="http://schemas.microsoft.com/office/2007/relationships/hdphoto" Target="../media/hdphoto1.wdp"/><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4"/>
          </p:nvPr>
        </p:nvSpPr>
        <p:spPr/>
        <p:txBody>
          <a:bodyPr/>
          <a:lstStyle/>
          <a:p>
            <a:fld id="{621417F9-3298-CE4E-B09C-B78C2AD86AAB}" type="slidenum">
              <a:rPr lang="en-US" smtClean="0"/>
              <a:pPr/>
              <a:t>1</a:t>
            </a:fld>
            <a:endParaRPr lang="en-US" dirty="0"/>
          </a:p>
        </p:txBody>
      </p:sp>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sp>
        <p:nvSpPr>
          <p:cNvPr id="10" name="Rectangle 2"/>
          <p:cNvSpPr txBox="1">
            <a:spLocks noChangeArrowheads="1"/>
          </p:cNvSpPr>
          <p:nvPr/>
        </p:nvSpPr>
        <p:spPr>
          <a:xfrm>
            <a:off x="513137" y="-424355"/>
            <a:ext cx="5562600" cy="4191000"/>
          </a:xfrm>
          <a:prstGeom prst="rect">
            <a:avLst/>
          </a:prstGeom>
        </p:spPr>
        <p:txBody>
          <a:bodyPr vert="horz" lIns="0" tIns="0" rIns="0" bIns="0" rtlCol="0" anchor="ctr">
            <a:normAutofit/>
          </a:bodyPr>
          <a:lstStyle>
            <a:lvl1pPr algn="l" defTabSz="457189" rtl="0" eaLnBrk="1" latinLnBrk="0" hangingPunct="1">
              <a:spcBef>
                <a:spcPct val="0"/>
              </a:spcBef>
              <a:buNone/>
              <a:defRPr sz="3600" b="1" i="0" u="none" kern="1200">
                <a:solidFill>
                  <a:srgbClr val="002060"/>
                </a:solidFill>
                <a:latin typeface="+mj-lt"/>
                <a:ea typeface="+mj-ea"/>
                <a:cs typeface="+mj-cs"/>
              </a:defRPr>
            </a:lvl1pPr>
          </a:lstStyle>
          <a:p>
            <a:pPr fontAlgn="auto">
              <a:spcAft>
                <a:spcPts val="0"/>
              </a:spcAft>
              <a:defRPr/>
            </a:pPr>
            <a:r>
              <a:rPr lang="en-US" sz="4400" dirty="0">
                <a:latin typeface="Calibri" pitchFamily="34" charset="0"/>
              </a:rPr>
              <a:t>Hydrogen Sulfide </a:t>
            </a:r>
            <a:r>
              <a:rPr lang="en-US" sz="4400" i="1" dirty="0">
                <a:latin typeface="+mn-lt"/>
              </a:rPr>
              <a:t>(H</a:t>
            </a:r>
            <a:r>
              <a:rPr lang="en-US" sz="4400" i="1" baseline="-25000" dirty="0">
                <a:latin typeface="+mn-lt"/>
              </a:rPr>
              <a:t>2</a:t>
            </a:r>
            <a:r>
              <a:rPr lang="en-US" sz="4400" i="1" dirty="0">
                <a:latin typeface="+mn-lt"/>
              </a:rPr>
              <a:t>S) </a:t>
            </a:r>
            <a:r>
              <a:rPr lang="en-US" sz="4400" dirty="0">
                <a:latin typeface="+mn-lt"/>
              </a:rPr>
              <a:t> </a:t>
            </a:r>
            <a:r>
              <a:rPr lang="en-US" sz="4400" dirty="0">
                <a:latin typeface="Calibri" pitchFamily="34" charset="0"/>
              </a:rPr>
              <a:t>Emergency Response</a:t>
            </a:r>
          </a:p>
          <a:p>
            <a:pPr fontAlgn="auto">
              <a:spcAft>
                <a:spcPts val="0"/>
              </a:spcAft>
              <a:defRPr/>
            </a:pPr>
            <a:r>
              <a:rPr lang="en-US" sz="4400" dirty="0">
                <a:latin typeface="Calibri" pitchFamily="34" charset="0"/>
              </a:rPr>
              <a:t>&amp; Rescue</a:t>
            </a:r>
            <a:endParaRPr lang="en-US" sz="4000" dirty="0"/>
          </a:p>
        </p:txBody>
      </p:sp>
      <p:grpSp>
        <p:nvGrpSpPr>
          <p:cNvPr id="9" name="Group 8">
            <a:extLst>
              <a:ext uri="{FF2B5EF4-FFF2-40B4-BE49-F238E27FC236}">
                <a16:creationId xmlns:a16="http://schemas.microsoft.com/office/drawing/2014/main" id="{29BFD213-163A-411A-86B5-FD3C49D765FC}"/>
              </a:ext>
            </a:extLst>
          </p:cNvPr>
          <p:cNvGrpSpPr/>
          <p:nvPr/>
        </p:nvGrpSpPr>
        <p:grpSpPr>
          <a:xfrm>
            <a:off x="5513990" y="172577"/>
            <a:ext cx="3581400" cy="3735800"/>
            <a:chOff x="3723669" y="1325472"/>
            <a:chExt cx="3886200" cy="3886200"/>
          </a:xfrm>
        </p:grpSpPr>
        <p:sp>
          <p:nvSpPr>
            <p:cNvPr id="3" name="Rectangle 2"/>
            <p:cNvSpPr/>
            <p:nvPr/>
          </p:nvSpPr>
          <p:spPr>
            <a:xfrm rot="18916545">
              <a:off x="4395428" y="2066185"/>
              <a:ext cx="2585927" cy="2519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3669" y="1325472"/>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AFFDBAF5-8A1E-46B8-ACF0-A740F2CFA381}"/>
                </a:ext>
              </a:extLst>
            </p:cNvPr>
            <p:cNvSpPr/>
            <p:nvPr/>
          </p:nvSpPr>
          <p:spPr>
            <a:xfrm>
              <a:off x="5314808" y="3794880"/>
              <a:ext cx="859475" cy="480251"/>
            </a:xfrm>
            <a:prstGeom prst="rect">
              <a:avLst/>
            </a:prstGeom>
          </p:spPr>
          <p:txBody>
            <a:bodyPr wrap="square">
              <a:spAutoFit/>
            </a:bodyPr>
            <a:lstStyle/>
            <a:p>
              <a:r>
                <a:rPr lang="en-US" dirty="0"/>
                <a:t>H</a:t>
              </a:r>
              <a:r>
                <a:rPr lang="en-US" baseline="-25000" dirty="0"/>
                <a:t>2</a:t>
              </a:r>
              <a:r>
                <a:rPr lang="en-US" dirty="0"/>
                <a:t>S</a:t>
              </a:r>
            </a:p>
          </p:txBody>
        </p:sp>
      </p:grpSp>
    </p:spTree>
    <p:custDataLst>
      <p:tags r:id="rId1"/>
    </p:custDataLst>
    <p:extLst>
      <p:ext uri="{BB962C8B-B14F-4D97-AF65-F5344CB8AC3E}">
        <p14:creationId xmlns:p14="http://schemas.microsoft.com/office/powerpoint/2010/main" val="287607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883" y="0"/>
            <a:ext cx="7886700" cy="1325563"/>
          </a:xfrm>
        </p:spPr>
        <p:txBody>
          <a:bodyPr/>
          <a:lstStyle/>
          <a:p>
            <a:r>
              <a:rPr lang="en-US" b="1" dirty="0"/>
              <a:t>Warning Signs</a:t>
            </a:r>
          </a:p>
        </p:txBody>
      </p:sp>
      <p:pic>
        <p:nvPicPr>
          <p:cNvPr id="6" name="Picture 5"/>
          <p:cNvPicPr>
            <a:picLocks noChangeAspect="1"/>
          </p:cNvPicPr>
          <p:nvPr/>
        </p:nvPicPr>
        <p:blipFill>
          <a:blip r:embed="rId4"/>
          <a:stretch>
            <a:fillRect/>
          </a:stretch>
        </p:blipFill>
        <p:spPr>
          <a:xfrm>
            <a:off x="0" y="1143000"/>
            <a:ext cx="9130295" cy="5109520"/>
          </a:xfrm>
          <a:prstGeom prst="rect">
            <a:avLst/>
          </a:prstGeom>
        </p:spPr>
      </p:pic>
    </p:spTree>
    <p:custDataLst>
      <p:tags r:id="rId1"/>
    </p:custDataLst>
    <p:extLst>
      <p:ext uri="{BB962C8B-B14F-4D97-AF65-F5344CB8AC3E}">
        <p14:creationId xmlns:p14="http://schemas.microsoft.com/office/powerpoint/2010/main" val="37178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3075">
            <a:off x="814815" y="2262591"/>
            <a:ext cx="2520534" cy="34826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596" y="3082924"/>
            <a:ext cx="4743450" cy="3409950"/>
          </a:xfrm>
          <a:prstGeom prst="rect">
            <a:avLst/>
          </a:prstGeom>
        </p:spPr>
      </p:pic>
      <p:sp>
        <p:nvSpPr>
          <p:cNvPr id="7" name="Title 2"/>
          <p:cNvSpPr>
            <a:spLocks noGrp="1"/>
          </p:cNvSpPr>
          <p:nvPr>
            <p:ph type="title"/>
          </p:nvPr>
        </p:nvSpPr>
        <p:spPr/>
        <p:txBody>
          <a:bodyPr/>
          <a:lstStyle/>
          <a:p>
            <a:r>
              <a:rPr lang="en-US" b="1" dirty="0"/>
              <a:t>Warning Signs</a:t>
            </a:r>
          </a:p>
        </p:txBody>
      </p:sp>
    </p:spTree>
    <p:custDataLst>
      <p:tags r:id="rId1"/>
    </p:custDataLst>
    <p:extLst>
      <p:ext uri="{BB962C8B-B14F-4D97-AF65-F5344CB8AC3E}">
        <p14:creationId xmlns:p14="http://schemas.microsoft.com/office/powerpoint/2010/main" val="19056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1811" y="552204"/>
            <a:ext cx="8229600" cy="1143000"/>
          </a:xfrm>
        </p:spPr>
        <p:txBody>
          <a:bodyPr>
            <a:noAutofit/>
          </a:bodyPr>
          <a:lstStyle/>
          <a:p>
            <a:r>
              <a:rPr lang="en-US" b="1" dirty="0"/>
              <a:t>Wind Indicators </a:t>
            </a:r>
            <a:br>
              <a:rPr lang="en-US" b="1" dirty="0"/>
            </a:br>
            <a:endParaRPr lang="en-US" b="1" dirty="0"/>
          </a:p>
        </p:txBody>
      </p:sp>
      <p:pic>
        <p:nvPicPr>
          <p:cNvPr id="6" name="Content Placeholder 5"/>
          <p:cNvPicPr>
            <a:picLocks noGrp="1" noChangeAspect="1"/>
          </p:cNvPicPr>
          <p:nvPr>
            <p:ph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3395248"/>
            <a:ext cx="3538952" cy="3538952"/>
          </a:xfrm>
        </p:spPr>
      </p:pic>
      <p:sp>
        <p:nvSpPr>
          <p:cNvPr id="7" name="Rectangle 6"/>
          <p:cNvSpPr/>
          <p:nvPr/>
        </p:nvSpPr>
        <p:spPr>
          <a:xfrm>
            <a:off x="3409378" y="1193423"/>
            <a:ext cx="5277422" cy="5816977"/>
          </a:xfrm>
          <a:prstGeom prst="rect">
            <a:avLst/>
          </a:prstGeom>
        </p:spPr>
        <p:txBody>
          <a:bodyPr wrap="square">
            <a:spAutoFit/>
          </a:bodyPr>
          <a:lstStyle/>
          <a:p>
            <a:pPr marL="342900" indent="-342900">
              <a:buFont typeface="Arial" panose="020B0604020202020204" pitchFamily="34" charset="0"/>
              <a:buChar char="•"/>
            </a:pPr>
            <a:r>
              <a:rPr lang="en-US" sz="2800" i="0" dirty="0">
                <a:solidFill>
                  <a:srgbClr val="002060"/>
                </a:solidFill>
                <a:latin typeface="+mn-lt"/>
              </a:rPr>
              <a:t>Wind indicators placed at locations and heights which enable free movement and accurately indicate wind direction.  </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Indicators visible from normal entrances to the facility. </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Work tasks should be performed upwind from source to reduce potential exposure.  </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Personnel should develop wind direction consciousness. </a:t>
            </a:r>
          </a:p>
        </p:txBody>
      </p:sp>
      <p:pic>
        <p:nvPicPr>
          <p:cNvPr id="8" name="Picture 7"/>
          <p:cNvPicPr>
            <a:picLocks noChangeAspect="1"/>
          </p:cNvPicPr>
          <p:nvPr/>
        </p:nvPicPr>
        <p:blipFill>
          <a:blip r:embed="rId5"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528084" y="1295400"/>
            <a:ext cx="4667496" cy="4667496"/>
          </a:xfrm>
          <a:prstGeom prst="rect">
            <a:avLst/>
          </a:prstGeom>
        </p:spPr>
      </p:pic>
    </p:spTree>
    <p:custDataLst>
      <p:tags r:id="rId1"/>
    </p:custDataLst>
    <p:extLst>
      <p:ext uri="{BB962C8B-B14F-4D97-AF65-F5344CB8AC3E}">
        <p14:creationId xmlns:p14="http://schemas.microsoft.com/office/powerpoint/2010/main" val="100524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21417F9-3298-CE4E-B09C-B78C2AD86AAB}" type="slidenum">
              <a:rPr lang="en-US" smtClean="0"/>
              <a:pPr/>
              <a:t>13</a:t>
            </a:fld>
            <a:endParaRPr lang="en-US" dirty="0"/>
          </a:p>
        </p:txBody>
      </p:sp>
      <p:sp>
        <p:nvSpPr>
          <p:cNvPr id="7" name="TextBox 6"/>
          <p:cNvSpPr txBox="1"/>
          <p:nvPr/>
        </p:nvSpPr>
        <p:spPr>
          <a:xfrm>
            <a:off x="3865967" y="1920922"/>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sp>
        <p:nvSpPr>
          <p:cNvPr id="15" name="TextBox 14"/>
          <p:cNvSpPr txBox="1"/>
          <p:nvPr/>
        </p:nvSpPr>
        <p:spPr>
          <a:xfrm>
            <a:off x="-938541" y="282909"/>
            <a:ext cx="8776508" cy="769441"/>
          </a:xfrm>
          <a:prstGeom prst="rect">
            <a:avLst/>
          </a:prstGeom>
          <a:noFill/>
        </p:spPr>
        <p:txBody>
          <a:bodyPr wrap="square" rtlCol="0">
            <a:spAutoFit/>
          </a:bodyPr>
          <a:lstStyle/>
          <a:p>
            <a:pPr algn="r"/>
            <a:r>
              <a:rPr lang="en-US" sz="4400" b="1" dirty="0">
                <a:solidFill>
                  <a:srgbClr val="002060"/>
                </a:solidFill>
                <a:latin typeface="+mn-lt"/>
              </a:rPr>
              <a:t>H</a:t>
            </a:r>
            <a:r>
              <a:rPr lang="en-US" sz="4400" b="1" baseline="-25000" dirty="0">
                <a:solidFill>
                  <a:srgbClr val="002060"/>
                </a:solidFill>
                <a:latin typeface="+mn-lt"/>
              </a:rPr>
              <a:t>2</a:t>
            </a:r>
            <a:r>
              <a:rPr lang="en-US" sz="4400" b="1" dirty="0">
                <a:solidFill>
                  <a:srgbClr val="002060"/>
                </a:solidFill>
                <a:latin typeface="+mn-lt"/>
              </a:rPr>
              <a:t>S</a:t>
            </a:r>
            <a:r>
              <a:rPr lang="en-US" sz="4400" b="1" i="0" dirty="0">
                <a:solidFill>
                  <a:srgbClr val="002060"/>
                </a:solidFill>
                <a:latin typeface="+mn-lt"/>
              </a:rPr>
              <a:t> Release Dispersion Models</a:t>
            </a:r>
          </a:p>
        </p:txBody>
      </p:sp>
      <p:pic>
        <p:nvPicPr>
          <p:cNvPr id="10" name="Picture 9"/>
          <p:cNvPicPr>
            <a:picLocks noChangeAspect="1"/>
          </p:cNvPicPr>
          <p:nvPr/>
        </p:nvPicPr>
        <p:blipFill>
          <a:blip r:embed="rId4"/>
          <a:stretch>
            <a:fillRect/>
          </a:stretch>
        </p:blipFill>
        <p:spPr>
          <a:xfrm>
            <a:off x="832501" y="1203899"/>
            <a:ext cx="7005465" cy="5268338"/>
          </a:xfrm>
          <a:prstGeom prst="rect">
            <a:avLst/>
          </a:prstGeom>
        </p:spPr>
      </p:pic>
    </p:spTree>
    <p:custDataLst>
      <p:tags r:id="rId1"/>
    </p:custDataLst>
    <p:extLst>
      <p:ext uri="{BB962C8B-B14F-4D97-AF65-F5344CB8AC3E}">
        <p14:creationId xmlns:p14="http://schemas.microsoft.com/office/powerpoint/2010/main" val="424774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177" y="202965"/>
            <a:ext cx="9130259" cy="6452070"/>
          </a:xfrm>
        </p:spPr>
      </p:pic>
      <p:sp>
        <p:nvSpPr>
          <p:cNvPr id="3" name="Title 2"/>
          <p:cNvSpPr>
            <a:spLocks noGrp="1"/>
          </p:cNvSpPr>
          <p:nvPr>
            <p:ph type="title"/>
          </p:nvPr>
        </p:nvSpPr>
        <p:spPr>
          <a:xfrm>
            <a:off x="1143000" y="609600"/>
            <a:ext cx="8229600" cy="1143000"/>
          </a:xfrm>
        </p:spPr>
        <p:txBody>
          <a:bodyPr/>
          <a:lstStyle/>
          <a:p>
            <a:r>
              <a:rPr lang="en-US" b="1" dirty="0">
                <a:solidFill>
                  <a:schemeClr val="bg1"/>
                </a:solidFill>
                <a:effectLst>
                  <a:outerShdw blurRad="38100" dist="38100" dir="2700000" algn="tl">
                    <a:srgbClr val="000000">
                      <a:alpha val="43137"/>
                    </a:srgbClr>
                  </a:outerShdw>
                </a:effectLst>
              </a:rPr>
              <a:t>Flares</a:t>
            </a:r>
          </a:p>
        </p:txBody>
      </p:sp>
    </p:spTree>
    <p:custDataLst>
      <p:tags r:id="rId1"/>
    </p:custDataLst>
    <p:extLst>
      <p:ext uri="{BB962C8B-B14F-4D97-AF65-F5344CB8AC3E}">
        <p14:creationId xmlns:p14="http://schemas.microsoft.com/office/powerpoint/2010/main" val="40025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21417F9-3298-CE4E-B09C-B78C2AD86AAB}" type="slidenum">
              <a:rPr lang="en-US" smtClean="0"/>
              <a:pPr/>
              <a:t>15</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ln w="31750">
            <a:solidFill>
              <a:schemeClr val="tx1">
                <a:lumMod val="50000"/>
              </a:schemeClr>
            </a:solidFill>
          </a:ln>
        </p:spPr>
      </p:pic>
      <p:sp>
        <p:nvSpPr>
          <p:cNvPr id="8" name="TextBox 7"/>
          <p:cNvSpPr txBox="1"/>
          <p:nvPr/>
        </p:nvSpPr>
        <p:spPr>
          <a:xfrm>
            <a:off x="-152400" y="4114800"/>
            <a:ext cx="4450080" cy="3108543"/>
          </a:xfrm>
          <a:prstGeom prst="rect">
            <a:avLst/>
          </a:prstGeom>
          <a:noFill/>
        </p:spPr>
        <p:txBody>
          <a:bodyPr wrap="square" rtlCol="0">
            <a:spAutoFit/>
          </a:bodyPr>
          <a:lstStyle/>
          <a:p>
            <a:pPr marL="742950" lvl="1" indent="-285750">
              <a:buClr>
                <a:schemeClr val="bg1"/>
              </a:buClr>
              <a:buFont typeface="Wingdings" panose="05000000000000000000" pitchFamily="2" charset="2"/>
              <a:buChar char="§"/>
            </a:pPr>
            <a:r>
              <a:rPr lang="en-US" sz="2800" b="1" i="0" dirty="0">
                <a:solidFill>
                  <a:schemeClr val="bg1"/>
                </a:solidFill>
                <a:effectLst>
                  <a:outerShdw blurRad="38100" dist="38100" dir="2700000" algn="tl">
                    <a:srgbClr val="000000">
                      <a:alpha val="43137"/>
                    </a:srgbClr>
                  </a:outerShdw>
                </a:effectLst>
                <a:latin typeface="+mn-lt"/>
              </a:rPr>
              <a:t>Sign in/out Sheet</a:t>
            </a:r>
          </a:p>
          <a:p>
            <a:pPr marL="742950" lvl="1" indent="-285750">
              <a:buClr>
                <a:schemeClr val="bg1"/>
              </a:buClr>
              <a:buFont typeface="Wingdings" panose="05000000000000000000" pitchFamily="2" charset="2"/>
              <a:buChar char="§"/>
            </a:pPr>
            <a:r>
              <a:rPr lang="en-US" sz="2800" b="1" i="0" dirty="0">
                <a:solidFill>
                  <a:schemeClr val="bg1"/>
                </a:solidFill>
                <a:effectLst>
                  <a:outerShdw blurRad="38100" dist="38100" dir="2700000" algn="tl">
                    <a:srgbClr val="000000">
                      <a:alpha val="43137"/>
                    </a:srgbClr>
                  </a:outerShdw>
                </a:effectLst>
                <a:latin typeface="+mn-lt"/>
              </a:rPr>
              <a:t>Muster Areas</a:t>
            </a:r>
          </a:p>
          <a:p>
            <a:pPr marL="742950" lvl="1" indent="-285750">
              <a:buClr>
                <a:schemeClr val="bg1"/>
              </a:buClr>
              <a:buFont typeface="Wingdings" panose="05000000000000000000" pitchFamily="2" charset="2"/>
              <a:buChar char="§"/>
            </a:pPr>
            <a:r>
              <a:rPr lang="en-US" sz="2800" b="1" i="0" dirty="0">
                <a:solidFill>
                  <a:schemeClr val="bg1"/>
                </a:solidFill>
                <a:effectLst>
                  <a:outerShdw blurRad="38100" dist="38100" dir="2700000" algn="tl">
                    <a:srgbClr val="000000">
                      <a:alpha val="43137"/>
                    </a:srgbClr>
                  </a:outerShdw>
                </a:effectLst>
                <a:latin typeface="+mn-lt"/>
              </a:rPr>
              <a:t>Wind Direction</a:t>
            </a:r>
          </a:p>
          <a:p>
            <a:pPr marL="742950" lvl="1" indent="-285750">
              <a:buClr>
                <a:schemeClr val="bg1"/>
              </a:buClr>
              <a:buFont typeface="Wingdings" panose="05000000000000000000" pitchFamily="2" charset="2"/>
              <a:buChar char="§"/>
            </a:pPr>
            <a:r>
              <a:rPr lang="en-US" sz="2800" b="1" i="0" dirty="0">
                <a:solidFill>
                  <a:schemeClr val="bg1"/>
                </a:solidFill>
                <a:effectLst>
                  <a:outerShdw blurRad="38100" dist="38100" dir="2700000" algn="tl">
                    <a:srgbClr val="000000">
                      <a:alpha val="43137"/>
                    </a:srgbClr>
                  </a:outerShdw>
                </a:effectLst>
                <a:latin typeface="+mn-lt"/>
              </a:rPr>
              <a:t>Low Lying Areas</a:t>
            </a:r>
          </a:p>
          <a:p>
            <a:pPr marL="742950" lvl="1" indent="-285750">
              <a:buClr>
                <a:schemeClr val="bg1"/>
              </a:buClr>
              <a:buFont typeface="Wingdings" panose="05000000000000000000" pitchFamily="2" charset="2"/>
              <a:buChar char="§"/>
            </a:pPr>
            <a:r>
              <a:rPr lang="en-US" sz="2800" b="1" i="0" dirty="0">
                <a:solidFill>
                  <a:schemeClr val="bg1"/>
                </a:solidFill>
                <a:effectLst>
                  <a:outerShdw blurRad="38100" dist="38100" dir="2700000" algn="tl">
                    <a:srgbClr val="000000">
                      <a:alpha val="43137"/>
                    </a:srgbClr>
                  </a:outerShdw>
                </a:effectLst>
                <a:latin typeface="+mn-lt"/>
              </a:rPr>
              <a:t>Location of Emergency Equipment</a:t>
            </a:r>
          </a:p>
          <a:p>
            <a:pPr marL="285750" indent="-285750">
              <a:buClr>
                <a:schemeClr val="bg1"/>
              </a:buClr>
              <a:buFont typeface="Wingdings" panose="05000000000000000000" pitchFamily="2" charset="2"/>
              <a:buChar char="§"/>
            </a:pPr>
            <a:endParaRPr lang="en-US" sz="2800" b="1" i="0" dirty="0">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450725" y="191869"/>
            <a:ext cx="8540875" cy="1446550"/>
          </a:xfrm>
          <a:prstGeom prst="rect">
            <a:avLst/>
          </a:prstGeom>
          <a:noFill/>
        </p:spPr>
        <p:txBody>
          <a:bodyPr wrap="square" rtlCol="0">
            <a:spAutoFit/>
          </a:bodyPr>
          <a:lstStyle/>
          <a:p>
            <a:r>
              <a:rPr lang="en-US" sz="4400" b="1" i="0" dirty="0">
                <a:solidFill>
                  <a:schemeClr val="bg1"/>
                </a:solidFill>
                <a:effectLst>
                  <a:outerShdw blurRad="38100" dist="38100" dir="2700000" algn="tl">
                    <a:srgbClr val="000000">
                      <a:alpha val="43137"/>
                    </a:srgbClr>
                  </a:outerShdw>
                </a:effectLst>
                <a:latin typeface="+mn-lt"/>
              </a:rPr>
              <a:t>Contingency &amp; Emergency Response Plans     </a:t>
            </a:r>
          </a:p>
        </p:txBody>
      </p:sp>
    </p:spTree>
    <p:custDataLst>
      <p:tags r:id="rId1"/>
    </p:custDataLst>
    <p:extLst>
      <p:ext uri="{BB962C8B-B14F-4D97-AF65-F5344CB8AC3E}">
        <p14:creationId xmlns:p14="http://schemas.microsoft.com/office/powerpoint/2010/main" val="268532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704193" y="310870"/>
            <a:ext cx="8229600" cy="1143000"/>
          </a:xfrm>
        </p:spPr>
        <p:txBody>
          <a:bodyPr>
            <a:normAutofit fontScale="90000"/>
          </a:bodyPr>
          <a:lstStyle/>
          <a:p>
            <a:r>
              <a:rPr lang="en-US" sz="4400" dirty="0"/>
              <a:t>Emergency Response</a:t>
            </a:r>
            <a:br>
              <a:rPr lang="en-US" sz="4400" dirty="0"/>
            </a:br>
            <a:endParaRPr lang="en-US" sz="4400" dirty="0"/>
          </a:p>
        </p:txBody>
      </p:sp>
      <p:sp>
        <p:nvSpPr>
          <p:cNvPr id="5" name="Slide Number Placeholder 4"/>
          <p:cNvSpPr>
            <a:spLocks noGrp="1"/>
          </p:cNvSpPr>
          <p:nvPr>
            <p:ph type="sldNum" sz="quarter" idx="4"/>
          </p:nvPr>
        </p:nvSpPr>
        <p:spPr/>
        <p:txBody>
          <a:bodyPr/>
          <a:lstStyle/>
          <a:p>
            <a:fld id="{621417F9-3298-CE4E-B09C-B78C2AD86AAB}" type="slidenum">
              <a:rPr lang="en-US" smtClean="0"/>
              <a:pPr/>
              <a:t>16</a:t>
            </a:fld>
            <a:endParaRPr lang="en-US" dirty="0"/>
          </a:p>
        </p:txBody>
      </p:sp>
      <p:pic>
        <p:nvPicPr>
          <p:cNvPr id="4" name="Picture 3"/>
          <p:cNvPicPr>
            <a:picLocks noChangeAspect="1"/>
          </p:cNvPicPr>
          <p:nvPr/>
        </p:nvPicPr>
        <p:blipFill>
          <a:blip r:embed="rId4"/>
          <a:stretch>
            <a:fillRect/>
          </a:stretch>
        </p:blipFill>
        <p:spPr>
          <a:xfrm>
            <a:off x="0" y="1446599"/>
            <a:ext cx="5724099" cy="5335201"/>
          </a:xfrm>
          <a:prstGeom prst="rect">
            <a:avLst/>
          </a:prstGeom>
        </p:spPr>
      </p:pic>
      <p:sp>
        <p:nvSpPr>
          <p:cNvPr id="8" name="TextBox 7"/>
          <p:cNvSpPr txBox="1"/>
          <p:nvPr/>
        </p:nvSpPr>
        <p:spPr>
          <a:xfrm>
            <a:off x="5052457" y="1243786"/>
            <a:ext cx="3900829" cy="2185214"/>
          </a:xfrm>
          <a:prstGeom prst="rect">
            <a:avLst/>
          </a:prstGeom>
          <a:solidFill>
            <a:schemeClr val="bg1"/>
          </a:solidFill>
        </p:spPr>
        <p:txBody>
          <a:bodyPr wrap="square" rtlCol="0">
            <a:spAutoFit/>
          </a:bodyPr>
          <a:lstStyle/>
          <a:p>
            <a:pPr marL="285750" indent="-285750">
              <a:buClr>
                <a:schemeClr val="accent1"/>
              </a:buClr>
              <a:buFont typeface="Wingdings" panose="05000000000000000000" pitchFamily="2" charset="2"/>
              <a:buChar char="§"/>
            </a:pPr>
            <a:r>
              <a:rPr lang="en-US" sz="2800" i="0" dirty="0">
                <a:solidFill>
                  <a:srgbClr val="002060"/>
                </a:solidFill>
                <a:latin typeface="+mn-lt"/>
              </a:rPr>
              <a:t>Recognize Problem</a:t>
            </a:r>
          </a:p>
          <a:p>
            <a:pPr marL="285750" indent="-285750">
              <a:buClr>
                <a:schemeClr val="accent1"/>
              </a:buClr>
              <a:buFont typeface="Wingdings" panose="05000000000000000000" pitchFamily="2" charset="2"/>
              <a:buChar char="§"/>
            </a:pPr>
            <a:endParaRPr lang="en-US" sz="800" i="0" dirty="0">
              <a:solidFill>
                <a:srgbClr val="002060"/>
              </a:solidFill>
              <a:latin typeface="+mn-lt"/>
            </a:endParaRPr>
          </a:p>
          <a:p>
            <a:pPr marL="285750" indent="-285750">
              <a:buClr>
                <a:schemeClr val="accent1"/>
              </a:buClr>
              <a:buFont typeface="Wingdings" panose="05000000000000000000" pitchFamily="2" charset="2"/>
              <a:buChar char="§"/>
            </a:pPr>
            <a:r>
              <a:rPr lang="en-US" sz="2800" i="0" dirty="0">
                <a:solidFill>
                  <a:srgbClr val="002060"/>
                </a:solidFill>
                <a:latin typeface="+mn-lt"/>
              </a:rPr>
              <a:t> Emergency Equipment  </a:t>
            </a:r>
          </a:p>
          <a:p>
            <a:pPr marL="285750" indent="-285750">
              <a:buClr>
                <a:schemeClr val="accent1"/>
              </a:buClr>
              <a:buFont typeface="Wingdings" panose="05000000000000000000" pitchFamily="2" charset="2"/>
              <a:buChar char="§"/>
            </a:pPr>
            <a:endParaRPr lang="en-US" sz="800" i="0" dirty="0">
              <a:solidFill>
                <a:srgbClr val="002060"/>
              </a:solidFill>
              <a:latin typeface="+mn-lt"/>
            </a:endParaRPr>
          </a:p>
          <a:p>
            <a:pPr marL="285750" indent="-285750">
              <a:buClr>
                <a:schemeClr val="accent1"/>
              </a:buClr>
              <a:buFont typeface="Wingdings" panose="05000000000000000000" pitchFamily="2" charset="2"/>
              <a:buChar char="§"/>
            </a:pPr>
            <a:r>
              <a:rPr lang="en-US" sz="2800" i="0" dirty="0">
                <a:solidFill>
                  <a:srgbClr val="002060"/>
                </a:solidFill>
                <a:latin typeface="+mn-lt"/>
              </a:rPr>
              <a:t>Take Control</a:t>
            </a:r>
          </a:p>
          <a:p>
            <a:pPr>
              <a:buClr>
                <a:schemeClr val="accent1"/>
              </a:buClr>
            </a:pPr>
            <a:endParaRPr lang="en-US" sz="800" i="0" dirty="0">
              <a:solidFill>
                <a:srgbClr val="002060"/>
              </a:solidFill>
              <a:latin typeface="+mn-lt"/>
            </a:endParaRPr>
          </a:p>
          <a:p>
            <a:pPr marL="285750" indent="-285750">
              <a:buClr>
                <a:schemeClr val="accent1"/>
              </a:buClr>
              <a:buFont typeface="Wingdings" panose="05000000000000000000" pitchFamily="2" charset="2"/>
              <a:buChar char="§"/>
            </a:pPr>
            <a:r>
              <a:rPr lang="en-US" sz="2800" i="0" dirty="0">
                <a:solidFill>
                  <a:srgbClr val="002060"/>
                </a:solidFill>
                <a:latin typeface="+mn-lt"/>
              </a:rPr>
              <a:t>Call for Help</a:t>
            </a:r>
          </a:p>
        </p:txBody>
      </p:sp>
    </p:spTree>
    <p:custDataLst>
      <p:tags r:id="rId1"/>
    </p:custDataLst>
    <p:extLst>
      <p:ext uri="{BB962C8B-B14F-4D97-AF65-F5344CB8AC3E}">
        <p14:creationId xmlns:p14="http://schemas.microsoft.com/office/powerpoint/2010/main" val="312357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 y="-17489"/>
            <a:ext cx="9122966" cy="6875489"/>
          </a:xfrm>
          <a:prstGeom prst="rect">
            <a:avLst/>
          </a:prstGeom>
        </p:spPr>
      </p:pic>
      <p:sp>
        <p:nvSpPr>
          <p:cNvPr id="5" name="Slide Number Placeholder 4"/>
          <p:cNvSpPr>
            <a:spLocks noGrp="1"/>
          </p:cNvSpPr>
          <p:nvPr>
            <p:ph type="sldNum" sz="quarter" idx="4"/>
          </p:nvPr>
        </p:nvSpPr>
        <p:spPr/>
        <p:txBody>
          <a:bodyPr/>
          <a:lstStyle/>
          <a:p>
            <a:fld id="{621417F9-3298-CE4E-B09C-B78C2AD86AAB}" type="slidenum">
              <a:rPr lang="en-US" smtClean="0"/>
              <a:pPr/>
              <a:t>17</a:t>
            </a:fld>
            <a:endParaRPr lang="en-US" dirty="0"/>
          </a:p>
        </p:txBody>
      </p:sp>
      <p:sp>
        <p:nvSpPr>
          <p:cNvPr id="7" name="TextBox 6"/>
          <p:cNvSpPr txBox="1"/>
          <p:nvPr/>
        </p:nvSpPr>
        <p:spPr>
          <a:xfrm>
            <a:off x="2375336" y="1655756"/>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sp>
        <p:nvSpPr>
          <p:cNvPr id="8" name="TextBox 7"/>
          <p:cNvSpPr txBox="1"/>
          <p:nvPr/>
        </p:nvSpPr>
        <p:spPr>
          <a:xfrm>
            <a:off x="5328075" y="5129853"/>
            <a:ext cx="4037307" cy="138499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2800" b="1" i="0" dirty="0">
                <a:solidFill>
                  <a:schemeClr val="bg1"/>
                </a:solidFill>
                <a:effectLst>
                  <a:outerShdw blurRad="38100" dist="38100" dir="2700000" algn="tl">
                    <a:srgbClr val="000000">
                      <a:alpha val="43137"/>
                    </a:srgbClr>
                  </a:outerShdw>
                </a:effectLst>
                <a:latin typeface="+mn-lt"/>
              </a:rPr>
              <a:t>Emergency Contacts</a:t>
            </a:r>
          </a:p>
          <a:p>
            <a:pPr marL="285750" indent="-285750">
              <a:buClr>
                <a:schemeClr val="accent1"/>
              </a:buClr>
              <a:buFont typeface="Wingdings" panose="05000000000000000000" pitchFamily="2" charset="2"/>
              <a:buChar char="§"/>
            </a:pPr>
            <a:r>
              <a:rPr lang="en-US" sz="2800" b="1" i="0" dirty="0">
                <a:solidFill>
                  <a:schemeClr val="bg1"/>
                </a:solidFill>
                <a:effectLst>
                  <a:outerShdw blurRad="38100" dist="38100" dir="2700000" algn="tl">
                    <a:srgbClr val="000000">
                      <a:alpha val="43137"/>
                    </a:srgbClr>
                  </a:outerShdw>
                </a:effectLst>
                <a:latin typeface="+mn-lt"/>
              </a:rPr>
              <a:t>Location Directions</a:t>
            </a:r>
          </a:p>
          <a:p>
            <a:pPr marL="285750" indent="-285750">
              <a:buClr>
                <a:schemeClr val="accent1"/>
              </a:buClr>
              <a:buFont typeface="Wingdings" panose="05000000000000000000" pitchFamily="2" charset="2"/>
              <a:buChar char="§"/>
            </a:pPr>
            <a:endParaRPr lang="en-US" sz="2800" b="1" i="0" dirty="0">
              <a:solidFill>
                <a:schemeClr val="bg1"/>
              </a:solidFill>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346000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754"/>
          <a:stretch/>
        </p:blipFill>
        <p:spPr>
          <a:xfrm>
            <a:off x="-16240" y="0"/>
            <a:ext cx="9160240" cy="6858000"/>
          </a:xfrm>
          <a:prstGeom prst="rect">
            <a:avLst/>
          </a:prstGeom>
        </p:spPr>
      </p:pic>
      <p:sp>
        <p:nvSpPr>
          <p:cNvPr id="4098" name="Rectangle 2"/>
          <p:cNvSpPr>
            <a:spLocks noGrp="1" noChangeArrowheads="1"/>
          </p:cNvSpPr>
          <p:nvPr>
            <p:ph type="title"/>
          </p:nvPr>
        </p:nvSpPr>
        <p:spPr>
          <a:xfrm>
            <a:off x="677680" y="228600"/>
            <a:ext cx="8229600" cy="1143000"/>
          </a:xfrm>
        </p:spPr>
        <p:txBody>
          <a:bodyPr/>
          <a:lstStyle/>
          <a:p>
            <a:pPr eaLnBrk="1" hangingPunct="1"/>
            <a:r>
              <a:rPr lang="en-US" altLang="en-US" b="1" dirty="0">
                <a:solidFill>
                  <a:schemeClr val="bg1"/>
                </a:solidFill>
                <a:effectLst>
                  <a:outerShdw blurRad="38100" dist="38100" dir="2700000" algn="tl">
                    <a:srgbClr val="000000">
                      <a:alpha val="43137"/>
                    </a:srgbClr>
                  </a:outerShdw>
                </a:effectLst>
              </a:rPr>
              <a:t>Rescue Procedures</a:t>
            </a:r>
          </a:p>
        </p:txBody>
      </p:sp>
      <p:sp>
        <p:nvSpPr>
          <p:cNvPr id="4099" name="Rectangle 3"/>
          <p:cNvSpPr>
            <a:spLocks noGrp="1" noChangeArrowheads="1"/>
          </p:cNvSpPr>
          <p:nvPr>
            <p:ph idx="1"/>
          </p:nvPr>
        </p:nvSpPr>
        <p:spPr>
          <a:xfrm>
            <a:off x="3761122" y="2528739"/>
            <a:ext cx="5181600" cy="4525963"/>
          </a:xfrm>
        </p:spPr>
        <p:txBody>
          <a:bodyPr>
            <a:normAutofit/>
          </a:bodyPr>
          <a:lstStyle/>
          <a:p>
            <a:pPr eaLnBrk="1" hangingPunct="1">
              <a:buFont typeface="Arial" panose="020B0604020202020204" pitchFamily="34" charset="0"/>
              <a:buChar char="•"/>
            </a:pPr>
            <a:r>
              <a:rPr lang="en-US" altLang="en-US" sz="3200" b="1" dirty="0">
                <a:solidFill>
                  <a:schemeClr val="bg1"/>
                </a:solidFill>
                <a:effectLst>
                  <a:outerShdw blurRad="38100" dist="38100" dir="2700000" algn="tl">
                    <a:srgbClr val="000000">
                      <a:alpha val="43137"/>
                    </a:srgbClr>
                  </a:outerShdw>
                </a:effectLst>
              </a:rPr>
              <a:t> When there is potential for presence of H</a:t>
            </a:r>
            <a:r>
              <a:rPr lang="en-US" altLang="en-US" sz="3200" b="1" baseline="-25000" dirty="0">
                <a:solidFill>
                  <a:schemeClr val="bg1"/>
                </a:solidFill>
                <a:effectLst>
                  <a:outerShdw blurRad="38100" dist="38100" dir="2700000" algn="tl">
                    <a:srgbClr val="000000">
                      <a:alpha val="43137"/>
                    </a:srgbClr>
                  </a:outerShdw>
                </a:effectLst>
              </a:rPr>
              <a:t>2</a:t>
            </a:r>
            <a:r>
              <a:rPr lang="en-US" altLang="en-US" sz="3200" b="1" dirty="0">
                <a:solidFill>
                  <a:schemeClr val="bg1"/>
                </a:solidFill>
                <a:effectLst>
                  <a:outerShdw blurRad="38100" dist="38100" dir="2700000" algn="tl">
                    <a:srgbClr val="000000">
                      <a:alpha val="43137"/>
                    </a:srgbClr>
                  </a:outerShdw>
                </a:effectLst>
              </a:rPr>
              <a:t>S, there is potential for someone to be overcome.</a:t>
            </a:r>
          </a:p>
          <a:p>
            <a:pPr eaLnBrk="1" hangingPunct="1">
              <a:buFont typeface="Arial" panose="020B0604020202020204" pitchFamily="34" charset="0"/>
              <a:buChar char="•"/>
            </a:pPr>
            <a:endParaRPr lang="en-US" altLang="en-US" sz="800" b="1" dirty="0">
              <a:solidFill>
                <a:schemeClr val="bg1"/>
              </a:solidFill>
              <a:effectLst>
                <a:outerShdw blurRad="38100" dist="38100" dir="2700000" algn="tl">
                  <a:srgbClr val="000000">
                    <a:alpha val="43137"/>
                  </a:srgbClr>
                </a:outerShdw>
              </a:effectLst>
            </a:endParaRPr>
          </a:p>
          <a:p>
            <a:pPr eaLnBrk="1" hangingPunct="1">
              <a:buFont typeface="Arial" panose="020B0604020202020204" pitchFamily="34" charset="0"/>
              <a:buChar char="•"/>
            </a:pPr>
            <a:r>
              <a:rPr lang="en-US" altLang="en-US" sz="3200" b="1" dirty="0">
                <a:solidFill>
                  <a:schemeClr val="bg1"/>
                </a:solidFill>
                <a:effectLst>
                  <a:outerShdw blurRad="38100" dist="38100" dir="2700000" algn="tl">
                    <a:srgbClr val="000000">
                      <a:alpha val="43137"/>
                    </a:srgbClr>
                  </a:outerShdw>
                </a:effectLst>
              </a:rPr>
              <a:t> Rescue has to be done safely </a:t>
            </a:r>
          </a:p>
        </p:txBody>
      </p:sp>
    </p:spTree>
    <p:custDataLst>
      <p:tags r:id="rId1"/>
    </p:custDataLst>
    <p:extLst>
      <p:ext uri="{BB962C8B-B14F-4D97-AF65-F5344CB8AC3E}">
        <p14:creationId xmlns:p14="http://schemas.microsoft.com/office/powerpoint/2010/main" val="48506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3" y="-76200"/>
            <a:ext cx="9144000" cy="6934200"/>
          </a:xfrm>
          <a:prstGeom prst="rect">
            <a:avLst/>
          </a:prstGeom>
        </p:spPr>
      </p:pic>
      <p:sp>
        <p:nvSpPr>
          <p:cNvPr id="5122" name="Rectangle 2"/>
          <p:cNvSpPr>
            <a:spLocks noGrp="1" noChangeArrowheads="1"/>
          </p:cNvSpPr>
          <p:nvPr>
            <p:ph type="title"/>
          </p:nvPr>
        </p:nvSpPr>
        <p:spPr>
          <a:xfrm>
            <a:off x="4466552" y="213249"/>
            <a:ext cx="8229600" cy="1143000"/>
          </a:xfrm>
        </p:spPr>
        <p:txBody>
          <a:bodyPr/>
          <a:lstStyle/>
          <a:p>
            <a:pPr eaLnBrk="1" hangingPunct="1"/>
            <a:r>
              <a:rPr lang="en-US" altLang="en-US" b="1" dirty="0">
                <a:solidFill>
                  <a:schemeClr val="bg1"/>
                </a:solidFill>
                <a:effectLst>
                  <a:outerShdw blurRad="38100" dist="38100" dir="2700000" algn="tl">
                    <a:srgbClr val="000000">
                      <a:alpha val="43137"/>
                    </a:srgbClr>
                  </a:outerShdw>
                </a:effectLst>
              </a:rPr>
              <a:t>Rescue Procedures</a:t>
            </a:r>
          </a:p>
        </p:txBody>
      </p:sp>
      <p:sp>
        <p:nvSpPr>
          <p:cNvPr id="5123" name="Rectangle 3"/>
          <p:cNvSpPr>
            <a:spLocks noGrp="1" noChangeArrowheads="1"/>
          </p:cNvSpPr>
          <p:nvPr>
            <p:ph idx="1"/>
          </p:nvPr>
        </p:nvSpPr>
        <p:spPr>
          <a:xfrm>
            <a:off x="4049843" y="3202460"/>
            <a:ext cx="5105400" cy="4525963"/>
          </a:xfrm>
        </p:spPr>
        <p:txBody>
          <a:bodyPr>
            <a:normAutofit/>
          </a:bodyPr>
          <a:lstStyle/>
          <a:p>
            <a:pPr marL="0" indent="0" eaLnBrk="1" hangingPunct="1">
              <a:buNone/>
            </a:pPr>
            <a:r>
              <a:rPr lang="en-US" altLang="en-US" sz="2800" b="1" dirty="0">
                <a:solidFill>
                  <a:schemeClr val="bg1"/>
                </a:solidFill>
                <a:effectLst>
                  <a:outerShdw blurRad="38100" dist="38100" dir="2700000" algn="tl">
                    <a:srgbClr val="000000">
                      <a:alpha val="43137"/>
                    </a:srgbClr>
                  </a:outerShdw>
                </a:effectLst>
              </a:rPr>
              <a:t>Cardinal Rule of H</a:t>
            </a:r>
            <a:r>
              <a:rPr lang="en-US" altLang="en-US" sz="2800" b="1" baseline="-25000" dirty="0">
                <a:solidFill>
                  <a:schemeClr val="bg1"/>
                </a:solidFill>
                <a:effectLst>
                  <a:outerShdw blurRad="38100" dist="38100" dir="2700000" algn="tl">
                    <a:srgbClr val="000000">
                      <a:alpha val="43137"/>
                    </a:srgbClr>
                  </a:outerShdw>
                </a:effectLst>
              </a:rPr>
              <a:t>2</a:t>
            </a:r>
            <a:r>
              <a:rPr lang="en-US" altLang="en-US" sz="2800" b="1" dirty="0">
                <a:solidFill>
                  <a:schemeClr val="bg1"/>
                </a:solidFill>
                <a:effectLst>
                  <a:outerShdw blurRad="38100" dist="38100" dir="2700000" algn="tl">
                    <a:srgbClr val="000000">
                      <a:alpha val="43137"/>
                    </a:srgbClr>
                  </a:outerShdw>
                </a:effectLst>
              </a:rPr>
              <a:t>S rescue:</a:t>
            </a:r>
          </a:p>
          <a:p>
            <a:pPr eaLnBrk="1" hangingPunct="1">
              <a:buFont typeface="Wingdings" pitchFamily="2" charset="2"/>
              <a:buNone/>
            </a:pPr>
            <a:r>
              <a:rPr lang="en-US" altLang="en-US" sz="3200" b="1" dirty="0">
                <a:solidFill>
                  <a:schemeClr val="bg1"/>
                </a:solidFill>
                <a:effectLst>
                  <a:outerShdw blurRad="38100" dist="38100" dir="2700000" algn="tl">
                    <a:srgbClr val="000000">
                      <a:alpha val="43137"/>
                    </a:srgbClr>
                  </a:outerShdw>
                </a:effectLst>
              </a:rPr>
              <a:t>   Rescue must not be attempted unless the rescuer is adequately protected!</a:t>
            </a:r>
          </a:p>
        </p:txBody>
      </p:sp>
    </p:spTree>
    <p:custDataLst>
      <p:tags r:id="rId1"/>
    </p:custDataLst>
    <p:extLst>
      <p:ext uri="{BB962C8B-B14F-4D97-AF65-F5344CB8AC3E}">
        <p14:creationId xmlns:p14="http://schemas.microsoft.com/office/powerpoint/2010/main" val="22552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29200" cy="6868953"/>
          </a:xfrm>
          <a:prstGeom prst="rect">
            <a:avLst/>
          </a:prstGeom>
          <a:effectLst>
            <a:softEdge rad="635000"/>
          </a:effectLst>
        </p:spPr>
      </p:pic>
      <p:sp>
        <p:nvSpPr>
          <p:cNvPr id="6" name="TextBox 5"/>
          <p:cNvSpPr txBox="1"/>
          <p:nvPr/>
        </p:nvSpPr>
        <p:spPr>
          <a:xfrm>
            <a:off x="4876800" y="2971800"/>
            <a:ext cx="4470400" cy="3231654"/>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solidFill>
                  <a:srgbClr val="002060"/>
                </a:solidFill>
                <a:latin typeface="+mn-lt"/>
              </a:rPr>
              <a:t>Purpose of Contingency Planning</a:t>
            </a:r>
          </a:p>
          <a:p>
            <a:pPr marL="457200" indent="-457200">
              <a:buFont typeface="Wingdings" panose="05000000000000000000" pitchFamily="2" charset="2"/>
              <a:buChar char="ü"/>
            </a:pPr>
            <a:endParaRPr lang="en-US" sz="1200" dirty="0">
              <a:solidFill>
                <a:srgbClr val="002060"/>
              </a:solidFill>
              <a:latin typeface="+mn-lt"/>
            </a:endParaRPr>
          </a:p>
          <a:p>
            <a:pPr marL="457200" indent="-457200">
              <a:buFont typeface="Wingdings" panose="05000000000000000000" pitchFamily="2" charset="2"/>
              <a:buChar char="ü"/>
            </a:pPr>
            <a:r>
              <a:rPr lang="en-US" sz="3200" dirty="0">
                <a:solidFill>
                  <a:srgbClr val="002060"/>
                </a:solidFill>
                <a:latin typeface="+mn-lt"/>
              </a:rPr>
              <a:t>Emergency Response Procedures</a:t>
            </a:r>
          </a:p>
          <a:p>
            <a:pPr marL="457200" indent="-457200">
              <a:buFont typeface="Wingdings" panose="05000000000000000000" pitchFamily="2" charset="2"/>
              <a:buChar char="ü"/>
            </a:pPr>
            <a:endParaRPr lang="en-US" sz="3200" dirty="0">
              <a:solidFill>
                <a:srgbClr val="002060"/>
              </a:solidFill>
              <a:latin typeface="+mn-lt"/>
            </a:endParaRPr>
          </a:p>
          <a:p>
            <a:pPr marL="457200" indent="-457200">
              <a:buFont typeface="Wingdings" panose="05000000000000000000" pitchFamily="2" charset="2"/>
              <a:buChar char="ü"/>
            </a:pPr>
            <a:endParaRPr lang="en-US" sz="3200" dirty="0">
              <a:solidFill>
                <a:srgbClr val="002060"/>
              </a:solidFill>
              <a:latin typeface="+mn-lt"/>
            </a:endParaRPr>
          </a:p>
        </p:txBody>
      </p:sp>
      <p:sp>
        <p:nvSpPr>
          <p:cNvPr id="2" name="Title 1"/>
          <p:cNvSpPr>
            <a:spLocks noGrp="1"/>
          </p:cNvSpPr>
          <p:nvPr>
            <p:ph type="title"/>
          </p:nvPr>
        </p:nvSpPr>
        <p:spPr>
          <a:xfrm>
            <a:off x="1638458" y="533400"/>
            <a:ext cx="3218849" cy="1143000"/>
          </a:xfrm>
        </p:spPr>
        <p:txBody>
          <a:bodyPr>
            <a:normAutofit/>
          </a:bodyPr>
          <a:lstStyle/>
          <a:p>
            <a:r>
              <a:rPr lang="en-US" b="1" dirty="0">
                <a:solidFill>
                  <a:schemeClr val="bg1"/>
                </a:solidFill>
                <a:effectLst>
                  <a:outerShdw blurRad="38100" dist="38100" dir="2700000" algn="tl">
                    <a:srgbClr val="000000">
                      <a:alpha val="43137"/>
                    </a:srgbClr>
                  </a:outerShdw>
                </a:effectLst>
              </a:rPr>
              <a:t>Objectives:</a:t>
            </a:r>
          </a:p>
        </p:txBody>
      </p:sp>
    </p:spTree>
    <p:custDataLst>
      <p:tags r:id="rId1"/>
    </p:custDataLst>
    <p:extLst>
      <p:ext uri="{BB962C8B-B14F-4D97-AF65-F5344CB8AC3E}">
        <p14:creationId xmlns:p14="http://schemas.microsoft.com/office/powerpoint/2010/main" val="266973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4" y="-5316"/>
            <a:ext cx="5147487" cy="6863316"/>
          </a:xfrm>
          <a:prstGeom prst="rect">
            <a:avLst/>
          </a:prstGeom>
          <a:effectLst>
            <a:softEdge rad="139700"/>
          </a:effectLst>
        </p:spPr>
      </p:pic>
      <p:sp>
        <p:nvSpPr>
          <p:cNvPr id="6146" name="Rectangle 2"/>
          <p:cNvSpPr>
            <a:spLocks noGrp="1" noChangeArrowheads="1"/>
          </p:cNvSpPr>
          <p:nvPr>
            <p:ph type="title"/>
          </p:nvPr>
        </p:nvSpPr>
        <p:spPr>
          <a:xfrm>
            <a:off x="457200" y="5311036"/>
            <a:ext cx="8229600" cy="1143000"/>
          </a:xfrm>
        </p:spPr>
        <p:txBody>
          <a:bodyPr/>
          <a:lstStyle/>
          <a:p>
            <a:pPr eaLnBrk="1" hangingPunct="1"/>
            <a:r>
              <a:rPr lang="en-US" altLang="en-US" b="1" dirty="0">
                <a:solidFill>
                  <a:schemeClr val="bg1"/>
                </a:solidFill>
                <a:effectLst>
                  <a:outerShdw blurRad="38100" dist="38100" dir="2700000" algn="tl">
                    <a:srgbClr val="000000">
                      <a:alpha val="43137"/>
                    </a:srgbClr>
                  </a:outerShdw>
                </a:effectLst>
              </a:rPr>
              <a:t>Rescue Procedures</a:t>
            </a:r>
          </a:p>
        </p:txBody>
      </p:sp>
      <p:sp>
        <p:nvSpPr>
          <p:cNvPr id="6147" name="Rectangle 3"/>
          <p:cNvSpPr>
            <a:spLocks noGrp="1" noChangeArrowheads="1"/>
          </p:cNvSpPr>
          <p:nvPr>
            <p:ph idx="1"/>
          </p:nvPr>
        </p:nvSpPr>
        <p:spPr>
          <a:xfrm>
            <a:off x="5212611" y="1996966"/>
            <a:ext cx="3857405" cy="4525963"/>
          </a:xfrm>
        </p:spPr>
        <p:txBody>
          <a:bodyPr>
            <a:normAutofit/>
          </a:bodyPr>
          <a:lstStyle/>
          <a:p>
            <a:pPr eaLnBrk="1" hangingPunct="1">
              <a:buFont typeface="Arial" panose="020B0604020202020204" pitchFamily="34" charset="0"/>
              <a:buChar char="•"/>
            </a:pPr>
            <a:r>
              <a:rPr lang="en-US" altLang="en-US" sz="2800" dirty="0"/>
              <a:t>Protect yourself first!</a:t>
            </a:r>
          </a:p>
          <a:p>
            <a:pPr eaLnBrk="1" hangingPunct="1">
              <a:buFont typeface="Arial" panose="020B0604020202020204" pitchFamily="34" charset="0"/>
              <a:buChar char="•"/>
            </a:pPr>
            <a:endParaRPr lang="en-US" altLang="en-US" sz="1050" dirty="0"/>
          </a:p>
          <a:p>
            <a:pPr eaLnBrk="1" hangingPunct="1">
              <a:buFont typeface="Arial" panose="020B0604020202020204" pitchFamily="34" charset="0"/>
              <a:buChar char="•"/>
            </a:pPr>
            <a:r>
              <a:rPr lang="en-US" altLang="en-US" sz="2800" dirty="0"/>
              <a:t>You can’t help someone else if you go down!</a:t>
            </a:r>
          </a:p>
          <a:p>
            <a:pPr eaLnBrk="1" hangingPunct="1">
              <a:buFont typeface="Arial" panose="020B0604020202020204" pitchFamily="34" charset="0"/>
              <a:buChar char="•"/>
            </a:pPr>
            <a:endParaRPr lang="en-US" altLang="en-US" sz="1050" dirty="0"/>
          </a:p>
          <a:p>
            <a:pPr eaLnBrk="1" hangingPunct="1">
              <a:buFont typeface="Arial" panose="020B0604020202020204" pitchFamily="34" charset="0"/>
              <a:buChar char="•"/>
            </a:pPr>
            <a:r>
              <a:rPr lang="en-US" altLang="en-US" sz="2800" dirty="0"/>
              <a:t>Chances are, if the air was bad for them, it’s bad for you too!</a:t>
            </a:r>
          </a:p>
        </p:txBody>
      </p:sp>
    </p:spTree>
    <p:custDataLst>
      <p:tags r:id="rId1"/>
    </p:custDataLst>
    <p:extLst>
      <p:ext uri="{BB962C8B-B14F-4D97-AF65-F5344CB8AC3E}">
        <p14:creationId xmlns:p14="http://schemas.microsoft.com/office/powerpoint/2010/main" val="40589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86" y="-52467"/>
            <a:ext cx="9166486" cy="6910467"/>
          </a:xfrm>
          <a:prstGeom prst="rect">
            <a:avLst/>
          </a:prstGeom>
        </p:spPr>
      </p:pic>
      <p:sp>
        <p:nvSpPr>
          <p:cNvPr id="7170" name="Rectangle 2"/>
          <p:cNvSpPr>
            <a:spLocks noGrp="1" noChangeArrowheads="1"/>
          </p:cNvSpPr>
          <p:nvPr>
            <p:ph type="title"/>
          </p:nvPr>
        </p:nvSpPr>
        <p:spPr>
          <a:xfrm>
            <a:off x="445957" y="1171316"/>
            <a:ext cx="8229600" cy="1143000"/>
          </a:xfrm>
        </p:spPr>
        <p:txBody>
          <a:bodyPr/>
          <a:lstStyle/>
          <a:p>
            <a:pPr eaLnBrk="1" hangingPunct="1"/>
            <a:r>
              <a:rPr lang="en-US" altLang="en-US" b="1" dirty="0">
                <a:solidFill>
                  <a:schemeClr val="bg1"/>
                </a:solidFill>
              </a:rPr>
              <a:t>Rescue Procedures</a:t>
            </a:r>
          </a:p>
        </p:txBody>
      </p:sp>
      <p:sp>
        <p:nvSpPr>
          <p:cNvPr id="7171" name="Rectangle 3"/>
          <p:cNvSpPr>
            <a:spLocks noGrp="1" noChangeArrowheads="1"/>
          </p:cNvSpPr>
          <p:nvPr>
            <p:ph idx="1"/>
          </p:nvPr>
        </p:nvSpPr>
        <p:spPr>
          <a:xfrm>
            <a:off x="3124200" y="3810000"/>
            <a:ext cx="6408820" cy="4525963"/>
          </a:xfrm>
        </p:spPr>
        <p:txBody>
          <a:bodyPr>
            <a:normAutofit/>
          </a:bodyPr>
          <a:lstStyle/>
          <a:p>
            <a:pPr marL="0" indent="0" eaLnBrk="1" hangingPunct="1">
              <a:buNone/>
            </a:pPr>
            <a:r>
              <a:rPr lang="en-US" altLang="en-US" sz="3200" b="1" dirty="0">
                <a:solidFill>
                  <a:schemeClr val="bg1"/>
                </a:solidFill>
                <a:effectLst>
                  <a:outerShdw blurRad="38100" dist="38100" dir="2700000" algn="tl">
                    <a:srgbClr val="000000">
                      <a:alpha val="43137"/>
                    </a:srgbClr>
                  </a:outerShdw>
                </a:effectLst>
              </a:rPr>
              <a:t>If possible, remove victim without entering H</a:t>
            </a:r>
            <a:r>
              <a:rPr lang="en-US" altLang="en-US" sz="3200" b="1" baseline="-25000" dirty="0">
                <a:solidFill>
                  <a:schemeClr val="bg1"/>
                </a:solidFill>
                <a:effectLst>
                  <a:outerShdw blurRad="38100" dist="38100" dir="2700000" algn="tl">
                    <a:srgbClr val="000000">
                      <a:alpha val="43137"/>
                    </a:srgbClr>
                  </a:outerShdw>
                </a:effectLst>
              </a:rPr>
              <a:t>2</a:t>
            </a:r>
            <a:r>
              <a:rPr lang="en-US" altLang="en-US" sz="3200" b="1" dirty="0">
                <a:solidFill>
                  <a:schemeClr val="bg1"/>
                </a:solidFill>
                <a:effectLst>
                  <a:outerShdw blurRad="38100" dist="38100" dir="2700000" algn="tl">
                    <a:srgbClr val="000000">
                      <a:alpha val="43137"/>
                    </a:srgbClr>
                  </a:outerShdw>
                </a:effectLst>
              </a:rPr>
              <a:t>S area</a:t>
            </a:r>
          </a:p>
          <a:p>
            <a:pPr lvl="1" eaLnBrk="1" hangingPunct="1">
              <a:buFont typeface="Wingdings" panose="05000000000000000000" pitchFamily="2" charset="2"/>
              <a:buChar char="§"/>
            </a:pPr>
            <a:r>
              <a:rPr lang="en-US" altLang="en-US" sz="2800" b="1" dirty="0">
                <a:solidFill>
                  <a:schemeClr val="bg1"/>
                </a:solidFill>
                <a:effectLst>
                  <a:outerShdw blurRad="38100" dist="38100" dir="2700000" algn="tl">
                    <a:srgbClr val="000000">
                      <a:alpha val="43137"/>
                    </a:srgbClr>
                  </a:outerShdw>
                </a:effectLst>
              </a:rPr>
              <a:t>Use lifelines or safety harnesses</a:t>
            </a:r>
          </a:p>
          <a:p>
            <a:pPr marL="0" indent="0" eaLnBrk="1" hangingPunct="1">
              <a:buNone/>
            </a:pPr>
            <a:r>
              <a:rPr lang="en-US" altLang="en-US" sz="3200" b="1" dirty="0">
                <a:solidFill>
                  <a:schemeClr val="bg1"/>
                </a:solidFill>
                <a:effectLst>
                  <a:outerShdw blurRad="38100" dist="38100" dir="2700000" algn="tl">
                    <a:srgbClr val="000000">
                      <a:alpha val="43137"/>
                    </a:srgbClr>
                  </a:outerShdw>
                </a:effectLst>
              </a:rPr>
              <a:t>If entry into H</a:t>
            </a:r>
            <a:r>
              <a:rPr lang="en-US" altLang="en-US" sz="3200" b="1" baseline="-25000" dirty="0">
                <a:solidFill>
                  <a:schemeClr val="bg1"/>
                </a:solidFill>
                <a:effectLst>
                  <a:outerShdw blurRad="38100" dist="38100" dir="2700000" algn="tl">
                    <a:srgbClr val="000000">
                      <a:alpha val="43137"/>
                    </a:srgbClr>
                  </a:outerShdw>
                </a:effectLst>
              </a:rPr>
              <a:t>2</a:t>
            </a:r>
            <a:r>
              <a:rPr lang="en-US" altLang="en-US" sz="3200" b="1" dirty="0">
                <a:solidFill>
                  <a:schemeClr val="bg1"/>
                </a:solidFill>
                <a:effectLst>
                  <a:outerShdw blurRad="38100" dist="38100" dir="2700000" algn="tl">
                    <a:srgbClr val="000000">
                      <a:alpha val="43137"/>
                    </a:srgbClr>
                  </a:outerShdw>
                </a:effectLst>
              </a:rPr>
              <a:t>S area is required, first don SCBA</a:t>
            </a:r>
          </a:p>
        </p:txBody>
      </p:sp>
    </p:spTree>
    <p:custDataLst>
      <p:tags r:id="rId1"/>
    </p:custDataLst>
    <p:extLst>
      <p:ext uri="{BB962C8B-B14F-4D97-AF65-F5344CB8AC3E}">
        <p14:creationId xmlns:p14="http://schemas.microsoft.com/office/powerpoint/2010/main" val="30154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54278" y="1296298"/>
            <a:ext cx="7886700" cy="1325563"/>
          </a:xfrm>
        </p:spPr>
        <p:txBody>
          <a:bodyPr/>
          <a:lstStyle/>
          <a:p>
            <a:pPr eaLnBrk="1" hangingPunct="1"/>
            <a:r>
              <a:rPr lang="en-US" altLang="en-US" dirty="0"/>
              <a:t>Rescue Procedures</a:t>
            </a:r>
          </a:p>
        </p:txBody>
      </p:sp>
      <p:sp>
        <p:nvSpPr>
          <p:cNvPr id="8195" name="Rectangle 3"/>
          <p:cNvSpPr>
            <a:spLocks noGrp="1" noChangeArrowheads="1"/>
          </p:cNvSpPr>
          <p:nvPr>
            <p:ph idx="1"/>
          </p:nvPr>
        </p:nvSpPr>
        <p:spPr>
          <a:xfrm>
            <a:off x="4571999" y="2693266"/>
            <a:ext cx="4439093" cy="4157662"/>
          </a:xfrm>
        </p:spPr>
        <p:txBody>
          <a:bodyPr>
            <a:normAutofit/>
          </a:bodyPr>
          <a:lstStyle/>
          <a:p>
            <a:pPr eaLnBrk="1" hangingPunct="1"/>
            <a:r>
              <a:rPr lang="en-US" altLang="en-US" sz="2800" dirty="0"/>
              <a:t>Victim needs to be moved to safe area</a:t>
            </a:r>
          </a:p>
          <a:p>
            <a:pPr eaLnBrk="1" hangingPunct="1"/>
            <a:r>
              <a:rPr lang="en-US" altLang="en-US" sz="2800" dirty="0"/>
              <a:t>If more than one victim, move victim with longest exposure first</a:t>
            </a:r>
          </a:p>
          <a:p>
            <a:pPr eaLnBrk="1" hangingPunct="1"/>
            <a:r>
              <a:rPr lang="en-US" altLang="en-US" sz="2800" dirty="0"/>
              <a:t>Once victim(s) are removed from H</a:t>
            </a:r>
            <a:r>
              <a:rPr lang="en-US" altLang="en-US" sz="2800" baseline="-25000" dirty="0"/>
              <a:t>2</a:t>
            </a:r>
            <a:r>
              <a:rPr lang="en-US" altLang="en-US" sz="2800" dirty="0"/>
              <a:t>S area, determine if they are breathing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4" y="5300"/>
            <a:ext cx="4591493" cy="6917033"/>
          </a:xfrm>
          <a:prstGeom prst="rect">
            <a:avLst/>
          </a:prstGeom>
          <a:effectLst>
            <a:softEdge rad="139700"/>
          </a:effectLst>
        </p:spPr>
      </p:pic>
    </p:spTree>
    <p:custDataLst>
      <p:tags r:id="rId1"/>
    </p:custDataLst>
    <p:extLst>
      <p:ext uri="{BB962C8B-B14F-4D97-AF65-F5344CB8AC3E}">
        <p14:creationId xmlns:p14="http://schemas.microsoft.com/office/powerpoint/2010/main" val="147627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dirty="0"/>
              <a:t>Rescue Procedures</a:t>
            </a:r>
          </a:p>
        </p:txBody>
      </p:sp>
      <p:sp>
        <p:nvSpPr>
          <p:cNvPr id="9219" name="Rectangle 3"/>
          <p:cNvSpPr>
            <a:spLocks noGrp="1" noChangeArrowheads="1"/>
          </p:cNvSpPr>
          <p:nvPr>
            <p:ph idx="1"/>
          </p:nvPr>
        </p:nvSpPr>
        <p:spPr>
          <a:xfrm>
            <a:off x="1260662" y="1966911"/>
            <a:ext cx="7277725" cy="4525963"/>
          </a:xfrm>
        </p:spPr>
        <p:txBody>
          <a:bodyPr/>
          <a:lstStyle/>
          <a:p>
            <a:pPr marL="0" indent="0" eaLnBrk="1" hangingPunct="1">
              <a:buNone/>
            </a:pPr>
            <a:r>
              <a:rPr lang="en-US" altLang="en-US" sz="3200" b="1" dirty="0"/>
              <a:t>If not breathing…</a:t>
            </a:r>
          </a:p>
          <a:p>
            <a:pPr lvl="1" eaLnBrk="1" hangingPunct="1"/>
            <a:r>
              <a:rPr lang="en-US" altLang="en-US" sz="2800" dirty="0"/>
              <a:t>Call 911 or other emergency #’s</a:t>
            </a:r>
          </a:p>
          <a:p>
            <a:pPr lvl="1" eaLnBrk="1" hangingPunct="1"/>
            <a:endParaRPr lang="en-US" altLang="en-US" sz="800" dirty="0"/>
          </a:p>
          <a:p>
            <a:pPr lvl="1" eaLnBrk="1" hangingPunct="1"/>
            <a:r>
              <a:rPr lang="en-US" altLang="en-US" sz="2800" dirty="0"/>
              <a:t>Include physical address</a:t>
            </a:r>
          </a:p>
          <a:p>
            <a:pPr lvl="1" eaLnBrk="1" hangingPunct="1"/>
            <a:endParaRPr lang="en-US" altLang="en-US" sz="800" dirty="0"/>
          </a:p>
          <a:p>
            <a:pPr lvl="1" eaLnBrk="1" hangingPunct="1"/>
            <a:r>
              <a:rPr lang="en-US" altLang="en-US" sz="2800" dirty="0"/>
              <a:t>Check for pulse</a:t>
            </a:r>
          </a:p>
          <a:p>
            <a:pPr lvl="1" eaLnBrk="1" hangingPunct="1"/>
            <a:endParaRPr lang="en-US" altLang="en-US" sz="800" dirty="0"/>
          </a:p>
          <a:p>
            <a:pPr lvl="1" eaLnBrk="1" hangingPunct="1"/>
            <a:r>
              <a:rPr lang="en-US" altLang="en-US" sz="2800" dirty="0"/>
              <a:t>Begin rescue breaths or CPR as needed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5" y="5029200"/>
            <a:ext cx="9144000" cy="1828800"/>
          </a:xfrm>
          <a:prstGeom prst="rect">
            <a:avLst/>
          </a:prstGeom>
        </p:spPr>
      </p:pic>
    </p:spTree>
    <p:custDataLst>
      <p:tags r:id="rId1"/>
    </p:custDataLst>
    <p:extLst>
      <p:ext uri="{BB962C8B-B14F-4D97-AF65-F5344CB8AC3E}">
        <p14:creationId xmlns:p14="http://schemas.microsoft.com/office/powerpoint/2010/main" val="112427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42" name="Rectangle 2"/>
          <p:cNvSpPr>
            <a:spLocks noGrp="1" noChangeArrowheads="1"/>
          </p:cNvSpPr>
          <p:nvPr>
            <p:ph type="title"/>
          </p:nvPr>
        </p:nvSpPr>
        <p:spPr>
          <a:xfrm>
            <a:off x="457200" y="374351"/>
            <a:ext cx="8229600" cy="1143000"/>
          </a:xfrm>
        </p:spPr>
        <p:txBody>
          <a:bodyPr/>
          <a:lstStyle/>
          <a:p>
            <a:pPr eaLnBrk="1" hangingPunct="1"/>
            <a:r>
              <a:rPr lang="en-US" altLang="en-US" b="1" dirty="0">
                <a:solidFill>
                  <a:schemeClr val="bg1"/>
                </a:solidFill>
                <a:effectLst>
                  <a:outerShdw blurRad="38100" dist="38100" dir="2700000" algn="tl">
                    <a:srgbClr val="000000">
                      <a:alpha val="43137"/>
                    </a:srgbClr>
                  </a:outerShdw>
                </a:effectLst>
              </a:rPr>
              <a:t>Follow-up Procedures</a:t>
            </a:r>
          </a:p>
        </p:txBody>
      </p:sp>
      <p:sp>
        <p:nvSpPr>
          <p:cNvPr id="10243" name="Rectangle 3"/>
          <p:cNvSpPr>
            <a:spLocks noGrp="1" noChangeArrowheads="1"/>
          </p:cNvSpPr>
          <p:nvPr>
            <p:ph idx="1"/>
          </p:nvPr>
        </p:nvSpPr>
        <p:spPr>
          <a:xfrm>
            <a:off x="2819400" y="2577904"/>
            <a:ext cx="5867400" cy="4525963"/>
          </a:xfrm>
        </p:spPr>
        <p:txBody>
          <a:bodyPr>
            <a:normAutofit lnSpcReduction="10000"/>
          </a:bodyPr>
          <a:lstStyle/>
          <a:p>
            <a:pPr eaLnBrk="1" hangingPunct="1">
              <a:lnSpc>
                <a:spcPct val="80000"/>
              </a:lnSpc>
            </a:pPr>
            <a:r>
              <a:rPr lang="en-US" altLang="en-US" sz="2800" b="1" dirty="0"/>
              <a:t>Anyone who has been overcome by H</a:t>
            </a:r>
            <a:r>
              <a:rPr lang="en-US" altLang="en-US" sz="2800" b="1" baseline="-25000" dirty="0"/>
              <a:t>2</a:t>
            </a:r>
            <a:r>
              <a:rPr lang="en-US" altLang="en-US" sz="2800" b="1" dirty="0"/>
              <a:t>S should seek medical attention</a:t>
            </a:r>
          </a:p>
          <a:p>
            <a:pPr eaLnBrk="1" hangingPunct="1">
              <a:lnSpc>
                <a:spcPct val="80000"/>
              </a:lnSpc>
            </a:pPr>
            <a:endParaRPr lang="en-US" altLang="en-US" sz="1100" b="1" dirty="0"/>
          </a:p>
          <a:p>
            <a:pPr eaLnBrk="1" hangingPunct="1">
              <a:lnSpc>
                <a:spcPct val="80000"/>
              </a:lnSpc>
            </a:pPr>
            <a:r>
              <a:rPr lang="en-US" altLang="en-US" sz="2800" b="1" dirty="0"/>
              <a:t>Should have medical clearance prior to returning to work</a:t>
            </a:r>
          </a:p>
          <a:p>
            <a:pPr eaLnBrk="1" hangingPunct="1">
              <a:lnSpc>
                <a:spcPct val="80000"/>
              </a:lnSpc>
            </a:pPr>
            <a:endParaRPr lang="en-US" altLang="en-US" sz="1100" b="1" dirty="0"/>
          </a:p>
          <a:p>
            <a:pPr eaLnBrk="1" hangingPunct="1">
              <a:lnSpc>
                <a:spcPct val="80000"/>
              </a:lnSpc>
            </a:pPr>
            <a:r>
              <a:rPr lang="en-US" altLang="en-US" sz="2800" b="1" dirty="0"/>
              <a:t>H</a:t>
            </a:r>
            <a:r>
              <a:rPr lang="en-US" altLang="en-US" sz="2800" b="1" baseline="-25000" dirty="0"/>
              <a:t>2</a:t>
            </a:r>
            <a:r>
              <a:rPr lang="en-US" altLang="en-US" sz="2800" b="1" dirty="0"/>
              <a:t>S does not cumulate in body, however, there may be lingering effects:</a:t>
            </a:r>
          </a:p>
          <a:p>
            <a:pPr lvl="1" eaLnBrk="1" hangingPunct="1">
              <a:lnSpc>
                <a:spcPct val="80000"/>
              </a:lnSpc>
            </a:pPr>
            <a:r>
              <a:rPr lang="en-US" altLang="en-US" sz="2400" dirty="0"/>
              <a:t>Pulmonary edema</a:t>
            </a:r>
          </a:p>
          <a:p>
            <a:pPr lvl="1" eaLnBrk="1" hangingPunct="1">
              <a:lnSpc>
                <a:spcPct val="80000"/>
              </a:lnSpc>
            </a:pPr>
            <a:r>
              <a:rPr lang="en-US" altLang="en-US" sz="2400" dirty="0"/>
              <a:t>Dizziness</a:t>
            </a:r>
          </a:p>
          <a:p>
            <a:pPr lvl="1" eaLnBrk="1" hangingPunct="1">
              <a:lnSpc>
                <a:spcPct val="80000"/>
              </a:lnSpc>
            </a:pPr>
            <a:r>
              <a:rPr lang="en-US" altLang="en-US" sz="2400" dirty="0"/>
              <a:t>Photophobia</a:t>
            </a:r>
          </a:p>
          <a:p>
            <a:pPr lvl="1" eaLnBrk="1" hangingPunct="1">
              <a:lnSpc>
                <a:spcPct val="80000"/>
              </a:lnSpc>
            </a:pPr>
            <a:r>
              <a:rPr lang="en-US" altLang="en-US" sz="2400" dirty="0"/>
              <a:t>Nausea</a:t>
            </a:r>
          </a:p>
        </p:txBody>
      </p:sp>
    </p:spTree>
    <p:custDataLst>
      <p:tags r:id="rId1"/>
    </p:custDataLst>
    <p:extLst>
      <p:ext uri="{BB962C8B-B14F-4D97-AF65-F5344CB8AC3E}">
        <p14:creationId xmlns:p14="http://schemas.microsoft.com/office/powerpoint/2010/main" val="99304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Autofit/>
          </a:bodyPr>
          <a:lstStyle/>
          <a:p>
            <a:pPr algn="l"/>
            <a:r>
              <a:rPr lang="en-US" b="1" dirty="0"/>
              <a:t>Requirements for Site-Specific </a:t>
            </a:r>
            <a:br>
              <a:rPr lang="en-US" b="1" dirty="0"/>
            </a:br>
            <a:r>
              <a:rPr lang="en-US" b="1" dirty="0"/>
              <a:t>  Orientation</a:t>
            </a:r>
          </a:p>
        </p:txBody>
      </p:sp>
      <p:sp>
        <p:nvSpPr>
          <p:cNvPr id="2" name="Content Placeholder 1"/>
          <p:cNvSpPr>
            <a:spLocks noGrp="1"/>
          </p:cNvSpPr>
          <p:nvPr>
            <p:ph idx="1"/>
          </p:nvPr>
        </p:nvSpPr>
        <p:spPr>
          <a:xfrm>
            <a:off x="3573380" y="2103437"/>
            <a:ext cx="6104020" cy="4525963"/>
          </a:xfrm>
        </p:spPr>
        <p:txBody>
          <a:bodyPr>
            <a:noAutofit/>
          </a:bodyPr>
          <a:lstStyle/>
          <a:p>
            <a:pPr>
              <a:buFont typeface="Wingdings" panose="05000000000000000000" pitchFamily="2" charset="2"/>
              <a:buChar char="ü"/>
            </a:pPr>
            <a:r>
              <a:rPr lang="en-US" sz="2800" dirty="0"/>
              <a:t>Route(s) of egress</a:t>
            </a:r>
          </a:p>
          <a:p>
            <a:pPr>
              <a:buFont typeface="Wingdings" panose="05000000000000000000" pitchFamily="2" charset="2"/>
              <a:buChar char="ü"/>
            </a:pPr>
            <a:r>
              <a:rPr lang="en-US" sz="2800" dirty="0"/>
              <a:t>Use and location of wind indicators</a:t>
            </a:r>
          </a:p>
          <a:p>
            <a:pPr>
              <a:buFont typeface="Wingdings" panose="05000000000000000000" pitchFamily="2" charset="2"/>
              <a:buChar char="ü"/>
            </a:pPr>
            <a:r>
              <a:rPr lang="en-US" sz="2800" dirty="0"/>
              <a:t>Emergency assembly area(s)</a:t>
            </a:r>
          </a:p>
          <a:p>
            <a:pPr>
              <a:buFont typeface="Wingdings" panose="05000000000000000000" pitchFamily="2" charset="2"/>
              <a:buChar char="ü"/>
            </a:pPr>
            <a:r>
              <a:rPr lang="en-US" sz="2800" dirty="0"/>
              <a:t>Applicable warning signals</a:t>
            </a:r>
          </a:p>
          <a:p>
            <a:pPr>
              <a:buFont typeface="Wingdings" panose="05000000000000000000" pitchFamily="2" charset="2"/>
              <a:buChar char="ü"/>
            </a:pPr>
            <a:r>
              <a:rPr lang="en-US" sz="2800" dirty="0"/>
              <a:t>Response in event of emergency</a:t>
            </a:r>
          </a:p>
          <a:p>
            <a:pPr>
              <a:buFont typeface="Wingdings" panose="05000000000000000000" pitchFamily="2" charset="2"/>
              <a:buChar char="ü"/>
            </a:pPr>
            <a:r>
              <a:rPr lang="en-US" sz="2800" dirty="0"/>
              <a:t>Use and location of personal protective equipment (PPE)</a:t>
            </a:r>
          </a:p>
          <a:p>
            <a:pPr>
              <a:buFont typeface="Wingdings" panose="05000000000000000000" pitchFamily="2" charset="2"/>
              <a:buChar char="ü"/>
            </a:pPr>
            <a:r>
              <a:rPr lang="en-US" sz="2800" dirty="0"/>
              <a:t>Hands-on training with H2S                              detectors used on site</a:t>
            </a:r>
          </a:p>
        </p:txBody>
      </p:sp>
      <p:pic>
        <p:nvPicPr>
          <p:cNvPr id="7" name="Picture 6"/>
          <p:cNvPicPr>
            <a:picLocks noChangeAspect="1"/>
          </p:cNvPicPr>
          <p:nvPr/>
        </p:nvPicPr>
        <p:blipFill>
          <a:blip r:embed="rId4"/>
          <a:stretch>
            <a:fillRect/>
          </a:stretch>
        </p:blipFill>
        <p:spPr>
          <a:xfrm>
            <a:off x="0" y="1399081"/>
            <a:ext cx="4114800" cy="5458919"/>
          </a:xfrm>
          <a:prstGeom prst="rect">
            <a:avLst/>
          </a:prstGeom>
          <a:effectLst>
            <a:softEdge rad="635000"/>
          </a:effectLst>
        </p:spPr>
      </p:pic>
    </p:spTree>
    <p:custDataLst>
      <p:tags r:id="rId1"/>
    </p:custDataLst>
    <p:extLst>
      <p:ext uri="{BB962C8B-B14F-4D97-AF65-F5344CB8AC3E}">
        <p14:creationId xmlns:p14="http://schemas.microsoft.com/office/powerpoint/2010/main" val="306090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840" y="212725"/>
            <a:ext cx="8229600" cy="1143000"/>
          </a:xfrm>
        </p:spPr>
        <p:txBody>
          <a:bodyPr/>
          <a:lstStyle/>
          <a:p>
            <a:pPr algn="l"/>
            <a:r>
              <a:rPr lang="en-US" b="1" dirty="0"/>
              <a:t>Respiratory Protection</a:t>
            </a:r>
          </a:p>
        </p:txBody>
      </p:sp>
      <p:pic>
        <p:nvPicPr>
          <p:cNvPr id="6" name="Content Placeholder 5"/>
          <p:cNvPicPr>
            <a:picLocks noGrp="1" noChangeAspect="1"/>
          </p:cNvPicPr>
          <p:nvPr>
            <p:ph idx="1"/>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52400" y="916950"/>
            <a:ext cx="3966556" cy="5942822"/>
          </a:xfrm>
        </p:spPr>
      </p:pic>
      <p:sp>
        <p:nvSpPr>
          <p:cNvPr id="7" name="Rectangle 3"/>
          <p:cNvSpPr txBox="1">
            <a:spLocks noChangeArrowheads="1"/>
          </p:cNvSpPr>
          <p:nvPr/>
        </p:nvSpPr>
        <p:spPr>
          <a:xfrm>
            <a:off x="3962400" y="3397102"/>
            <a:ext cx="5181600" cy="4525963"/>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6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3200" b="0" i="0" u="none"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4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altLang="en-US" sz="2800" i="0" dirty="0">
                <a:solidFill>
                  <a:srgbClr val="002060"/>
                </a:solidFill>
                <a:latin typeface="Calibri" panose="020F0502020204030204" pitchFamily="34" charset="0"/>
              </a:rPr>
              <a:t>Describe appropriate respiratory protection.</a:t>
            </a:r>
          </a:p>
          <a:p>
            <a:pPr fontAlgn="auto">
              <a:spcAft>
                <a:spcPts val="0"/>
              </a:spcAft>
            </a:pPr>
            <a:endParaRPr lang="en-US" altLang="en-US" sz="800" i="0" dirty="0">
              <a:solidFill>
                <a:srgbClr val="002060"/>
              </a:solidFill>
              <a:latin typeface="Calibri" panose="020F0502020204030204" pitchFamily="34" charset="0"/>
            </a:endParaRPr>
          </a:p>
          <a:p>
            <a:pPr fontAlgn="auto">
              <a:spcAft>
                <a:spcPts val="0"/>
              </a:spcAft>
            </a:pPr>
            <a:r>
              <a:rPr lang="en-US" altLang="en-US" sz="2800" i="0" dirty="0">
                <a:solidFill>
                  <a:srgbClr val="002060"/>
                </a:solidFill>
                <a:latin typeface="Calibri" panose="020F0502020204030204" pitchFamily="34" charset="0"/>
              </a:rPr>
              <a:t>Describe areas where H</a:t>
            </a:r>
            <a:r>
              <a:rPr lang="en-US" altLang="en-US" sz="2800" i="0" baseline="-25000" dirty="0">
                <a:solidFill>
                  <a:srgbClr val="002060"/>
                </a:solidFill>
                <a:latin typeface="Calibri" panose="020F0502020204030204" pitchFamily="34" charset="0"/>
              </a:rPr>
              <a:t>2</a:t>
            </a:r>
            <a:r>
              <a:rPr lang="en-US" altLang="en-US" sz="2800" i="0" dirty="0">
                <a:solidFill>
                  <a:srgbClr val="002060"/>
                </a:solidFill>
                <a:latin typeface="Calibri" panose="020F0502020204030204" pitchFamily="34" charset="0"/>
              </a:rPr>
              <a:t>S may accumulate.</a:t>
            </a:r>
          </a:p>
        </p:txBody>
      </p:sp>
    </p:spTree>
    <p:custDataLst>
      <p:tags r:id="rId1"/>
    </p:custDataLst>
    <p:extLst>
      <p:ext uri="{BB962C8B-B14F-4D97-AF65-F5344CB8AC3E}">
        <p14:creationId xmlns:p14="http://schemas.microsoft.com/office/powerpoint/2010/main" val="2844209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21417F9-3298-CE4E-B09C-B78C2AD86AAB}" type="slidenum">
              <a:rPr lang="en-US" smtClean="0"/>
              <a:pPr/>
              <a:t>27</a:t>
            </a:fld>
            <a:endParaRPr lang="en-US" dirty="0"/>
          </a:p>
        </p:txBody>
      </p:sp>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sp>
        <p:nvSpPr>
          <p:cNvPr id="8" name="TextBox 7"/>
          <p:cNvSpPr txBox="1"/>
          <p:nvPr/>
        </p:nvSpPr>
        <p:spPr>
          <a:xfrm>
            <a:off x="918164" y="2702196"/>
            <a:ext cx="3900829" cy="2185214"/>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2800" b="1" dirty="0">
                <a:solidFill>
                  <a:srgbClr val="002060"/>
                </a:solidFill>
                <a:latin typeface="+mn-lt"/>
              </a:rPr>
              <a:t>Recognize the Problem</a:t>
            </a:r>
          </a:p>
          <a:p>
            <a:pPr marL="285750" indent="-285750">
              <a:buClr>
                <a:schemeClr val="accent1"/>
              </a:buClr>
              <a:buFont typeface="Wingdings" panose="05000000000000000000" pitchFamily="2" charset="2"/>
              <a:buChar char="§"/>
            </a:pPr>
            <a:endParaRPr lang="en-US" sz="800" b="1" dirty="0">
              <a:solidFill>
                <a:srgbClr val="002060"/>
              </a:solidFill>
              <a:latin typeface="+mn-lt"/>
            </a:endParaRPr>
          </a:p>
          <a:p>
            <a:pPr marL="285750" indent="-285750">
              <a:buClr>
                <a:schemeClr val="accent1"/>
              </a:buClr>
              <a:buFont typeface="Wingdings" panose="05000000000000000000" pitchFamily="2" charset="2"/>
              <a:buChar char="§"/>
            </a:pPr>
            <a:r>
              <a:rPr lang="en-US" sz="2800" b="1" dirty="0">
                <a:solidFill>
                  <a:srgbClr val="002060"/>
                </a:solidFill>
                <a:latin typeface="+mn-lt"/>
              </a:rPr>
              <a:t>Emergency Equipment </a:t>
            </a:r>
          </a:p>
          <a:p>
            <a:pPr marL="285750" indent="-285750">
              <a:buClr>
                <a:schemeClr val="accent1"/>
              </a:buClr>
              <a:buFont typeface="Wingdings" panose="05000000000000000000" pitchFamily="2" charset="2"/>
              <a:buChar char="§"/>
            </a:pPr>
            <a:endParaRPr lang="en-US" sz="800" b="1" dirty="0">
              <a:solidFill>
                <a:srgbClr val="002060"/>
              </a:solidFill>
              <a:latin typeface="+mn-lt"/>
            </a:endParaRPr>
          </a:p>
          <a:p>
            <a:pPr marL="285750" indent="-285750">
              <a:buClr>
                <a:schemeClr val="accent1"/>
              </a:buClr>
              <a:buFont typeface="Wingdings" panose="05000000000000000000" pitchFamily="2" charset="2"/>
              <a:buChar char="§"/>
            </a:pPr>
            <a:r>
              <a:rPr lang="en-US" sz="2800" b="1" dirty="0">
                <a:solidFill>
                  <a:srgbClr val="002060"/>
                </a:solidFill>
                <a:latin typeface="+mn-lt"/>
              </a:rPr>
              <a:t>Take Control</a:t>
            </a:r>
          </a:p>
          <a:p>
            <a:pPr marL="285750" indent="-285750">
              <a:buClr>
                <a:schemeClr val="accent1"/>
              </a:buClr>
              <a:buFont typeface="Wingdings" panose="05000000000000000000" pitchFamily="2" charset="2"/>
              <a:buChar char="§"/>
            </a:pPr>
            <a:endParaRPr lang="en-US" sz="800" b="1" dirty="0">
              <a:solidFill>
                <a:srgbClr val="002060"/>
              </a:solidFill>
              <a:latin typeface="+mn-lt"/>
            </a:endParaRPr>
          </a:p>
          <a:p>
            <a:pPr marL="285750" indent="-285750">
              <a:buClr>
                <a:schemeClr val="accent1"/>
              </a:buClr>
              <a:buFont typeface="Wingdings" panose="05000000000000000000" pitchFamily="2" charset="2"/>
              <a:buChar char="§"/>
            </a:pPr>
            <a:r>
              <a:rPr lang="en-US" sz="2800" b="1" dirty="0">
                <a:solidFill>
                  <a:srgbClr val="002060"/>
                </a:solidFill>
                <a:latin typeface="+mn-lt"/>
              </a:rPr>
              <a:t>Call for Help</a:t>
            </a:r>
          </a:p>
        </p:txBody>
      </p:sp>
      <p:sp>
        <p:nvSpPr>
          <p:cNvPr id="15" name="TextBox 14"/>
          <p:cNvSpPr txBox="1"/>
          <p:nvPr/>
        </p:nvSpPr>
        <p:spPr>
          <a:xfrm>
            <a:off x="804149" y="374333"/>
            <a:ext cx="8001000" cy="2123658"/>
          </a:xfrm>
          <a:prstGeom prst="rect">
            <a:avLst/>
          </a:prstGeom>
          <a:noFill/>
        </p:spPr>
        <p:txBody>
          <a:bodyPr wrap="square" rtlCol="0">
            <a:spAutoFit/>
          </a:bodyPr>
          <a:lstStyle/>
          <a:p>
            <a:r>
              <a:rPr lang="en-US" sz="4400" b="1" i="0" dirty="0">
                <a:solidFill>
                  <a:srgbClr val="002060"/>
                </a:solidFill>
                <a:latin typeface="+mn-lt"/>
              </a:rPr>
              <a:t>H2S Staying Alive</a:t>
            </a:r>
          </a:p>
          <a:p>
            <a:r>
              <a:rPr lang="en-US" sz="4400" b="1" i="0" dirty="0">
                <a:solidFill>
                  <a:srgbClr val="C00000"/>
                </a:solidFill>
                <a:latin typeface="+mn-lt"/>
              </a:rPr>
              <a:t>Contingency &amp; Emergency Response Plans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649" y="2749789"/>
            <a:ext cx="4199506" cy="3915329"/>
          </a:xfrm>
          <a:prstGeom prst="rect">
            <a:avLst/>
          </a:prstGeom>
          <a:ln w="31750">
            <a:solidFill>
              <a:schemeClr val="tx1">
                <a:lumMod val="50000"/>
              </a:schemeClr>
            </a:solidFill>
          </a:ln>
        </p:spPr>
      </p:pic>
    </p:spTree>
    <p:custDataLst>
      <p:tags r:id="rId1"/>
    </p:custDataLst>
    <p:extLst>
      <p:ext uri="{BB962C8B-B14F-4D97-AF65-F5344CB8AC3E}">
        <p14:creationId xmlns:p14="http://schemas.microsoft.com/office/powerpoint/2010/main" val="138978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4"/>
          </p:nvPr>
        </p:nvSpPr>
        <p:spPr/>
        <p:txBody>
          <a:bodyPr/>
          <a:lstStyle/>
          <a:p>
            <a:fld id="{621417F9-3298-CE4E-B09C-B78C2AD86AAB}" type="slidenum">
              <a:rPr lang="en-US" smtClean="0"/>
              <a:pPr/>
              <a:t>28</a:t>
            </a:fld>
            <a:endParaRPr lang="en-US" dirty="0"/>
          </a:p>
        </p:txBody>
      </p:sp>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sp>
        <p:nvSpPr>
          <p:cNvPr id="10" name="Rectangle 2"/>
          <p:cNvSpPr txBox="1">
            <a:spLocks noChangeArrowheads="1"/>
          </p:cNvSpPr>
          <p:nvPr/>
        </p:nvSpPr>
        <p:spPr>
          <a:xfrm>
            <a:off x="513137" y="-424355"/>
            <a:ext cx="5562600" cy="4191000"/>
          </a:xfrm>
          <a:prstGeom prst="rect">
            <a:avLst/>
          </a:prstGeom>
        </p:spPr>
        <p:txBody>
          <a:bodyPr vert="horz" lIns="0" tIns="0" rIns="0" bIns="0" rtlCol="0" anchor="ctr">
            <a:normAutofit/>
          </a:bodyPr>
          <a:lstStyle>
            <a:lvl1pPr algn="l" defTabSz="457189" rtl="0" eaLnBrk="1" latinLnBrk="0" hangingPunct="1">
              <a:spcBef>
                <a:spcPct val="0"/>
              </a:spcBef>
              <a:buNone/>
              <a:defRPr sz="3600" b="1" i="0" u="none" kern="1200">
                <a:solidFill>
                  <a:srgbClr val="002060"/>
                </a:solidFill>
                <a:latin typeface="+mj-lt"/>
                <a:ea typeface="+mj-ea"/>
                <a:cs typeface="+mj-cs"/>
              </a:defRPr>
            </a:lvl1pPr>
          </a:lstStyle>
          <a:p>
            <a:pPr fontAlgn="auto">
              <a:spcAft>
                <a:spcPts val="0"/>
              </a:spcAft>
              <a:defRPr/>
            </a:pPr>
            <a:r>
              <a:rPr lang="en-US" sz="4400" dirty="0">
                <a:latin typeface="Calibri" pitchFamily="34" charset="0"/>
              </a:rPr>
              <a:t>Hydrogen Sulfide </a:t>
            </a:r>
            <a:r>
              <a:rPr lang="en-US" sz="4400" i="1" dirty="0">
                <a:latin typeface="+mn-lt"/>
              </a:rPr>
              <a:t>(H</a:t>
            </a:r>
            <a:r>
              <a:rPr lang="en-US" sz="4400" i="1" baseline="-25000" dirty="0">
                <a:latin typeface="+mn-lt"/>
              </a:rPr>
              <a:t>2</a:t>
            </a:r>
            <a:r>
              <a:rPr lang="en-US" sz="4400" i="1" dirty="0">
                <a:latin typeface="+mn-lt"/>
              </a:rPr>
              <a:t>S) </a:t>
            </a:r>
            <a:r>
              <a:rPr lang="en-US" sz="4400" dirty="0">
                <a:latin typeface="+mn-lt"/>
              </a:rPr>
              <a:t> </a:t>
            </a:r>
            <a:r>
              <a:rPr lang="en-US" sz="4400" dirty="0">
                <a:latin typeface="Calibri" pitchFamily="34" charset="0"/>
              </a:rPr>
              <a:t>Emergency Response</a:t>
            </a:r>
          </a:p>
          <a:p>
            <a:pPr fontAlgn="auto">
              <a:spcAft>
                <a:spcPts val="0"/>
              </a:spcAft>
              <a:defRPr/>
            </a:pPr>
            <a:r>
              <a:rPr lang="en-US" sz="4400" dirty="0">
                <a:latin typeface="Calibri" pitchFamily="34" charset="0"/>
              </a:rPr>
              <a:t>&amp; Rescue</a:t>
            </a:r>
            <a:endParaRPr lang="en-US" sz="4000" dirty="0"/>
          </a:p>
        </p:txBody>
      </p:sp>
      <p:grpSp>
        <p:nvGrpSpPr>
          <p:cNvPr id="9" name="Group 8">
            <a:extLst>
              <a:ext uri="{FF2B5EF4-FFF2-40B4-BE49-F238E27FC236}">
                <a16:creationId xmlns:a16="http://schemas.microsoft.com/office/drawing/2014/main" id="{29BFD213-163A-411A-86B5-FD3C49D765FC}"/>
              </a:ext>
            </a:extLst>
          </p:cNvPr>
          <p:cNvGrpSpPr/>
          <p:nvPr/>
        </p:nvGrpSpPr>
        <p:grpSpPr>
          <a:xfrm>
            <a:off x="5513990" y="172577"/>
            <a:ext cx="3581400" cy="3735800"/>
            <a:chOff x="3723669" y="1325472"/>
            <a:chExt cx="3886200" cy="3886200"/>
          </a:xfrm>
        </p:grpSpPr>
        <p:sp>
          <p:nvSpPr>
            <p:cNvPr id="3" name="Rectangle 2"/>
            <p:cNvSpPr/>
            <p:nvPr/>
          </p:nvSpPr>
          <p:spPr>
            <a:xfrm rot="18916545">
              <a:off x="4395428" y="2066185"/>
              <a:ext cx="2585927" cy="2519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3669" y="1325472"/>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AFFDBAF5-8A1E-46B8-ACF0-A740F2CFA381}"/>
                </a:ext>
              </a:extLst>
            </p:cNvPr>
            <p:cNvSpPr/>
            <p:nvPr/>
          </p:nvSpPr>
          <p:spPr>
            <a:xfrm>
              <a:off x="5314808" y="3794880"/>
              <a:ext cx="776790" cy="480251"/>
            </a:xfrm>
            <a:prstGeom prst="rect">
              <a:avLst/>
            </a:prstGeom>
          </p:spPr>
          <p:txBody>
            <a:bodyPr wrap="square">
              <a:spAutoFit/>
            </a:bodyPr>
            <a:lstStyle/>
            <a:p>
              <a:r>
                <a:rPr lang="en-US" dirty="0"/>
                <a:t>H</a:t>
              </a:r>
              <a:r>
                <a:rPr lang="en-US" baseline="-25000" dirty="0"/>
                <a:t>2</a:t>
              </a:r>
              <a:r>
                <a:rPr lang="en-US" dirty="0"/>
                <a:t>S</a:t>
              </a:r>
            </a:p>
          </p:txBody>
        </p:sp>
      </p:grpSp>
    </p:spTree>
    <p:custDataLst>
      <p:tags r:id="rId1"/>
    </p:custDataLst>
    <p:extLst>
      <p:ext uri="{BB962C8B-B14F-4D97-AF65-F5344CB8AC3E}">
        <p14:creationId xmlns:p14="http://schemas.microsoft.com/office/powerpoint/2010/main" val="400990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827" y="-30480"/>
            <a:ext cx="8229600" cy="1143000"/>
          </a:xfrm>
        </p:spPr>
        <p:txBody>
          <a:bodyPr/>
          <a:lstStyle/>
          <a:p>
            <a:r>
              <a:rPr lang="en-US" dirty="0">
                <a:solidFill>
                  <a:schemeClr val="bg1"/>
                </a:solidFill>
                <a:effectLst>
                  <a:outerShdw blurRad="38100" dist="38100" dir="2700000" algn="tl">
                    <a:srgbClr val="000000">
                      <a:alpha val="43137"/>
                    </a:srgbClr>
                  </a:outerShdw>
                </a:effectLst>
              </a:rPr>
              <a:t>What is a Contingency Plan?</a:t>
            </a:r>
          </a:p>
        </p:txBody>
      </p:sp>
      <p:pic>
        <p:nvPicPr>
          <p:cNvPr id="7" name="Picture 6"/>
          <p:cNvPicPr>
            <a:picLocks noChangeAspect="1"/>
          </p:cNvPicPr>
          <p:nvPr/>
        </p:nvPicPr>
        <p:blipFill>
          <a:blip r:embed="rId4"/>
          <a:stretch>
            <a:fillRect/>
          </a:stretch>
        </p:blipFill>
        <p:spPr>
          <a:xfrm>
            <a:off x="0" y="-30480"/>
            <a:ext cx="9133840" cy="6888480"/>
          </a:xfrm>
          <a:prstGeom prst="rect">
            <a:avLst/>
          </a:prstGeom>
        </p:spPr>
      </p:pic>
    </p:spTree>
    <p:custDataLst>
      <p:tags r:id="rId1"/>
    </p:custDataLst>
    <p:extLst>
      <p:ext uri="{BB962C8B-B14F-4D97-AF65-F5344CB8AC3E}">
        <p14:creationId xmlns:p14="http://schemas.microsoft.com/office/powerpoint/2010/main" val="373893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BC1AFA-D621-4D09-8322-D9AD8B999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2"/>
            <a:ext cx="9144000" cy="8686799"/>
          </a:xfrm>
          <a:prstGeom prst="rect">
            <a:avLst/>
          </a:prstGeom>
          <a:effectLst>
            <a:softEdge rad="635000"/>
          </a:effectLst>
        </p:spPr>
      </p:pic>
      <p:sp>
        <p:nvSpPr>
          <p:cNvPr id="3" name="Title 2"/>
          <p:cNvSpPr>
            <a:spLocks noGrp="1"/>
          </p:cNvSpPr>
          <p:nvPr>
            <p:ph type="title"/>
          </p:nvPr>
        </p:nvSpPr>
        <p:spPr>
          <a:xfrm>
            <a:off x="2438400" y="762000"/>
            <a:ext cx="8229600" cy="1143000"/>
          </a:xfrm>
        </p:spPr>
        <p:txBody>
          <a:bodyPr>
            <a:noAutofit/>
          </a:bodyPr>
          <a:lstStyle/>
          <a:p>
            <a:r>
              <a:rPr lang="en-US" b="1" dirty="0">
                <a:solidFill>
                  <a:schemeClr val="bg1"/>
                </a:solidFill>
                <a:effectLst>
                  <a:outerShdw blurRad="38100" dist="38100" dir="2700000" algn="tl">
                    <a:srgbClr val="000000">
                      <a:alpha val="43137"/>
                    </a:srgbClr>
                  </a:outerShdw>
                </a:effectLst>
              </a:rPr>
              <a:t>Contingency/Emergency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  Response Plan</a:t>
            </a:r>
          </a:p>
        </p:txBody>
      </p:sp>
      <p:sp>
        <p:nvSpPr>
          <p:cNvPr id="2" name="Content Placeholder 1"/>
          <p:cNvSpPr>
            <a:spLocks noGrp="1"/>
          </p:cNvSpPr>
          <p:nvPr>
            <p:ph idx="1"/>
          </p:nvPr>
        </p:nvSpPr>
        <p:spPr>
          <a:xfrm>
            <a:off x="3268580" y="2332037"/>
            <a:ext cx="5418220" cy="4525963"/>
          </a:xfrm>
        </p:spPr>
        <p:txBody>
          <a:bodyPr>
            <a:normAutofit/>
          </a:bodyPr>
          <a:lstStyle/>
          <a:p>
            <a:pPr marL="0" indent="0">
              <a:buNone/>
            </a:pPr>
            <a:r>
              <a:rPr lang="en-US" sz="3200" b="1" dirty="0">
                <a:solidFill>
                  <a:schemeClr val="bg1"/>
                </a:solidFill>
                <a:effectLst>
                  <a:outerShdw blurRad="38100" dist="38100" dir="2700000" algn="tl">
                    <a:srgbClr val="000000">
                      <a:alpha val="43137"/>
                    </a:srgbClr>
                  </a:outerShdw>
                </a:effectLst>
              </a:rPr>
              <a:t>Emergency Procedures:</a:t>
            </a:r>
          </a:p>
          <a:p>
            <a:pPr lvl="1"/>
            <a:r>
              <a:rPr lang="en-US" sz="2800" dirty="0">
                <a:solidFill>
                  <a:schemeClr val="bg1"/>
                </a:solidFill>
                <a:effectLst>
                  <a:outerShdw blurRad="38100" dist="38100" dir="2700000" algn="tl">
                    <a:srgbClr val="000000">
                      <a:alpha val="43137"/>
                    </a:srgbClr>
                  </a:outerShdw>
                </a:effectLst>
              </a:rPr>
              <a:t>Employee responsibilities</a:t>
            </a:r>
          </a:p>
          <a:p>
            <a:pPr lvl="1"/>
            <a:r>
              <a:rPr lang="en-US" sz="2800" dirty="0">
                <a:solidFill>
                  <a:schemeClr val="bg1"/>
                </a:solidFill>
                <a:effectLst>
                  <a:outerShdw blurRad="38100" dist="38100" dir="2700000" algn="tl">
                    <a:srgbClr val="000000">
                      <a:alpha val="43137"/>
                    </a:srgbClr>
                  </a:outerShdw>
                </a:effectLst>
              </a:rPr>
              <a:t>Immediate action plan</a:t>
            </a:r>
          </a:p>
          <a:p>
            <a:pPr lvl="1"/>
            <a:r>
              <a:rPr lang="en-US" sz="2800" dirty="0">
                <a:solidFill>
                  <a:schemeClr val="bg1"/>
                </a:solidFill>
                <a:effectLst>
                  <a:outerShdw blurRad="38100" dist="38100" dir="2700000" algn="tl">
                    <a:srgbClr val="000000">
                      <a:alpha val="43137"/>
                    </a:srgbClr>
                  </a:outerShdw>
                </a:effectLst>
              </a:rPr>
              <a:t>Notification information</a:t>
            </a:r>
          </a:p>
          <a:p>
            <a:pPr lvl="1"/>
            <a:r>
              <a:rPr lang="en-US" sz="2800" dirty="0">
                <a:solidFill>
                  <a:schemeClr val="bg1"/>
                </a:solidFill>
                <a:effectLst>
                  <a:outerShdw blurRad="38100" dist="38100" dir="2700000" algn="tl">
                    <a:srgbClr val="000000">
                      <a:alpha val="43137"/>
                    </a:srgbClr>
                  </a:outerShdw>
                </a:effectLst>
              </a:rPr>
              <a:t>Safety equipment and location of breathing air equipment</a:t>
            </a:r>
          </a:p>
          <a:p>
            <a:pPr lvl="1"/>
            <a:r>
              <a:rPr lang="en-US" sz="2800" dirty="0">
                <a:solidFill>
                  <a:schemeClr val="bg1"/>
                </a:solidFill>
                <a:effectLst>
                  <a:outerShdw blurRad="38100" dist="38100" dir="2700000" algn="tl">
                    <a:srgbClr val="000000">
                      <a:alpha val="43137"/>
                    </a:srgbClr>
                  </a:outerShdw>
                </a:effectLst>
              </a:rPr>
              <a:t>Location of first aid kits, litters, resuscitators, and spare oxygen bottles. </a:t>
            </a:r>
          </a:p>
          <a:p>
            <a:pPr lvl="1"/>
            <a:endParaRPr lang="en-US" sz="2800"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89946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BC1AFA-D621-4D09-8322-D9AD8B999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2"/>
            <a:ext cx="9144000" cy="8686799"/>
          </a:xfrm>
          <a:prstGeom prst="rect">
            <a:avLst/>
          </a:prstGeom>
          <a:effectLst>
            <a:softEdge rad="635000"/>
          </a:effectLst>
        </p:spPr>
      </p:pic>
      <p:sp>
        <p:nvSpPr>
          <p:cNvPr id="3" name="Title 2"/>
          <p:cNvSpPr>
            <a:spLocks noGrp="1"/>
          </p:cNvSpPr>
          <p:nvPr>
            <p:ph type="title"/>
          </p:nvPr>
        </p:nvSpPr>
        <p:spPr>
          <a:xfrm>
            <a:off x="2438400" y="762000"/>
            <a:ext cx="8229600" cy="1143000"/>
          </a:xfrm>
        </p:spPr>
        <p:txBody>
          <a:bodyPr>
            <a:noAutofit/>
          </a:bodyPr>
          <a:lstStyle/>
          <a:p>
            <a:r>
              <a:rPr lang="en-US" b="1" dirty="0">
                <a:solidFill>
                  <a:schemeClr val="bg1"/>
                </a:solidFill>
                <a:effectLst>
                  <a:outerShdw blurRad="38100" dist="38100" dir="2700000" algn="tl">
                    <a:srgbClr val="000000">
                      <a:alpha val="43137"/>
                    </a:srgbClr>
                  </a:outerShdw>
                </a:effectLst>
              </a:rPr>
              <a:t>Contingency/Emergency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  Response Plan</a:t>
            </a:r>
          </a:p>
        </p:txBody>
      </p:sp>
      <p:sp>
        <p:nvSpPr>
          <p:cNvPr id="7" name="Content Placeholder 1">
            <a:extLst>
              <a:ext uri="{FF2B5EF4-FFF2-40B4-BE49-F238E27FC236}">
                <a16:creationId xmlns:a16="http://schemas.microsoft.com/office/drawing/2014/main" id="{9226415D-4E70-4146-9977-68682A7711FE}"/>
              </a:ext>
            </a:extLst>
          </p:cNvPr>
          <p:cNvSpPr>
            <a:spLocks noGrp="1"/>
          </p:cNvSpPr>
          <p:nvPr>
            <p:ph idx="1"/>
          </p:nvPr>
        </p:nvSpPr>
        <p:spPr>
          <a:xfrm>
            <a:off x="4072690" y="2690019"/>
            <a:ext cx="4961020" cy="4525963"/>
          </a:xfrm>
        </p:spPr>
        <p:txBody>
          <a:bodyPr>
            <a:normAutofit/>
          </a:bodyPr>
          <a:lstStyle/>
          <a:p>
            <a:r>
              <a:rPr lang="en-US" sz="2800" b="1" dirty="0">
                <a:solidFill>
                  <a:schemeClr val="bg1"/>
                </a:solidFill>
                <a:effectLst>
                  <a:outerShdw blurRad="38100" dist="38100" dir="2700000" algn="tl">
                    <a:srgbClr val="000000">
                      <a:alpha val="43137"/>
                    </a:srgbClr>
                  </a:outerShdw>
                </a:effectLst>
              </a:rPr>
              <a:t>Characteristics of </a:t>
            </a:r>
            <a:r>
              <a:rPr lang="en-US" sz="2800" b="1" i="1" dirty="0">
                <a:solidFill>
                  <a:schemeClr val="bg1"/>
                </a:solidFill>
                <a:effectLst>
                  <a:outerShdw blurRad="38100" dist="38100" dir="2700000" algn="tl">
                    <a:srgbClr val="000000">
                      <a:alpha val="43137"/>
                    </a:srgbClr>
                  </a:outerShdw>
                </a:effectLst>
              </a:rPr>
              <a:t>H</a:t>
            </a:r>
            <a:r>
              <a:rPr lang="en-US" sz="2800" b="1" i="1" baseline="-25000" dirty="0">
                <a:solidFill>
                  <a:schemeClr val="bg1"/>
                </a:solidFill>
                <a:effectLst>
                  <a:outerShdw blurRad="38100" dist="38100" dir="2700000" algn="tl">
                    <a:srgbClr val="000000">
                      <a:alpha val="43137"/>
                    </a:srgbClr>
                  </a:outerShdw>
                </a:effectLst>
              </a:rPr>
              <a:t>2</a:t>
            </a:r>
            <a:r>
              <a:rPr lang="en-US" sz="2800" b="1" i="1" dirty="0">
                <a:solidFill>
                  <a:schemeClr val="bg1"/>
                </a:solidFill>
                <a:effectLst>
                  <a:outerShdw blurRad="38100" dist="38100" dir="2700000" algn="tl">
                    <a:srgbClr val="000000">
                      <a:alpha val="43137"/>
                    </a:srgbClr>
                  </a:outerShdw>
                </a:effectLst>
              </a:rPr>
              <a:t>S &amp; SO</a:t>
            </a:r>
            <a:r>
              <a:rPr lang="en-US" sz="2800" b="1" i="1" baseline="-25000" dirty="0">
                <a:solidFill>
                  <a:schemeClr val="bg1"/>
                </a:solidFill>
                <a:effectLst>
                  <a:outerShdw blurRad="38100" dist="38100" dir="2700000" algn="tl">
                    <a:srgbClr val="000000">
                      <a:alpha val="43137"/>
                    </a:srgbClr>
                  </a:outerShdw>
                </a:effectLst>
              </a:rPr>
              <a:t>2</a:t>
            </a:r>
            <a:endParaRPr lang="en-US" sz="2800" b="1" i="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Facility Description</a:t>
            </a:r>
          </a:p>
          <a:p>
            <a:r>
              <a:rPr lang="en-US" sz="2800" b="1" dirty="0">
                <a:solidFill>
                  <a:schemeClr val="bg1"/>
                </a:solidFill>
                <a:effectLst>
                  <a:outerShdw blurRad="38100" dist="38100" dir="2700000" algn="tl">
                    <a:srgbClr val="000000">
                      <a:alpha val="43137"/>
                    </a:srgbClr>
                  </a:outerShdw>
                </a:effectLst>
              </a:rPr>
              <a:t>Training and Drills</a:t>
            </a:r>
          </a:p>
          <a:p>
            <a:pPr lvl="1"/>
            <a:r>
              <a:rPr lang="en-US" sz="2400" b="1" dirty="0">
                <a:solidFill>
                  <a:schemeClr val="bg1"/>
                </a:solidFill>
                <a:effectLst>
                  <a:outerShdw blurRad="38100" dist="38100" dir="2700000" algn="tl">
                    <a:srgbClr val="000000">
                      <a:alpha val="43137"/>
                    </a:srgbClr>
                  </a:outerShdw>
                </a:effectLst>
              </a:rPr>
              <a:t>Responsibilities/duties of  essential personnel</a:t>
            </a:r>
          </a:p>
          <a:p>
            <a:pPr lvl="1"/>
            <a:r>
              <a:rPr lang="en-US" sz="2400" b="1" dirty="0">
                <a:solidFill>
                  <a:schemeClr val="bg1"/>
                </a:solidFill>
                <a:effectLst>
                  <a:outerShdw blurRad="38100" dist="38100" dir="2700000" algn="tl">
                    <a:srgbClr val="000000">
                      <a:alpha val="43137"/>
                    </a:srgbClr>
                  </a:outerShdw>
                </a:effectLst>
              </a:rPr>
              <a:t>Onsite or classroom drills</a:t>
            </a:r>
          </a:p>
          <a:p>
            <a:pPr lvl="1"/>
            <a:r>
              <a:rPr lang="en-US" sz="2400" b="1" dirty="0">
                <a:solidFill>
                  <a:schemeClr val="bg1"/>
                </a:solidFill>
                <a:effectLst>
                  <a:outerShdw blurRad="38100" dist="38100" dir="2700000" algn="tl">
                    <a:srgbClr val="000000">
                      <a:alpha val="43137"/>
                    </a:srgbClr>
                  </a:outerShdw>
                </a:effectLst>
              </a:rPr>
              <a:t>Training </a:t>
            </a:r>
          </a:p>
          <a:p>
            <a:pPr lvl="1"/>
            <a:r>
              <a:rPr lang="en-US" sz="2400" b="1" dirty="0">
                <a:solidFill>
                  <a:schemeClr val="bg1"/>
                </a:solidFill>
                <a:effectLst>
                  <a:outerShdw blurRad="38100" dist="38100" dir="2700000" algn="tl">
                    <a:srgbClr val="000000">
                      <a:alpha val="43137"/>
                    </a:srgbClr>
                  </a:outerShdw>
                </a:effectLst>
              </a:rPr>
              <a:t>Briefing of public officials </a:t>
            </a:r>
          </a:p>
          <a:p>
            <a:endParaRPr lang="en-US" sz="2800" b="1" dirty="0">
              <a:solidFill>
                <a:schemeClr val="bg1"/>
              </a:solidFill>
              <a:effectLst>
                <a:outerShdw blurRad="38100" dist="38100" dir="2700000" algn="tl">
                  <a:srgbClr val="000000">
                    <a:alpha val="43137"/>
                  </a:srgbClr>
                </a:outerShdw>
              </a:effectLst>
            </a:endParaRPr>
          </a:p>
          <a:p>
            <a:pPr lvl="1"/>
            <a:endParaRPr lang="en-US" sz="2400"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29010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1143000" y="152400"/>
            <a:ext cx="8229600" cy="1143000"/>
          </a:xfrm>
        </p:spPr>
        <p:txBody>
          <a:bodyPr>
            <a:noAutofit/>
          </a:bodyPr>
          <a:lstStyle/>
          <a:p>
            <a:r>
              <a:rPr lang="en-US" b="1" dirty="0"/>
              <a:t>Contingency &amp; Emergency                 </a:t>
            </a:r>
            <a:br>
              <a:rPr lang="en-US" b="1" dirty="0"/>
            </a:br>
            <a:r>
              <a:rPr lang="en-US" b="1" dirty="0"/>
              <a:t>  Response Plan</a:t>
            </a:r>
          </a:p>
        </p:txBody>
      </p:sp>
      <p:sp>
        <p:nvSpPr>
          <p:cNvPr id="5" name="Flowchart: Decision 4"/>
          <p:cNvSpPr/>
          <p:nvPr/>
        </p:nvSpPr>
        <p:spPr>
          <a:xfrm>
            <a:off x="699813" y="1266473"/>
            <a:ext cx="2881587" cy="1361594"/>
          </a:xfrm>
          <a:prstGeom prst="flowChartDecision">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lumMod val="50000"/>
                  </a:schemeClr>
                </a:solidFill>
              </a:rPr>
              <a:t>Is there the potential for H2S</a:t>
            </a:r>
          </a:p>
        </p:txBody>
      </p:sp>
      <p:sp>
        <p:nvSpPr>
          <p:cNvPr id="6" name="Flowchart: Decision 5"/>
          <p:cNvSpPr/>
          <p:nvPr/>
        </p:nvSpPr>
        <p:spPr>
          <a:xfrm>
            <a:off x="609600" y="3112186"/>
            <a:ext cx="2998010" cy="1291673"/>
          </a:xfrm>
          <a:prstGeom prst="flowChartDecision">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lumMod val="50000"/>
                  </a:schemeClr>
                </a:solidFill>
              </a:rPr>
              <a:t>What is concentration and source</a:t>
            </a:r>
          </a:p>
        </p:txBody>
      </p:sp>
      <p:sp>
        <p:nvSpPr>
          <p:cNvPr id="7" name="Flowchart: Decision 6"/>
          <p:cNvSpPr/>
          <p:nvPr/>
        </p:nvSpPr>
        <p:spPr>
          <a:xfrm>
            <a:off x="643651" y="4924073"/>
            <a:ext cx="2861549" cy="1552501"/>
          </a:xfrm>
          <a:prstGeom prst="flowChartDecision">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lumMod val="50000"/>
                  </a:schemeClr>
                </a:solidFill>
              </a:rPr>
              <a:t>Evacuate crosswind and upwind from source</a:t>
            </a:r>
          </a:p>
        </p:txBody>
      </p:sp>
      <p:sp>
        <p:nvSpPr>
          <p:cNvPr id="8" name="Flowchart: Process 7"/>
          <p:cNvSpPr/>
          <p:nvPr/>
        </p:nvSpPr>
        <p:spPr>
          <a:xfrm>
            <a:off x="4691743" y="1399711"/>
            <a:ext cx="3679371" cy="1159141"/>
          </a:xfrm>
          <a:prstGeom prst="flowChartProcess">
            <a:avLst/>
          </a:prstGeom>
          <a:gradFill>
            <a:gsLst>
              <a:gs pos="100000">
                <a:schemeClr val="tx2">
                  <a:lumMod val="20000"/>
                  <a:lumOff val="80000"/>
                </a:schemeClr>
              </a:gs>
              <a:gs pos="0">
                <a:srgbClr val="0070C0"/>
              </a:gs>
            </a:gsLst>
          </a:gradFill>
          <a:ln w="1270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50000"/>
                  </a:schemeClr>
                </a:solidFill>
              </a:rPr>
              <a:t>Wear all required PPE</a:t>
            </a:r>
          </a:p>
          <a:p>
            <a:pPr algn="ctr"/>
            <a:r>
              <a:rPr lang="en-US" b="1" dirty="0">
                <a:solidFill>
                  <a:schemeClr val="tx1">
                    <a:lumMod val="50000"/>
                  </a:schemeClr>
                </a:solidFill>
              </a:rPr>
              <a:t>Continue H2S awareness according to  your training</a:t>
            </a:r>
          </a:p>
        </p:txBody>
      </p:sp>
      <p:sp>
        <p:nvSpPr>
          <p:cNvPr id="9" name="Right Arrow 8"/>
          <p:cNvSpPr/>
          <p:nvPr/>
        </p:nvSpPr>
        <p:spPr>
          <a:xfrm flipV="1">
            <a:off x="3592286" y="1884330"/>
            <a:ext cx="990600" cy="189905"/>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 name="Right Arrow 9"/>
          <p:cNvSpPr/>
          <p:nvPr/>
        </p:nvSpPr>
        <p:spPr>
          <a:xfrm flipV="1">
            <a:off x="3592286" y="3658702"/>
            <a:ext cx="990600" cy="189905"/>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1" name="Right Arrow 10"/>
          <p:cNvSpPr/>
          <p:nvPr/>
        </p:nvSpPr>
        <p:spPr>
          <a:xfrm flipV="1">
            <a:off x="3592286" y="5503234"/>
            <a:ext cx="990600" cy="189905"/>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2" name="Right Arrow 11"/>
          <p:cNvSpPr/>
          <p:nvPr/>
        </p:nvSpPr>
        <p:spPr>
          <a:xfrm rot="5400000" flipV="1">
            <a:off x="1890904" y="2793846"/>
            <a:ext cx="417293" cy="14484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3" name="Right Arrow 12"/>
          <p:cNvSpPr/>
          <p:nvPr/>
        </p:nvSpPr>
        <p:spPr>
          <a:xfrm rot="5400000" flipV="1">
            <a:off x="1896620" y="4597048"/>
            <a:ext cx="417293" cy="14484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4" name="TextBox 13"/>
          <p:cNvSpPr txBox="1"/>
          <p:nvPr/>
        </p:nvSpPr>
        <p:spPr>
          <a:xfrm>
            <a:off x="3794484" y="1534144"/>
            <a:ext cx="548548" cy="461665"/>
          </a:xfrm>
          <a:prstGeom prst="rect">
            <a:avLst/>
          </a:prstGeom>
          <a:noFill/>
        </p:spPr>
        <p:txBody>
          <a:bodyPr wrap="none" rtlCol="0">
            <a:spAutoFit/>
          </a:bodyPr>
          <a:lstStyle/>
          <a:p>
            <a:r>
              <a:rPr lang="en-US" b="1" dirty="0">
                <a:latin typeface="+mn-lt"/>
              </a:rPr>
              <a:t>No</a:t>
            </a:r>
          </a:p>
        </p:txBody>
      </p:sp>
      <p:sp>
        <p:nvSpPr>
          <p:cNvPr id="15" name="TextBox 14"/>
          <p:cNvSpPr txBox="1"/>
          <p:nvPr/>
        </p:nvSpPr>
        <p:spPr>
          <a:xfrm>
            <a:off x="1416770" y="2657620"/>
            <a:ext cx="593752" cy="461665"/>
          </a:xfrm>
          <a:prstGeom prst="rect">
            <a:avLst/>
          </a:prstGeom>
          <a:noFill/>
        </p:spPr>
        <p:txBody>
          <a:bodyPr wrap="none" rtlCol="0">
            <a:spAutoFit/>
          </a:bodyPr>
          <a:lstStyle/>
          <a:p>
            <a:r>
              <a:rPr lang="en-US" b="1" dirty="0">
                <a:latin typeface="+mn-lt"/>
              </a:rPr>
              <a:t>Yes</a:t>
            </a:r>
          </a:p>
        </p:txBody>
      </p:sp>
      <p:sp>
        <p:nvSpPr>
          <p:cNvPr id="16" name="TextBox 15"/>
          <p:cNvSpPr txBox="1"/>
          <p:nvPr/>
        </p:nvSpPr>
        <p:spPr>
          <a:xfrm>
            <a:off x="1416770" y="4464246"/>
            <a:ext cx="593752" cy="461665"/>
          </a:xfrm>
          <a:prstGeom prst="rect">
            <a:avLst/>
          </a:prstGeom>
          <a:noFill/>
        </p:spPr>
        <p:txBody>
          <a:bodyPr wrap="none" rtlCol="0">
            <a:spAutoFit/>
          </a:bodyPr>
          <a:lstStyle/>
          <a:p>
            <a:r>
              <a:rPr lang="en-US" b="1" dirty="0">
                <a:latin typeface="+mn-lt"/>
              </a:rPr>
              <a:t>Yes</a:t>
            </a:r>
          </a:p>
        </p:txBody>
      </p:sp>
      <p:sp>
        <p:nvSpPr>
          <p:cNvPr id="17" name="Flowchart: Process 16"/>
          <p:cNvSpPr/>
          <p:nvPr/>
        </p:nvSpPr>
        <p:spPr>
          <a:xfrm>
            <a:off x="4691741" y="2819326"/>
            <a:ext cx="3679371" cy="1801767"/>
          </a:xfrm>
          <a:prstGeom prst="flowChartProcess">
            <a:avLst/>
          </a:prstGeom>
          <a:gradFill>
            <a:gsLst>
              <a:gs pos="100000">
                <a:schemeClr val="tx2">
                  <a:lumMod val="20000"/>
                  <a:lumOff val="80000"/>
                </a:schemeClr>
              </a:gs>
              <a:gs pos="0">
                <a:srgbClr val="0070C0"/>
              </a:gs>
            </a:gsLst>
          </a:gradFill>
          <a:ln w="1270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50000"/>
                  </a:schemeClr>
                </a:solidFill>
              </a:rPr>
              <a:t>CAUTION</a:t>
            </a:r>
          </a:p>
          <a:p>
            <a:pPr algn="ctr"/>
            <a:r>
              <a:rPr lang="en-US" b="1" dirty="0">
                <a:solidFill>
                  <a:schemeClr val="tx1">
                    <a:lumMod val="50000"/>
                  </a:schemeClr>
                </a:solidFill>
              </a:rPr>
              <a:t>Alert personnel –Monitor area</a:t>
            </a:r>
          </a:p>
          <a:p>
            <a:pPr algn="ctr"/>
            <a:r>
              <a:rPr lang="en-US" b="1" dirty="0">
                <a:solidFill>
                  <a:schemeClr val="tx1">
                    <a:lumMod val="50000"/>
                  </a:schemeClr>
                </a:solidFill>
              </a:rPr>
              <a:t>Investigate cause-Check equipment</a:t>
            </a:r>
          </a:p>
        </p:txBody>
      </p:sp>
      <p:sp>
        <p:nvSpPr>
          <p:cNvPr id="18" name="Flowchart: Process 17"/>
          <p:cNvSpPr/>
          <p:nvPr/>
        </p:nvSpPr>
        <p:spPr>
          <a:xfrm>
            <a:off x="4691742" y="4847873"/>
            <a:ext cx="3679371" cy="1629127"/>
          </a:xfrm>
          <a:prstGeom prst="flowChartProcess">
            <a:avLst/>
          </a:prstGeom>
          <a:gradFill>
            <a:gsLst>
              <a:gs pos="100000">
                <a:schemeClr val="tx2">
                  <a:lumMod val="20000"/>
                  <a:lumOff val="80000"/>
                </a:schemeClr>
              </a:gs>
              <a:gs pos="0">
                <a:srgbClr val="0070C0"/>
              </a:gs>
            </a:gsLst>
          </a:gradFill>
          <a:ln w="1270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50000"/>
                  </a:schemeClr>
                </a:solidFill>
              </a:rPr>
              <a:t>Return to work only after work area has been approved and cleared by qualified PIC</a:t>
            </a:r>
          </a:p>
        </p:txBody>
      </p:sp>
      <p:sp>
        <p:nvSpPr>
          <p:cNvPr id="19" name="TextBox 18"/>
          <p:cNvSpPr txBox="1"/>
          <p:nvPr/>
        </p:nvSpPr>
        <p:spPr>
          <a:xfrm>
            <a:off x="2280827" y="2716732"/>
            <a:ext cx="1289135" cy="461665"/>
          </a:xfrm>
          <a:prstGeom prst="rect">
            <a:avLst/>
          </a:prstGeom>
          <a:noFill/>
        </p:spPr>
        <p:txBody>
          <a:bodyPr wrap="none" rtlCol="0">
            <a:spAutoFit/>
          </a:bodyPr>
          <a:lstStyle/>
          <a:p>
            <a:r>
              <a:rPr lang="en-US" b="1" dirty="0">
                <a:latin typeface="+mn-lt"/>
              </a:rPr>
              <a:t>&lt; 10ppm</a:t>
            </a:r>
          </a:p>
        </p:txBody>
      </p:sp>
      <p:sp>
        <p:nvSpPr>
          <p:cNvPr id="20" name="TextBox 19"/>
          <p:cNvSpPr txBox="1"/>
          <p:nvPr/>
        </p:nvSpPr>
        <p:spPr>
          <a:xfrm>
            <a:off x="2287791" y="4484803"/>
            <a:ext cx="1289135" cy="461665"/>
          </a:xfrm>
          <a:prstGeom prst="rect">
            <a:avLst/>
          </a:prstGeom>
          <a:noFill/>
        </p:spPr>
        <p:txBody>
          <a:bodyPr wrap="none" rtlCol="0">
            <a:spAutoFit/>
          </a:bodyPr>
          <a:lstStyle/>
          <a:p>
            <a:r>
              <a:rPr lang="en-US" b="1" dirty="0">
                <a:latin typeface="+mn-lt"/>
              </a:rPr>
              <a:t>&gt; 10ppm</a:t>
            </a:r>
          </a:p>
        </p:txBody>
      </p:sp>
      <p:sp>
        <p:nvSpPr>
          <p:cNvPr id="21" name="TextBox 20"/>
          <p:cNvSpPr txBox="1"/>
          <p:nvPr/>
        </p:nvSpPr>
        <p:spPr>
          <a:xfrm>
            <a:off x="3794484" y="5174804"/>
            <a:ext cx="662682" cy="830997"/>
          </a:xfrm>
          <a:prstGeom prst="rect">
            <a:avLst/>
          </a:prstGeom>
          <a:noFill/>
        </p:spPr>
        <p:txBody>
          <a:bodyPr wrap="none" rtlCol="0">
            <a:spAutoFit/>
          </a:bodyPr>
          <a:lstStyle/>
          <a:p>
            <a:r>
              <a:rPr lang="en-US" b="1" dirty="0">
                <a:latin typeface="+mn-lt"/>
              </a:rPr>
              <a:t>Yes </a:t>
            </a:r>
          </a:p>
          <a:p>
            <a:endParaRPr lang="en-US" b="1" dirty="0">
              <a:latin typeface="+mn-lt"/>
            </a:endParaRPr>
          </a:p>
        </p:txBody>
      </p:sp>
    </p:spTree>
    <p:custDataLst>
      <p:tags r:id="rId1"/>
    </p:custDataLst>
    <p:extLst>
      <p:ext uri="{BB962C8B-B14F-4D97-AF65-F5344CB8AC3E}">
        <p14:creationId xmlns:p14="http://schemas.microsoft.com/office/powerpoint/2010/main" val="218862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21417F9-3298-CE4E-B09C-B78C2AD86AAB}" type="slidenum">
              <a:rPr lang="en-US" smtClean="0"/>
              <a:pPr/>
              <a:t>7</a:t>
            </a:fld>
            <a:endParaRPr lang="en-US" dirty="0"/>
          </a:p>
        </p:txBody>
      </p:sp>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9286240" cy="6858000"/>
          </a:xfrm>
          <a:prstGeom prst="rect">
            <a:avLst/>
          </a:prstGeom>
          <a:noFill/>
          <a:ln w="31750">
            <a:solidFill>
              <a:schemeClr val="tx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3137" y="4346161"/>
            <a:ext cx="3969067" cy="2308324"/>
          </a:xfrm>
          <a:prstGeom prst="rect">
            <a:avLst/>
          </a:prstGeom>
          <a:solidFill>
            <a:schemeClr val="bg1"/>
          </a:solidFill>
        </p:spPr>
        <p:txBody>
          <a:bodyPr wrap="square" rtlCol="0">
            <a:spAutoFit/>
          </a:bodyPr>
          <a:lstStyle/>
          <a:p>
            <a:pPr marL="285750" indent="-285750">
              <a:buClr>
                <a:schemeClr val="accent1"/>
              </a:buClr>
              <a:buFont typeface="Wingdings" panose="05000000000000000000" pitchFamily="2" charset="2"/>
              <a:buChar char="§"/>
            </a:pPr>
            <a:r>
              <a:rPr lang="en-US" b="1" i="0" dirty="0">
                <a:solidFill>
                  <a:srgbClr val="002060"/>
                </a:solidFill>
                <a:latin typeface="+mn-lt"/>
              </a:rPr>
              <a:t>OSES H2S Program</a:t>
            </a:r>
          </a:p>
          <a:p>
            <a:pPr marL="285750" indent="-285750">
              <a:buClr>
                <a:schemeClr val="accent1"/>
              </a:buClr>
              <a:buFont typeface="Wingdings" panose="05000000000000000000" pitchFamily="2" charset="2"/>
              <a:buChar char="§"/>
            </a:pPr>
            <a:r>
              <a:rPr lang="en-US" b="1" i="0" dirty="0">
                <a:solidFill>
                  <a:srgbClr val="002060"/>
                </a:solidFill>
                <a:latin typeface="+mn-lt"/>
              </a:rPr>
              <a:t>Employee Responsibility</a:t>
            </a:r>
          </a:p>
          <a:p>
            <a:pPr marL="285750" indent="-285750">
              <a:buClr>
                <a:schemeClr val="accent1"/>
              </a:buClr>
              <a:buFont typeface="Wingdings" panose="05000000000000000000" pitchFamily="2" charset="2"/>
              <a:buChar char="§"/>
            </a:pPr>
            <a:r>
              <a:rPr lang="en-US" b="1" i="0" dirty="0">
                <a:solidFill>
                  <a:srgbClr val="002060"/>
                </a:solidFill>
                <a:latin typeface="+mn-lt"/>
              </a:rPr>
              <a:t>Supervisor/Management Responsibility</a:t>
            </a:r>
          </a:p>
          <a:p>
            <a:pPr marL="285750" indent="-285750">
              <a:buClr>
                <a:schemeClr val="accent1"/>
              </a:buClr>
              <a:buFont typeface="Wingdings" panose="05000000000000000000" pitchFamily="2" charset="2"/>
              <a:buChar char="§"/>
            </a:pPr>
            <a:r>
              <a:rPr lang="en-US" b="1" i="0" dirty="0">
                <a:solidFill>
                  <a:srgbClr val="002060"/>
                </a:solidFill>
                <a:latin typeface="+mn-lt"/>
              </a:rPr>
              <a:t>HSE Support Team Responsibility</a:t>
            </a:r>
          </a:p>
        </p:txBody>
      </p:sp>
      <p:sp>
        <p:nvSpPr>
          <p:cNvPr id="15" name="TextBox 14"/>
          <p:cNvSpPr txBox="1"/>
          <p:nvPr/>
        </p:nvSpPr>
        <p:spPr>
          <a:xfrm>
            <a:off x="2667000" y="665841"/>
            <a:ext cx="6592416" cy="1446550"/>
          </a:xfrm>
          <a:prstGeom prst="rect">
            <a:avLst/>
          </a:prstGeom>
          <a:noFill/>
        </p:spPr>
        <p:txBody>
          <a:bodyPr wrap="square" rtlCol="0">
            <a:spAutoFit/>
          </a:bodyPr>
          <a:lstStyle/>
          <a:p>
            <a:r>
              <a:rPr lang="en-US" sz="4400" b="1" i="0" dirty="0">
                <a:solidFill>
                  <a:srgbClr val="002060"/>
                </a:solidFill>
                <a:latin typeface="+mj-lt"/>
              </a:rPr>
              <a:t>Contingency &amp; Emergency  </a:t>
            </a:r>
          </a:p>
          <a:p>
            <a:r>
              <a:rPr lang="en-US" sz="4400" b="1" i="0" dirty="0">
                <a:solidFill>
                  <a:srgbClr val="002060"/>
                </a:solidFill>
                <a:latin typeface="+mj-lt"/>
              </a:rPr>
              <a:t>   Response Plan</a:t>
            </a:r>
          </a:p>
        </p:txBody>
      </p:sp>
    </p:spTree>
    <p:custDataLst>
      <p:tags r:id="rId1"/>
    </p:custDataLst>
    <p:extLst>
      <p:ext uri="{BB962C8B-B14F-4D97-AF65-F5344CB8AC3E}">
        <p14:creationId xmlns:p14="http://schemas.microsoft.com/office/powerpoint/2010/main" val="267779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3846" r="3846"/>
          <a:stretch/>
        </p:blipFill>
        <p:spPr>
          <a:xfrm>
            <a:off x="0" y="149468"/>
            <a:ext cx="9144000" cy="6477000"/>
          </a:xfrm>
          <a:effectLst>
            <a:softEdge rad="215900"/>
          </a:effectLst>
        </p:spPr>
      </p:pic>
      <p:sp>
        <p:nvSpPr>
          <p:cNvPr id="3" name="Title 2"/>
          <p:cNvSpPr>
            <a:spLocks noGrp="1"/>
          </p:cNvSpPr>
          <p:nvPr>
            <p:ph type="title"/>
          </p:nvPr>
        </p:nvSpPr>
        <p:spPr>
          <a:xfrm>
            <a:off x="628650" y="194318"/>
            <a:ext cx="7886700" cy="1325563"/>
          </a:xfrm>
        </p:spPr>
        <p:txBody>
          <a:bodyPr/>
          <a:lstStyle/>
          <a:p>
            <a:r>
              <a:rPr lang="en-US" b="1" dirty="0">
                <a:solidFill>
                  <a:schemeClr val="bg1"/>
                </a:solidFill>
                <a:effectLst>
                  <a:outerShdw blurRad="38100" dist="38100" dir="2700000" algn="tl">
                    <a:srgbClr val="000000">
                      <a:alpha val="43137"/>
                    </a:srgbClr>
                  </a:outerShdw>
                </a:effectLst>
              </a:rPr>
              <a:t>Monitoring</a:t>
            </a:r>
          </a:p>
        </p:txBody>
      </p:sp>
    </p:spTree>
    <p:custDataLst>
      <p:tags r:id="rId1"/>
    </p:custDataLst>
    <p:extLst>
      <p:ext uri="{BB962C8B-B14F-4D97-AF65-F5344CB8AC3E}">
        <p14:creationId xmlns:p14="http://schemas.microsoft.com/office/powerpoint/2010/main" val="360463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ln w="31750">
            <a:solidFill>
              <a:schemeClr val="tx1">
                <a:lumMod val="50000"/>
              </a:schemeClr>
            </a:solidFill>
          </a:ln>
        </p:spPr>
      </p:pic>
    </p:spTree>
    <p:custDataLst>
      <p:tags r:id="rId1"/>
    </p:custDataLst>
    <p:extLst>
      <p:ext uri="{BB962C8B-B14F-4D97-AF65-F5344CB8AC3E}">
        <p14:creationId xmlns:p14="http://schemas.microsoft.com/office/powerpoint/2010/main" val="77894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COURSE" val="u6xSMOJy"/>
  <p:tag name="ARTICULATE_DESIGN_ID_1_OFFICE THEME" val="DIU1lVWF"/>
  <p:tag name="MMPROD_NEXTUNIQUEID" val="10010"/>
  <p:tag name="ARTICULATE_PROJECT_OPEN" val="0"/>
  <p:tag name="ARTICULATE_SLIDE_COUNT" val="29"/>
  <p:tag name="MMPROD_UIDATA" val="&lt;database version=&quot;11.0&quot;&gt;&lt;object type=&quot;1&quot; unique_id=&quot;10001&quot;&gt;&lt;object type=&quot;2&quot; unique_id=&quot;260615&quot;&gt;&lt;object type=&quot;3&quot; unique_id=&quot;260616&quot;&gt;&lt;property id=&quot;20148&quot; value=&quot;5&quot;/&gt;&lt;property id=&quot;20300&quot; value=&quot;Slide 27 - &amp;quot;Hydrogen Sulfide Update Training  &amp;quot;&quot;/&gt;&lt;property id=&quot;20307&quot; value=&quot;508&quot;/&gt;&lt;/object&gt;&lt;object type=&quot;3&quot; unique_id=&quot;260665&quot;&gt;&lt;property id=&quot;20148&quot; value=&quot;5&quot;/&gt;&lt;property id=&quot;20300&quot; value=&quot;Slide 1&quot;/&gt;&lt;property id=&quot;20307&quot; value=&quot;511&quot;/&gt;&lt;/object&gt;&lt;object type=&quot;3&quot; unique_id=&quot;260666&quot;&gt;&lt;property id=&quot;20148&quot; value=&quot;5&quot;/&gt;&lt;property id=&quot;20300&quot; value=&quot;Slide 2 - &amp;quot;Objectives:&amp;quot;&quot;/&gt;&lt;property id=&quot;20307&quot; value=&quot;512&quot;/&gt;&lt;/object&gt;&lt;object type=&quot;3&quot; unique_id=&quot;261155&quot;&gt;&lt;property id=&quot;20148&quot; value=&quot;5&quot;/&gt;&lt;property id=&quot;20300&quot; value=&quot;Slide 26 - &amp;quot;Respiratory Protection&amp;quot;&quot;/&gt;&lt;property id=&quot;20307&quot; value=&quot;520&quot;/&gt;&lt;/object&gt;&lt;object type=&quot;3&quot; unique_id=&quot;261795&quot;&gt;&lt;property id=&quot;20148&quot; value=&quot;5&quot;/&gt;&lt;property id=&quot;20300&quot; value=&quot;Slide 25 - &amp;quot;Requirements for Site-Specific    Orientation&amp;quot;&quot;/&gt;&lt;property id=&quot;20307&quot; value=&quot;526&quot;/&gt;&lt;/object&gt;&lt;object type=&quot;3&quot; unique_id=&quot;285401&quot;&gt;&lt;property id=&quot;20148&quot; value=&quot;5&quot;/&gt;&lt;property id=&quot;20300&quot; value=&quot;Slide 3 - &amp;quot;What is a Contingency Plan?&amp;quot;&quot;/&gt;&lt;property id=&quot;20307&quot; value=&quot;537&quot;/&gt;&lt;/object&gt;&lt;object type=&quot;3&quot; unique_id=&quot;285402&quot;&gt;&lt;property id=&quot;20148&quot; value=&quot;5&quot;/&gt;&lt;property id=&quot;20300&quot; value=&quot;Slide 4 - &amp;quot;Contingency/Emergency                    Response Plan&amp;quot;&quot;/&gt;&lt;property id=&quot;20307&quot; value=&quot;550&quot;/&gt;&lt;/object&gt;&lt;object type=&quot;3&quot; unique_id=&quot;285403&quot;&gt;&lt;property id=&quot;20148&quot; value=&quot;5&quot;/&gt;&lt;property id=&quot;20300&quot; value=&quot;Slide 5 - &amp;quot;Contingency &amp;amp; Emergency                    Response Plan&amp;quot;&quot;/&gt;&lt;property id=&quot;20307&quot; value=&quot;552&quot;/&gt;&lt;/object&gt;&lt;object type=&quot;3&quot; unique_id=&quot;285404&quot;&gt;&lt;property id=&quot;20148&quot; value=&quot;5&quot;/&gt;&lt;property id=&quot;20300&quot; value=&quot;Slide 6 - &amp;quot;Contingency &amp;amp; Emergency                    Response Plan&amp;quot;&quot;/&gt;&lt;property id=&quot;20307&quot; value=&quot;536&quot;/&gt;&lt;/object&gt;&lt;object type=&quot;3&quot; unique_id=&quot;285405&quot;&gt;&lt;property id=&quot;20148&quot; value=&quot;5&quot;/&gt;&lt;property id=&quot;20300&quot; value=&quot;Slide 7&quot;/&gt;&lt;property id=&quot;20307&quot; value=&quot;541&quot;/&gt;&lt;/object&gt;&lt;object type=&quot;3&quot; unique_id=&quot;285407&quot;&gt;&lt;property id=&quot;20148&quot; value=&quot;5&quot;/&gt;&lt;property id=&quot;20300&quot; value=&quot;Slide 8 - &amp;quot;Monitoring&amp;quot;&quot;/&gt;&lt;property id=&quot;20307&quot; value=&quot;545&quot;/&gt;&lt;/object&gt;&lt;object type=&quot;3&quot; unique_id=&quot;285408&quot;&gt;&lt;property id=&quot;20148&quot; value=&quot;5&quot;/&gt;&lt;property id=&quot;20300&quot; value=&quot;Slide 9&quot;/&gt;&lt;property id=&quot;20307&quot; value=&quot;535&quot;/&gt;&lt;/object&gt;&lt;object type=&quot;3&quot; unique_id=&quot;285409&quot;&gt;&lt;property id=&quot;20148&quot; value=&quot;5&quot;/&gt;&lt;property id=&quot;20300&quot; value=&quot;Slide 10 - &amp;quot;Warning Signs&amp;quot;&quot;/&gt;&lt;property id=&quot;20307&quot; value=&quot;546&quot;/&gt;&lt;/object&gt;&lt;object type=&quot;3&quot; unique_id=&quot;285410&quot;&gt;&lt;property id=&quot;20148&quot; value=&quot;5&quot;/&gt;&lt;property id=&quot;20300&quot; value=&quot;Slide 12 - &amp;quot;Wind Indicators  &amp;quot;&quot;/&gt;&lt;property id=&quot;20307&quot; value=&quot;547&quot;/&gt;&lt;/object&gt;&lt;object type=&quot;3&quot; unique_id=&quot;285411&quot;&gt;&lt;property id=&quot;20148&quot; value=&quot;5&quot;/&gt;&lt;property id=&quot;20300&quot; value=&quot;Slide 14 - &amp;quot;Flares&amp;quot;&quot;/&gt;&lt;property id=&quot;20307&quot; value=&quot;548&quot;/&gt;&lt;/object&gt;&lt;object type=&quot;3&quot; unique_id=&quot;285412&quot;&gt;&lt;property id=&quot;20148&quot; value=&quot;5&quot;/&gt;&lt;property id=&quot;20300&quot; value=&quot;Slide 15&quot;/&gt;&lt;property id=&quot;20307&quot; value=&quot;544&quot;/&gt;&lt;/object&gt;&lt;object type=&quot;3&quot; unique_id=&quot;285413&quot;&gt;&lt;property id=&quot;20148&quot; value=&quot;5&quot;/&gt;&lt;property id=&quot;20300&quot; value=&quot;Slide 16 - &amp;quot;Emergency Response &amp;quot;&quot;/&gt;&lt;property id=&quot;20307&quot; value=&quot;554&quot;/&gt;&lt;/object&gt;&lt;object type=&quot;3&quot; unique_id=&quot;285414&quot;&gt;&lt;property id=&quot;20148&quot; value=&quot;5&quot;/&gt;&lt;property id=&quot;20300&quot; value=&quot;Slide 29&quot;/&gt;&lt;property id=&quot;20307&quot; value=&quot;542&quot;/&gt;&lt;/object&gt;&lt;object type=&quot;3&quot; unique_id=&quot;285415&quot;&gt;&lt;property id=&quot;20148&quot; value=&quot;5&quot;/&gt;&lt;property id=&quot;20300&quot; value=&quot;Slide 17&quot;/&gt;&lt;property id=&quot;20307&quot; value=&quot;543&quot;/&gt;&lt;/object&gt;&lt;object type=&quot;3&quot; unique_id=&quot;285417&quot;&gt;&lt;property id=&quot;20148&quot; value=&quot;5&quot;/&gt;&lt;property id=&quot;20300&quot; value=&quot;Slide 18 - &amp;quot;Rescue Procedures&amp;quot;&quot;/&gt;&lt;property id=&quot;20307&quot; value=&quot;528&quot;/&gt;&lt;/object&gt;&lt;object type=&quot;3&quot; unique_id=&quot;285418&quot;&gt;&lt;property id=&quot;20148&quot; value=&quot;5&quot;/&gt;&lt;property id=&quot;20300&quot; value=&quot;Slide 19 - &amp;quot;Rescue Procedures&amp;quot;&quot;/&gt;&lt;property id=&quot;20307&quot; value=&quot;529&quot;/&gt;&lt;/object&gt;&lt;object type=&quot;3&quot; unique_id=&quot;285419&quot;&gt;&lt;property id=&quot;20148&quot; value=&quot;5&quot;/&gt;&lt;property id=&quot;20300&quot; value=&quot;Slide 20 - &amp;quot;Rescue Procedures&amp;quot;&quot;/&gt;&lt;property id=&quot;20307&quot; value=&quot;530&quot;/&gt;&lt;/object&gt;&lt;object type=&quot;3&quot; unique_id=&quot;285420&quot;&gt;&lt;property id=&quot;20148&quot; value=&quot;5&quot;/&gt;&lt;property id=&quot;20300&quot; value=&quot;Slide 21 - &amp;quot;Rescue Procedures&amp;quot;&quot;/&gt;&lt;property id=&quot;20307&quot; value=&quot;531&quot;/&gt;&lt;/object&gt;&lt;object type=&quot;3&quot; unique_id=&quot;285421&quot;&gt;&lt;property id=&quot;20148&quot; value=&quot;5&quot;/&gt;&lt;property id=&quot;20300&quot; value=&quot;Slide 22 - &amp;quot;Rescue Procedures&amp;quot;&quot;/&gt;&lt;property id=&quot;20307&quot; value=&quot;532&quot;/&gt;&lt;/object&gt;&lt;object type=&quot;3&quot; unique_id=&quot;285422&quot;&gt;&lt;property id=&quot;20148&quot; value=&quot;5&quot;/&gt;&lt;property id=&quot;20300&quot; value=&quot;Slide 23 - &amp;quot;Rescue Procedures&amp;quot;&quot;/&gt;&lt;property id=&quot;20307&quot; value=&quot;533&quot;/&gt;&lt;/object&gt;&lt;object type=&quot;3&quot; unique_id=&quot;285423&quot;&gt;&lt;property id=&quot;20148&quot; value=&quot;5&quot;/&gt;&lt;property id=&quot;20300&quot; value=&quot;Slide 24 - &amp;quot;Follow-up Procedures&amp;quot;&quot;/&gt;&lt;property id=&quot;20307&quot; value=&quot;534&quot;/&gt;&lt;/object&gt;&lt;object type=&quot;3&quot; unique_id=&quot;285424&quot;&gt;&lt;property id=&quot;20148&quot; value=&quot;5&quot;/&gt;&lt;property id=&quot;20300&quot; value=&quot;Slide 28&quot;/&gt;&lt;property id=&quot;20307&quot; value=&quot;538&quot;/&gt;&lt;/object&gt;&lt;object type=&quot;3&quot; unique_id=&quot;285592&quot;&gt;&lt;property id=&quot;20148&quot; value=&quot;5&quot;/&gt;&lt;property id=&quot;20300&quot; value=&quot;Slide 11 - &amp;quot;Warning Signs&amp;quot;&quot;/&gt;&lt;property id=&quot;20307&quot; value=&quot;555&quot;/&gt;&lt;/object&gt;&lt;object type=&quot;3&quot; unique_id=&quot;296047&quot;&gt;&lt;property id=&quot;20148&quot; value=&quot;5&quot;/&gt;&lt;property id=&quot;20300&quot; value=&quot;Slide 13&quot;/&gt;&lt;property id=&quot;20307&quot; value=&quot;556&quot;/&gt;&lt;/object&gt;&lt;/object&gt;&lt;object type=&quot;8&quot; unique_id=&quot;260627&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F9F4B1E2A9E54D971D66E63173F0D9" ma:contentTypeVersion="0" ma:contentTypeDescription="Create a new document." ma:contentTypeScope="" ma:versionID="3b3fd459f85b4826e039bfa021689a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B93597-B3BD-4945-A518-D2D9A669C681}">
  <ds:schemaRefs>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D8FC02C-CB1B-44A5-9E02-79364A92C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A920E5E-15C5-4DE3-9CB1-32B1D5EE35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10012</TotalTime>
  <Words>3073</Words>
  <Application>Microsoft Office PowerPoint</Application>
  <PresentationFormat>On-screen Show (4:3)</PresentationFormat>
  <Paragraphs>377</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PowerPoint Presentation</vt:lpstr>
      <vt:lpstr>Objectives:</vt:lpstr>
      <vt:lpstr>What is a Contingency Plan?</vt:lpstr>
      <vt:lpstr>Contingency/Emergency                    Response Plan</vt:lpstr>
      <vt:lpstr>Contingency/Emergency                    Response Plan</vt:lpstr>
      <vt:lpstr>Contingency &amp; Emergency                    Response Plan</vt:lpstr>
      <vt:lpstr>PowerPoint Presentation</vt:lpstr>
      <vt:lpstr>Monitoring</vt:lpstr>
      <vt:lpstr>PowerPoint Presentation</vt:lpstr>
      <vt:lpstr>Warning Signs</vt:lpstr>
      <vt:lpstr>Warning Signs</vt:lpstr>
      <vt:lpstr>Wind Indicators  </vt:lpstr>
      <vt:lpstr>PowerPoint Presentation</vt:lpstr>
      <vt:lpstr>Flares</vt:lpstr>
      <vt:lpstr>PowerPoint Presentation</vt:lpstr>
      <vt:lpstr>Emergency Response </vt:lpstr>
      <vt:lpstr>PowerPoint Presentation</vt:lpstr>
      <vt:lpstr>Rescue Procedures</vt:lpstr>
      <vt:lpstr>Rescue Procedures</vt:lpstr>
      <vt:lpstr>Rescue Procedures</vt:lpstr>
      <vt:lpstr>Rescue Procedures</vt:lpstr>
      <vt:lpstr>Rescue Procedures</vt:lpstr>
      <vt:lpstr>Rescue Procedures</vt:lpstr>
      <vt:lpstr>Follow-up Procedures</vt:lpstr>
      <vt:lpstr>Requirements for Site-Specific    Orientation</vt:lpstr>
      <vt:lpstr>Respiratory Protection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Consultation</dc:creator>
  <cp:lastModifiedBy>Braun, Robert W</cp:lastModifiedBy>
  <cp:revision>1185</cp:revision>
  <cp:lastPrinted>2013-03-11T16:22:25Z</cp:lastPrinted>
  <dcterms:created xsi:type="dcterms:W3CDTF">2003-02-14T23:38:02Z</dcterms:created>
  <dcterms:modified xsi:type="dcterms:W3CDTF">2021-11-05T18:28:20Z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0x010100FEF9F4B1E2A9E54D971D66E63173F0D9</vt:lpwstr>
  </property>
  <property fmtid="{D5CDD505-2E9C-101B-9397-08002B2CF9AE}" pid="3" name="ArticulateGUID">
    <vt:lpwstr>69E2BEA6-1BB5-45E5-AE25-9BFC0ACB9ED3</vt:lpwstr>
  </property>
  <property fmtid="{D5CDD505-2E9C-101B-9397-08002B2CF9AE}" pid="4" name="ArticulatePath">
    <vt:lpwstr>Objectives</vt:lpwstr>
  </property>
</Properties>
</file>