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notesSlides/notesSlide27.xml" ContentType="application/vnd.openxmlformats-officedocument.presentationml.notesSlide+xml"/>
  <Override PartName="/ppt/tags/tag4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2.xml" ContentType="application/vnd.openxmlformats-officedocument.presentationml.tags+xml"/>
  <Override PartName="/ppt/tags/tag43.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3" r:id="rId4"/>
  </p:sldMasterIdLst>
  <p:notesMasterIdLst>
    <p:notesMasterId r:id="rId47"/>
  </p:notesMasterIdLst>
  <p:handoutMasterIdLst>
    <p:handoutMasterId r:id="rId48"/>
  </p:handoutMasterIdLst>
  <p:sldIdLst>
    <p:sldId id="508" r:id="rId5"/>
    <p:sldId id="558" r:id="rId6"/>
    <p:sldId id="509" r:id="rId7"/>
    <p:sldId id="510" r:id="rId8"/>
    <p:sldId id="511" r:id="rId9"/>
    <p:sldId id="512" r:id="rId10"/>
    <p:sldId id="547" r:id="rId11"/>
    <p:sldId id="513" r:id="rId12"/>
    <p:sldId id="546" r:id="rId13"/>
    <p:sldId id="514" r:id="rId14"/>
    <p:sldId id="516" r:id="rId15"/>
    <p:sldId id="517" r:id="rId16"/>
    <p:sldId id="550" r:id="rId17"/>
    <p:sldId id="556" r:id="rId18"/>
    <p:sldId id="553" r:id="rId19"/>
    <p:sldId id="555" r:id="rId20"/>
    <p:sldId id="554" r:id="rId21"/>
    <p:sldId id="518" r:id="rId22"/>
    <p:sldId id="520" r:id="rId23"/>
    <p:sldId id="521" r:id="rId24"/>
    <p:sldId id="522" r:id="rId25"/>
    <p:sldId id="523" r:id="rId26"/>
    <p:sldId id="524" r:id="rId27"/>
    <p:sldId id="525" r:id="rId28"/>
    <p:sldId id="526" r:id="rId29"/>
    <p:sldId id="527" r:id="rId30"/>
    <p:sldId id="551" r:id="rId31"/>
    <p:sldId id="548" r:id="rId32"/>
    <p:sldId id="528" r:id="rId33"/>
    <p:sldId id="529" r:id="rId34"/>
    <p:sldId id="530" r:id="rId35"/>
    <p:sldId id="531" r:id="rId36"/>
    <p:sldId id="532" r:id="rId37"/>
    <p:sldId id="533" r:id="rId38"/>
    <p:sldId id="534" r:id="rId39"/>
    <p:sldId id="535" r:id="rId40"/>
    <p:sldId id="536" r:id="rId41"/>
    <p:sldId id="540" r:id="rId42"/>
    <p:sldId id="537" r:id="rId43"/>
    <p:sldId id="538" r:id="rId44"/>
    <p:sldId id="539" r:id="rId45"/>
    <p:sldId id="557" r:id="rId46"/>
  </p:sldIdLst>
  <p:sldSz cx="9144000" cy="6858000" type="screen4x3"/>
  <p:notesSz cx="6950075" cy="9236075"/>
  <p:custDataLst>
    <p:tags r:id="rId49"/>
  </p:custDataLst>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5664">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800080"/>
    <a:srgbClr val="99FF33"/>
    <a:srgbClr val="213F25"/>
    <a:srgbClr val="FFFF00"/>
    <a:srgbClr val="FF6600"/>
    <a:srgbClr val="9933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3" autoAdjust="0"/>
    <p:restoredTop sz="79533" autoAdjust="0"/>
  </p:normalViewPr>
  <p:slideViewPr>
    <p:cSldViewPr>
      <p:cViewPr varScale="1">
        <p:scale>
          <a:sx n="57" d="100"/>
          <a:sy n="57" d="100"/>
        </p:scale>
        <p:origin x="1800" y="78"/>
      </p:cViewPr>
      <p:guideLst>
        <p:guide orient="horz" pos="576"/>
        <p:guide pos="56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122" y="-82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BE452-126D-4555-B54F-5B44AB501378}"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n-US"/>
        </a:p>
      </dgm:t>
    </dgm:pt>
    <dgm:pt modelId="{B3CCD337-427C-4917-AB5E-DC81DB619F89}">
      <dgm:prSet phldrT="[Text]"/>
      <dgm:spPr/>
      <dgm:t>
        <a:bodyPr/>
        <a:lstStyle/>
        <a:p>
          <a:r>
            <a:rPr lang="en-US" b="1" dirty="0">
              <a:effectLst>
                <a:outerShdw blurRad="38100" dist="38100" dir="2700000" algn="tl">
                  <a:srgbClr val="000000">
                    <a:alpha val="43137"/>
                  </a:srgbClr>
                </a:outerShdw>
              </a:effectLst>
            </a:rPr>
            <a:t>Exposure</a:t>
          </a:r>
        </a:p>
        <a:p>
          <a:r>
            <a:rPr lang="en-US" b="1" dirty="0">
              <a:effectLst>
                <a:outerShdw blurRad="38100" dist="38100" dir="2700000" algn="tl">
                  <a:srgbClr val="000000">
                    <a:alpha val="43137"/>
                  </a:srgbClr>
                </a:outerShdw>
              </a:effectLst>
            </a:rPr>
            <a:t>Concentration</a:t>
          </a:r>
        </a:p>
      </dgm:t>
    </dgm:pt>
    <dgm:pt modelId="{0A987EA7-717A-4A43-AC6F-CDAE357F8433}" type="parTrans" cxnId="{B247D375-543C-4E43-866E-C51E56C28931}">
      <dgm:prSet/>
      <dgm:spPr/>
      <dgm:t>
        <a:bodyPr/>
        <a:lstStyle/>
        <a:p>
          <a:endParaRPr lang="en-US" b="1">
            <a:effectLst>
              <a:outerShdw blurRad="38100" dist="38100" dir="2700000" algn="tl">
                <a:srgbClr val="000000">
                  <a:alpha val="43137"/>
                </a:srgbClr>
              </a:outerShdw>
            </a:effectLst>
          </a:endParaRPr>
        </a:p>
      </dgm:t>
    </dgm:pt>
    <dgm:pt modelId="{B2192514-73FC-4801-B76F-D03311C2243B}" type="sibTrans" cxnId="{B247D375-543C-4E43-866E-C51E56C28931}">
      <dgm:prSet/>
      <dgm:spPr/>
      <dgm:t>
        <a:bodyPr/>
        <a:lstStyle/>
        <a:p>
          <a:endParaRPr lang="en-US" b="1">
            <a:effectLst>
              <a:outerShdw blurRad="38100" dist="38100" dir="2700000" algn="tl">
                <a:srgbClr val="000000">
                  <a:alpha val="43137"/>
                </a:srgbClr>
              </a:outerShdw>
            </a:effectLst>
          </a:endParaRPr>
        </a:p>
      </dgm:t>
    </dgm:pt>
    <dgm:pt modelId="{8ED39311-E197-4F18-9D19-9A741EFAC301}">
      <dgm:prSet phldrT="[Text]"/>
      <dgm:spPr/>
      <dgm:t>
        <a:bodyPr/>
        <a:lstStyle/>
        <a:p>
          <a:r>
            <a:rPr lang="en-US" b="1" dirty="0">
              <a:effectLst>
                <a:outerShdw blurRad="38100" dist="38100" dir="2700000" algn="tl">
                  <a:srgbClr val="000000">
                    <a:alpha val="43137"/>
                  </a:srgbClr>
                </a:outerShdw>
              </a:effectLst>
            </a:rPr>
            <a:t>Exposure Frequency</a:t>
          </a:r>
        </a:p>
      </dgm:t>
    </dgm:pt>
    <dgm:pt modelId="{052CD73D-8AC5-4B4E-8824-B336830ADF17}" type="parTrans" cxnId="{79614C45-5803-4194-B597-85DA0679AF2D}">
      <dgm:prSet/>
      <dgm:spPr/>
      <dgm:t>
        <a:bodyPr/>
        <a:lstStyle/>
        <a:p>
          <a:endParaRPr lang="en-US" b="1">
            <a:effectLst>
              <a:outerShdw blurRad="38100" dist="38100" dir="2700000" algn="tl">
                <a:srgbClr val="000000">
                  <a:alpha val="43137"/>
                </a:srgbClr>
              </a:outerShdw>
            </a:effectLst>
          </a:endParaRPr>
        </a:p>
      </dgm:t>
    </dgm:pt>
    <dgm:pt modelId="{4BFB8220-4017-4409-BFB9-7CEE6AC945A7}" type="sibTrans" cxnId="{79614C45-5803-4194-B597-85DA0679AF2D}">
      <dgm:prSet/>
      <dgm:spPr/>
      <dgm:t>
        <a:bodyPr/>
        <a:lstStyle/>
        <a:p>
          <a:endParaRPr lang="en-US" b="1">
            <a:effectLst>
              <a:outerShdw blurRad="38100" dist="38100" dir="2700000" algn="tl">
                <a:srgbClr val="000000">
                  <a:alpha val="43137"/>
                </a:srgbClr>
              </a:outerShdw>
            </a:effectLst>
          </a:endParaRPr>
        </a:p>
      </dgm:t>
    </dgm:pt>
    <dgm:pt modelId="{D81DD952-0E01-48E9-A957-09822F06710F}">
      <dgm:prSet phldrT="[Text]"/>
      <dgm:spPr/>
      <dgm:t>
        <a:bodyPr/>
        <a:lstStyle/>
        <a:p>
          <a:r>
            <a:rPr lang="en-US" b="1" dirty="0">
              <a:effectLst>
                <a:outerShdw blurRad="38100" dist="38100" dir="2700000" algn="tl">
                  <a:srgbClr val="000000">
                    <a:alpha val="43137"/>
                  </a:srgbClr>
                </a:outerShdw>
              </a:effectLst>
            </a:rPr>
            <a:t>Exposure Duration</a:t>
          </a:r>
        </a:p>
      </dgm:t>
    </dgm:pt>
    <dgm:pt modelId="{D0187795-9336-44E3-ACAD-459D1A928030}" type="parTrans" cxnId="{B7C38AAE-D9AF-4878-9777-E2A8EC444A33}">
      <dgm:prSet/>
      <dgm:spPr/>
      <dgm:t>
        <a:bodyPr/>
        <a:lstStyle/>
        <a:p>
          <a:endParaRPr lang="en-US" b="1">
            <a:effectLst>
              <a:outerShdw blurRad="38100" dist="38100" dir="2700000" algn="tl">
                <a:srgbClr val="000000">
                  <a:alpha val="43137"/>
                </a:srgbClr>
              </a:outerShdw>
            </a:effectLst>
          </a:endParaRPr>
        </a:p>
      </dgm:t>
    </dgm:pt>
    <dgm:pt modelId="{BC6A4E02-5229-49A9-8890-FBFA059AF42A}" type="sibTrans" cxnId="{B7C38AAE-D9AF-4878-9777-E2A8EC444A33}">
      <dgm:prSet/>
      <dgm:spPr/>
      <dgm:t>
        <a:bodyPr/>
        <a:lstStyle/>
        <a:p>
          <a:endParaRPr lang="en-US" b="1">
            <a:effectLst>
              <a:outerShdw blurRad="38100" dist="38100" dir="2700000" algn="tl">
                <a:srgbClr val="000000">
                  <a:alpha val="43137"/>
                </a:srgbClr>
              </a:outerShdw>
            </a:effectLst>
          </a:endParaRPr>
        </a:p>
      </dgm:t>
    </dgm:pt>
    <dgm:pt modelId="{552DB9AA-1DCF-4964-A822-5318776B3037}">
      <dgm:prSet phldrT="[Text]"/>
      <dgm:spPr/>
      <dgm:t>
        <a:bodyPr/>
        <a:lstStyle/>
        <a:p>
          <a:r>
            <a:rPr lang="en-US" b="1" dirty="0">
              <a:effectLst>
                <a:outerShdw blurRad="38100" dist="38100" dir="2700000" algn="tl">
                  <a:srgbClr val="000000">
                    <a:alpha val="43137"/>
                  </a:srgbClr>
                </a:outerShdw>
              </a:effectLst>
            </a:rPr>
            <a:t>Individual </a:t>
          </a:r>
        </a:p>
        <a:p>
          <a:r>
            <a:rPr lang="en-US" b="1" dirty="0">
              <a:effectLst>
                <a:outerShdw blurRad="38100" dist="38100" dir="2700000" algn="tl">
                  <a:srgbClr val="000000">
                    <a:alpha val="43137"/>
                  </a:srgbClr>
                </a:outerShdw>
              </a:effectLst>
            </a:rPr>
            <a:t>Variables</a:t>
          </a:r>
        </a:p>
      </dgm:t>
    </dgm:pt>
    <dgm:pt modelId="{CD541A15-7898-4F21-98E3-3F3585823E39}" type="parTrans" cxnId="{AFB30644-0940-411D-9170-16BCF7BC010A}">
      <dgm:prSet/>
      <dgm:spPr/>
      <dgm:t>
        <a:bodyPr/>
        <a:lstStyle/>
        <a:p>
          <a:endParaRPr lang="en-US" b="1">
            <a:effectLst>
              <a:outerShdw blurRad="38100" dist="38100" dir="2700000" algn="tl">
                <a:srgbClr val="000000">
                  <a:alpha val="43137"/>
                </a:srgbClr>
              </a:outerShdw>
            </a:effectLst>
          </a:endParaRPr>
        </a:p>
      </dgm:t>
    </dgm:pt>
    <dgm:pt modelId="{4CDC7757-DD95-4EDA-9A8B-198CCC89362F}" type="sibTrans" cxnId="{AFB30644-0940-411D-9170-16BCF7BC010A}">
      <dgm:prSet/>
      <dgm:spPr/>
      <dgm:t>
        <a:bodyPr/>
        <a:lstStyle/>
        <a:p>
          <a:endParaRPr lang="en-US" b="1">
            <a:effectLst>
              <a:outerShdw blurRad="38100" dist="38100" dir="2700000" algn="tl">
                <a:srgbClr val="000000">
                  <a:alpha val="43137"/>
                </a:srgbClr>
              </a:outerShdw>
            </a:effectLst>
          </a:endParaRPr>
        </a:p>
      </dgm:t>
    </dgm:pt>
    <dgm:pt modelId="{9FDF676D-3F28-49D1-9514-B39891B435B3}" type="pres">
      <dgm:prSet presAssocID="{991BE452-126D-4555-B54F-5B44AB501378}" presName="diagram" presStyleCnt="0">
        <dgm:presLayoutVars>
          <dgm:dir/>
          <dgm:resizeHandles val="exact"/>
        </dgm:presLayoutVars>
      </dgm:prSet>
      <dgm:spPr/>
    </dgm:pt>
    <dgm:pt modelId="{D636350A-D751-4D00-AA05-8503B8F29E65}" type="pres">
      <dgm:prSet presAssocID="{B3CCD337-427C-4917-AB5E-DC81DB619F89}" presName="node" presStyleLbl="node1" presStyleIdx="0" presStyleCnt="4">
        <dgm:presLayoutVars>
          <dgm:bulletEnabled val="1"/>
        </dgm:presLayoutVars>
      </dgm:prSet>
      <dgm:spPr/>
    </dgm:pt>
    <dgm:pt modelId="{7A374087-E667-475A-B6D4-86495883D3CE}" type="pres">
      <dgm:prSet presAssocID="{B2192514-73FC-4801-B76F-D03311C2243B}" presName="sibTrans" presStyleCnt="0"/>
      <dgm:spPr/>
    </dgm:pt>
    <dgm:pt modelId="{AAF39C0E-CB0F-427F-8488-1857D0011708}" type="pres">
      <dgm:prSet presAssocID="{8ED39311-E197-4F18-9D19-9A741EFAC301}" presName="node" presStyleLbl="node1" presStyleIdx="1" presStyleCnt="4">
        <dgm:presLayoutVars>
          <dgm:bulletEnabled val="1"/>
        </dgm:presLayoutVars>
      </dgm:prSet>
      <dgm:spPr/>
    </dgm:pt>
    <dgm:pt modelId="{707F48A8-0623-452F-92CA-406E8098FD62}" type="pres">
      <dgm:prSet presAssocID="{4BFB8220-4017-4409-BFB9-7CEE6AC945A7}" presName="sibTrans" presStyleCnt="0"/>
      <dgm:spPr/>
    </dgm:pt>
    <dgm:pt modelId="{773EA92F-7DD5-478B-B8A7-F6F42EED9D00}" type="pres">
      <dgm:prSet presAssocID="{D81DD952-0E01-48E9-A957-09822F06710F}" presName="node" presStyleLbl="node1" presStyleIdx="2" presStyleCnt="4">
        <dgm:presLayoutVars>
          <dgm:bulletEnabled val="1"/>
        </dgm:presLayoutVars>
      </dgm:prSet>
      <dgm:spPr/>
    </dgm:pt>
    <dgm:pt modelId="{ECC08FA2-0D6D-46EF-A4C4-C73AD661B077}" type="pres">
      <dgm:prSet presAssocID="{BC6A4E02-5229-49A9-8890-FBFA059AF42A}" presName="sibTrans" presStyleCnt="0"/>
      <dgm:spPr/>
    </dgm:pt>
    <dgm:pt modelId="{96BB8A2E-A08C-4214-877B-87FECA9260FF}" type="pres">
      <dgm:prSet presAssocID="{552DB9AA-1DCF-4964-A822-5318776B3037}" presName="node" presStyleLbl="node1" presStyleIdx="3" presStyleCnt="4">
        <dgm:presLayoutVars>
          <dgm:bulletEnabled val="1"/>
        </dgm:presLayoutVars>
      </dgm:prSet>
      <dgm:spPr/>
    </dgm:pt>
  </dgm:ptLst>
  <dgm:cxnLst>
    <dgm:cxn modelId="{24F4D410-509D-437E-AD3E-D186C4E2CF34}" type="presOf" srcId="{552DB9AA-1DCF-4964-A822-5318776B3037}" destId="{96BB8A2E-A08C-4214-877B-87FECA9260FF}" srcOrd="0" destOrd="0" presId="urn:microsoft.com/office/officeart/2005/8/layout/default"/>
    <dgm:cxn modelId="{2E84FD31-EA86-404C-A12F-F12613D0E493}" type="presOf" srcId="{D81DD952-0E01-48E9-A957-09822F06710F}" destId="{773EA92F-7DD5-478B-B8A7-F6F42EED9D00}" srcOrd="0" destOrd="0" presId="urn:microsoft.com/office/officeart/2005/8/layout/default"/>
    <dgm:cxn modelId="{AFB30644-0940-411D-9170-16BCF7BC010A}" srcId="{991BE452-126D-4555-B54F-5B44AB501378}" destId="{552DB9AA-1DCF-4964-A822-5318776B3037}" srcOrd="3" destOrd="0" parTransId="{CD541A15-7898-4F21-98E3-3F3585823E39}" sibTransId="{4CDC7757-DD95-4EDA-9A8B-198CCC89362F}"/>
    <dgm:cxn modelId="{79614C45-5803-4194-B597-85DA0679AF2D}" srcId="{991BE452-126D-4555-B54F-5B44AB501378}" destId="{8ED39311-E197-4F18-9D19-9A741EFAC301}" srcOrd="1" destOrd="0" parTransId="{052CD73D-8AC5-4B4E-8824-B336830ADF17}" sibTransId="{4BFB8220-4017-4409-BFB9-7CEE6AC945A7}"/>
    <dgm:cxn modelId="{B247D375-543C-4E43-866E-C51E56C28931}" srcId="{991BE452-126D-4555-B54F-5B44AB501378}" destId="{B3CCD337-427C-4917-AB5E-DC81DB619F89}" srcOrd="0" destOrd="0" parTransId="{0A987EA7-717A-4A43-AC6F-CDAE357F8433}" sibTransId="{B2192514-73FC-4801-B76F-D03311C2243B}"/>
    <dgm:cxn modelId="{41B3BFA7-7BE3-40BD-B3A7-4DB12E350B04}" type="presOf" srcId="{8ED39311-E197-4F18-9D19-9A741EFAC301}" destId="{AAF39C0E-CB0F-427F-8488-1857D0011708}" srcOrd="0" destOrd="0" presId="urn:microsoft.com/office/officeart/2005/8/layout/default"/>
    <dgm:cxn modelId="{B7C38AAE-D9AF-4878-9777-E2A8EC444A33}" srcId="{991BE452-126D-4555-B54F-5B44AB501378}" destId="{D81DD952-0E01-48E9-A957-09822F06710F}" srcOrd="2" destOrd="0" parTransId="{D0187795-9336-44E3-ACAD-459D1A928030}" sibTransId="{BC6A4E02-5229-49A9-8890-FBFA059AF42A}"/>
    <dgm:cxn modelId="{AE3A79D7-4457-44D8-927E-73C6BBB11C99}" type="presOf" srcId="{B3CCD337-427C-4917-AB5E-DC81DB619F89}" destId="{D636350A-D751-4D00-AA05-8503B8F29E65}" srcOrd="0" destOrd="0" presId="urn:microsoft.com/office/officeart/2005/8/layout/default"/>
    <dgm:cxn modelId="{DF04BDFF-B2C8-4818-88C6-BBF8F122D799}" type="presOf" srcId="{991BE452-126D-4555-B54F-5B44AB501378}" destId="{9FDF676D-3F28-49D1-9514-B39891B435B3}" srcOrd="0" destOrd="0" presId="urn:microsoft.com/office/officeart/2005/8/layout/default"/>
    <dgm:cxn modelId="{63973D1A-24A2-4F98-8DAF-3DEFCDDC718B}" type="presParOf" srcId="{9FDF676D-3F28-49D1-9514-B39891B435B3}" destId="{D636350A-D751-4D00-AA05-8503B8F29E65}" srcOrd="0" destOrd="0" presId="urn:microsoft.com/office/officeart/2005/8/layout/default"/>
    <dgm:cxn modelId="{C6331A29-96AE-4F92-B420-BE76A6FE8401}" type="presParOf" srcId="{9FDF676D-3F28-49D1-9514-B39891B435B3}" destId="{7A374087-E667-475A-B6D4-86495883D3CE}" srcOrd="1" destOrd="0" presId="urn:microsoft.com/office/officeart/2005/8/layout/default"/>
    <dgm:cxn modelId="{CE029DAE-0077-43D6-833B-AA76AA4FC3B9}" type="presParOf" srcId="{9FDF676D-3F28-49D1-9514-B39891B435B3}" destId="{AAF39C0E-CB0F-427F-8488-1857D0011708}" srcOrd="2" destOrd="0" presId="urn:microsoft.com/office/officeart/2005/8/layout/default"/>
    <dgm:cxn modelId="{08A9A8E8-8CF7-4C46-937B-34CDEA71D706}" type="presParOf" srcId="{9FDF676D-3F28-49D1-9514-B39891B435B3}" destId="{707F48A8-0623-452F-92CA-406E8098FD62}" srcOrd="3" destOrd="0" presId="urn:microsoft.com/office/officeart/2005/8/layout/default"/>
    <dgm:cxn modelId="{09F1D71D-9BD3-472A-A77E-B502D597B091}" type="presParOf" srcId="{9FDF676D-3F28-49D1-9514-B39891B435B3}" destId="{773EA92F-7DD5-478B-B8A7-F6F42EED9D00}" srcOrd="4" destOrd="0" presId="urn:microsoft.com/office/officeart/2005/8/layout/default"/>
    <dgm:cxn modelId="{F61F10E7-DB02-4518-81E1-98BA22E7DB3F}" type="presParOf" srcId="{9FDF676D-3F28-49D1-9514-B39891B435B3}" destId="{ECC08FA2-0D6D-46EF-A4C4-C73AD661B077}" srcOrd="5" destOrd="0" presId="urn:microsoft.com/office/officeart/2005/8/layout/default"/>
    <dgm:cxn modelId="{4109AB60-BC3B-4E8F-8768-A5FDF5E81312}" type="presParOf" srcId="{9FDF676D-3F28-49D1-9514-B39891B435B3}" destId="{96BB8A2E-A08C-4214-877B-87FECA9260F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EF031F-805A-4E27-BD4E-8D3A57532AEB}"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53104101-00EC-4534-A8AF-205FBCF59BAB}">
      <dgm:prSet phldrT="[Text]" custT="1"/>
      <dgm:spPr/>
      <dgm:t>
        <a:bodyPr/>
        <a:lstStyle/>
        <a:p>
          <a:r>
            <a:rPr lang="en-US" sz="3600" b="1" dirty="0">
              <a:effectLst>
                <a:outerShdw blurRad="38100" dist="38100" dir="2700000" algn="tl">
                  <a:srgbClr val="000000">
                    <a:alpha val="43137"/>
                  </a:srgbClr>
                </a:outerShdw>
              </a:effectLst>
            </a:rPr>
            <a:t>Body Mass</a:t>
          </a:r>
        </a:p>
      </dgm:t>
    </dgm:pt>
    <dgm:pt modelId="{3D77F1B6-434E-47CB-B764-805C93263919}" type="parTrans" cxnId="{598974CF-C453-48CC-972C-09EE97656C32}">
      <dgm:prSet/>
      <dgm:spPr/>
      <dgm:t>
        <a:bodyPr/>
        <a:lstStyle/>
        <a:p>
          <a:endParaRPr lang="en-US"/>
        </a:p>
      </dgm:t>
    </dgm:pt>
    <dgm:pt modelId="{6FC23FB2-5006-46D4-92B2-83AA8D3417DE}" type="sibTrans" cxnId="{598974CF-C453-48CC-972C-09EE97656C32}">
      <dgm:prSet/>
      <dgm:spPr/>
      <dgm:t>
        <a:bodyPr/>
        <a:lstStyle/>
        <a:p>
          <a:endParaRPr lang="en-US"/>
        </a:p>
      </dgm:t>
    </dgm:pt>
    <dgm:pt modelId="{3D5076C1-0B26-4DB3-9B8E-6EBA26C4BEE4}">
      <dgm:prSet phldrT="[Text]" custT="1"/>
      <dgm:spPr/>
      <dgm:t>
        <a:bodyPr/>
        <a:lstStyle/>
        <a:p>
          <a:r>
            <a:rPr lang="en-US" sz="2800" b="1" dirty="0">
              <a:solidFill>
                <a:srgbClr val="002060"/>
              </a:solidFill>
              <a:effectLst/>
            </a:rPr>
            <a:t>Overall Physical Condition</a:t>
          </a:r>
        </a:p>
      </dgm:t>
    </dgm:pt>
    <dgm:pt modelId="{C05C82E5-C630-460A-980D-4773F3892D20}" type="parTrans" cxnId="{D2C0CF71-1672-4038-9D51-1F57FA189E37}">
      <dgm:prSet/>
      <dgm:spPr/>
      <dgm:t>
        <a:bodyPr/>
        <a:lstStyle/>
        <a:p>
          <a:endParaRPr lang="en-US"/>
        </a:p>
      </dgm:t>
    </dgm:pt>
    <dgm:pt modelId="{138DBE6E-0ECD-436F-8383-862DDB673A8D}" type="sibTrans" cxnId="{D2C0CF71-1672-4038-9D51-1F57FA189E37}">
      <dgm:prSet/>
      <dgm:spPr/>
      <dgm:t>
        <a:bodyPr/>
        <a:lstStyle/>
        <a:p>
          <a:endParaRPr lang="en-US"/>
        </a:p>
      </dgm:t>
    </dgm:pt>
    <dgm:pt modelId="{E25B2025-2AB7-48E5-ABE0-F04B0CF1B49F}">
      <dgm:prSet phldrT="[Text]" custT="1"/>
      <dgm:spPr/>
      <dgm:t>
        <a:bodyPr/>
        <a:lstStyle/>
        <a:p>
          <a:r>
            <a:rPr lang="en-US" sz="3600" b="1" dirty="0">
              <a:effectLst>
                <a:outerShdw blurRad="38100" dist="38100" dir="2700000" algn="tl">
                  <a:srgbClr val="000000">
                    <a:alpha val="43137"/>
                  </a:srgbClr>
                </a:outerShdw>
              </a:effectLst>
            </a:rPr>
            <a:t>Age</a:t>
          </a:r>
        </a:p>
      </dgm:t>
    </dgm:pt>
    <dgm:pt modelId="{6F3A6B10-70CB-4DEE-BE4A-021ED7E06F50}" type="parTrans" cxnId="{88E16ABE-646E-4307-96C7-A66281836226}">
      <dgm:prSet/>
      <dgm:spPr/>
      <dgm:t>
        <a:bodyPr/>
        <a:lstStyle/>
        <a:p>
          <a:endParaRPr lang="en-US"/>
        </a:p>
      </dgm:t>
    </dgm:pt>
    <dgm:pt modelId="{7A33419A-C037-4DE7-9F4D-5E66E4867F2D}" type="sibTrans" cxnId="{88E16ABE-646E-4307-96C7-A66281836226}">
      <dgm:prSet/>
      <dgm:spPr/>
      <dgm:t>
        <a:bodyPr/>
        <a:lstStyle/>
        <a:p>
          <a:endParaRPr lang="en-US"/>
        </a:p>
      </dgm:t>
    </dgm:pt>
    <dgm:pt modelId="{74B2E569-6E0E-4862-970F-2FECEC636401}">
      <dgm:prSet phldrT="[Text]" custT="1"/>
      <dgm:spPr/>
      <dgm:t>
        <a:bodyPr/>
        <a:lstStyle/>
        <a:p>
          <a:r>
            <a:rPr lang="en-US" sz="2800" b="1" dirty="0">
              <a:solidFill>
                <a:srgbClr val="002060"/>
              </a:solidFill>
              <a:effectLst/>
            </a:rPr>
            <a:t>Smoker/Non-smoker</a:t>
          </a:r>
        </a:p>
      </dgm:t>
    </dgm:pt>
    <dgm:pt modelId="{9CDF2129-0BA8-4551-976D-CD7C880B1082}" type="parTrans" cxnId="{95C92024-7186-4DA2-BB18-3313935F582B}">
      <dgm:prSet/>
      <dgm:spPr/>
      <dgm:t>
        <a:bodyPr/>
        <a:lstStyle/>
        <a:p>
          <a:endParaRPr lang="en-US"/>
        </a:p>
      </dgm:t>
    </dgm:pt>
    <dgm:pt modelId="{F1019076-D2DB-47E9-9D2C-8DFD80BD19DB}" type="sibTrans" cxnId="{95C92024-7186-4DA2-BB18-3313935F582B}">
      <dgm:prSet/>
      <dgm:spPr/>
      <dgm:t>
        <a:bodyPr/>
        <a:lstStyle/>
        <a:p>
          <a:endParaRPr lang="en-US"/>
        </a:p>
      </dgm:t>
    </dgm:pt>
    <dgm:pt modelId="{8C628CA6-E64F-426A-A1B5-EA148CD76425}">
      <dgm:prSet phldrT="[Text]"/>
      <dgm:spPr/>
      <dgm:t>
        <a:bodyPr/>
        <a:lstStyle/>
        <a:p>
          <a:endParaRPr lang="en-US" sz="3400" dirty="0"/>
        </a:p>
      </dgm:t>
    </dgm:pt>
    <dgm:pt modelId="{1770FFD0-C20F-45BA-A914-7B1FA7A6A2AE}" type="parTrans" cxnId="{E1DF47CF-C14D-4E1A-AEAD-3662132487AB}">
      <dgm:prSet/>
      <dgm:spPr/>
      <dgm:t>
        <a:bodyPr/>
        <a:lstStyle/>
        <a:p>
          <a:endParaRPr lang="en-US"/>
        </a:p>
      </dgm:t>
    </dgm:pt>
    <dgm:pt modelId="{C0BA81DE-DFD7-403E-A182-64F649EF5F9C}" type="sibTrans" cxnId="{E1DF47CF-C14D-4E1A-AEAD-3662132487AB}">
      <dgm:prSet/>
      <dgm:spPr/>
      <dgm:t>
        <a:bodyPr/>
        <a:lstStyle/>
        <a:p>
          <a:endParaRPr lang="en-US"/>
        </a:p>
      </dgm:t>
    </dgm:pt>
    <dgm:pt modelId="{F6309F14-A033-46F0-A47A-E49BB340ED74}" type="pres">
      <dgm:prSet presAssocID="{F7EF031F-805A-4E27-BD4E-8D3A57532AEB}" presName="linear" presStyleCnt="0">
        <dgm:presLayoutVars>
          <dgm:animLvl val="lvl"/>
          <dgm:resizeHandles val="exact"/>
        </dgm:presLayoutVars>
      </dgm:prSet>
      <dgm:spPr/>
    </dgm:pt>
    <dgm:pt modelId="{8F60CB4A-661A-4D14-B4C1-A3C07B438238}" type="pres">
      <dgm:prSet presAssocID="{53104101-00EC-4534-A8AF-205FBCF59BAB}" presName="parentText" presStyleLbl="node1" presStyleIdx="0" presStyleCnt="2" custLinFactNeighborY="-9777">
        <dgm:presLayoutVars>
          <dgm:chMax val="0"/>
          <dgm:bulletEnabled val="1"/>
        </dgm:presLayoutVars>
      </dgm:prSet>
      <dgm:spPr/>
    </dgm:pt>
    <dgm:pt modelId="{B6FB6402-D758-4C2F-8E50-08E8D0E03A94}" type="pres">
      <dgm:prSet presAssocID="{53104101-00EC-4534-A8AF-205FBCF59BAB}" presName="childText" presStyleLbl="revTx" presStyleIdx="0" presStyleCnt="2">
        <dgm:presLayoutVars>
          <dgm:bulletEnabled val="1"/>
        </dgm:presLayoutVars>
      </dgm:prSet>
      <dgm:spPr/>
    </dgm:pt>
    <dgm:pt modelId="{06F877C6-B503-42A6-BE7B-A6F45E25EC1E}" type="pres">
      <dgm:prSet presAssocID="{E25B2025-2AB7-48E5-ABE0-F04B0CF1B49F}" presName="parentText" presStyleLbl="node1" presStyleIdx="1" presStyleCnt="2">
        <dgm:presLayoutVars>
          <dgm:chMax val="0"/>
          <dgm:bulletEnabled val="1"/>
        </dgm:presLayoutVars>
      </dgm:prSet>
      <dgm:spPr/>
    </dgm:pt>
    <dgm:pt modelId="{32519180-2A99-4E2A-8E9F-4F707075BED6}" type="pres">
      <dgm:prSet presAssocID="{E25B2025-2AB7-48E5-ABE0-F04B0CF1B49F}" presName="childText" presStyleLbl="revTx" presStyleIdx="1" presStyleCnt="2">
        <dgm:presLayoutVars>
          <dgm:bulletEnabled val="1"/>
        </dgm:presLayoutVars>
      </dgm:prSet>
      <dgm:spPr/>
    </dgm:pt>
  </dgm:ptLst>
  <dgm:cxnLst>
    <dgm:cxn modelId="{95C92024-7186-4DA2-BB18-3313935F582B}" srcId="{E25B2025-2AB7-48E5-ABE0-F04B0CF1B49F}" destId="{74B2E569-6E0E-4862-970F-2FECEC636401}" srcOrd="0" destOrd="0" parTransId="{9CDF2129-0BA8-4551-976D-CD7C880B1082}" sibTransId="{F1019076-D2DB-47E9-9D2C-8DFD80BD19DB}"/>
    <dgm:cxn modelId="{45F9D34C-5559-483A-B5F4-449DC32CEB15}" type="presOf" srcId="{3D5076C1-0B26-4DB3-9B8E-6EBA26C4BEE4}" destId="{B6FB6402-D758-4C2F-8E50-08E8D0E03A94}" srcOrd="0" destOrd="0" presId="urn:microsoft.com/office/officeart/2005/8/layout/vList2"/>
    <dgm:cxn modelId="{D2C0CF71-1672-4038-9D51-1F57FA189E37}" srcId="{53104101-00EC-4534-A8AF-205FBCF59BAB}" destId="{3D5076C1-0B26-4DB3-9B8E-6EBA26C4BEE4}" srcOrd="0" destOrd="0" parTransId="{C05C82E5-C630-460A-980D-4773F3892D20}" sibTransId="{138DBE6E-0ECD-436F-8383-862DDB673A8D}"/>
    <dgm:cxn modelId="{C694BE53-D2BD-4B65-A148-8E78A53944E9}" type="presOf" srcId="{74B2E569-6E0E-4862-970F-2FECEC636401}" destId="{32519180-2A99-4E2A-8E9F-4F707075BED6}" srcOrd="0" destOrd="0" presId="urn:microsoft.com/office/officeart/2005/8/layout/vList2"/>
    <dgm:cxn modelId="{F7AFF8AB-AAB2-403B-A964-4C2531B78B30}" type="presOf" srcId="{F7EF031F-805A-4E27-BD4E-8D3A57532AEB}" destId="{F6309F14-A033-46F0-A47A-E49BB340ED74}" srcOrd="0" destOrd="0" presId="urn:microsoft.com/office/officeart/2005/8/layout/vList2"/>
    <dgm:cxn modelId="{88E16ABE-646E-4307-96C7-A66281836226}" srcId="{F7EF031F-805A-4E27-BD4E-8D3A57532AEB}" destId="{E25B2025-2AB7-48E5-ABE0-F04B0CF1B49F}" srcOrd="1" destOrd="0" parTransId="{6F3A6B10-70CB-4DEE-BE4A-021ED7E06F50}" sibTransId="{7A33419A-C037-4DE7-9F4D-5E66E4867F2D}"/>
    <dgm:cxn modelId="{18BDEEC9-2D4B-4B33-B108-1A0325F9D1F2}" type="presOf" srcId="{53104101-00EC-4534-A8AF-205FBCF59BAB}" destId="{8F60CB4A-661A-4D14-B4C1-A3C07B438238}" srcOrd="0" destOrd="0" presId="urn:microsoft.com/office/officeart/2005/8/layout/vList2"/>
    <dgm:cxn modelId="{E1DF47CF-C14D-4E1A-AEAD-3662132487AB}" srcId="{E25B2025-2AB7-48E5-ABE0-F04B0CF1B49F}" destId="{8C628CA6-E64F-426A-A1B5-EA148CD76425}" srcOrd="1" destOrd="0" parTransId="{1770FFD0-C20F-45BA-A914-7B1FA7A6A2AE}" sibTransId="{C0BA81DE-DFD7-403E-A182-64F649EF5F9C}"/>
    <dgm:cxn modelId="{598974CF-C453-48CC-972C-09EE97656C32}" srcId="{F7EF031F-805A-4E27-BD4E-8D3A57532AEB}" destId="{53104101-00EC-4534-A8AF-205FBCF59BAB}" srcOrd="0" destOrd="0" parTransId="{3D77F1B6-434E-47CB-B764-805C93263919}" sibTransId="{6FC23FB2-5006-46D4-92B2-83AA8D3417DE}"/>
    <dgm:cxn modelId="{EA9E28EF-D6CC-4556-9EB4-D299B6A5F83E}" type="presOf" srcId="{E25B2025-2AB7-48E5-ABE0-F04B0CF1B49F}" destId="{06F877C6-B503-42A6-BE7B-A6F45E25EC1E}" srcOrd="0" destOrd="0" presId="urn:microsoft.com/office/officeart/2005/8/layout/vList2"/>
    <dgm:cxn modelId="{D1E755FD-E974-42A9-839B-87E0CD3A72C9}" type="presOf" srcId="{8C628CA6-E64F-426A-A1B5-EA148CD76425}" destId="{32519180-2A99-4E2A-8E9F-4F707075BED6}" srcOrd="0" destOrd="1" presId="urn:microsoft.com/office/officeart/2005/8/layout/vList2"/>
    <dgm:cxn modelId="{A5D1F125-FE23-4193-93CB-71A593900510}" type="presParOf" srcId="{F6309F14-A033-46F0-A47A-E49BB340ED74}" destId="{8F60CB4A-661A-4D14-B4C1-A3C07B438238}" srcOrd="0" destOrd="0" presId="urn:microsoft.com/office/officeart/2005/8/layout/vList2"/>
    <dgm:cxn modelId="{63F1D179-1D6D-4899-A84C-BFFE4FF2BC8C}" type="presParOf" srcId="{F6309F14-A033-46F0-A47A-E49BB340ED74}" destId="{B6FB6402-D758-4C2F-8E50-08E8D0E03A94}" srcOrd="1" destOrd="0" presId="urn:microsoft.com/office/officeart/2005/8/layout/vList2"/>
    <dgm:cxn modelId="{E244C1D4-D580-4019-8B8C-B068A45F5822}" type="presParOf" srcId="{F6309F14-A033-46F0-A47A-E49BB340ED74}" destId="{06F877C6-B503-42A6-BE7B-A6F45E25EC1E}" srcOrd="2" destOrd="0" presId="urn:microsoft.com/office/officeart/2005/8/layout/vList2"/>
    <dgm:cxn modelId="{BBA57FB0-7446-400B-834C-DF8D3EBB7601}" type="presParOf" srcId="{F6309F14-A033-46F0-A47A-E49BB340ED74}" destId="{32519180-2A99-4E2A-8E9F-4F707075BED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6350A-D751-4D00-AA05-8503B8F29E65}">
      <dsp:nvSpPr>
        <dsp:cNvPr id="0" name=""/>
        <dsp:cNvSpPr/>
      </dsp:nvSpPr>
      <dsp:spPr>
        <a:xfrm>
          <a:off x="604" y="181802"/>
          <a:ext cx="2357995" cy="141479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Exposure</a:t>
          </a:r>
        </a:p>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Concentration</a:t>
          </a:r>
        </a:p>
      </dsp:txBody>
      <dsp:txXfrm>
        <a:off x="604" y="181802"/>
        <a:ext cx="2357995" cy="1414797"/>
      </dsp:txXfrm>
    </dsp:sp>
    <dsp:sp modelId="{AAF39C0E-CB0F-427F-8488-1857D0011708}">
      <dsp:nvSpPr>
        <dsp:cNvPr id="0" name=""/>
        <dsp:cNvSpPr/>
      </dsp:nvSpPr>
      <dsp:spPr>
        <a:xfrm>
          <a:off x="2594399" y="181802"/>
          <a:ext cx="2357995" cy="1414797"/>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Exposure Frequency</a:t>
          </a:r>
        </a:p>
      </dsp:txBody>
      <dsp:txXfrm>
        <a:off x="2594399" y="181802"/>
        <a:ext cx="2357995" cy="1414797"/>
      </dsp:txXfrm>
    </dsp:sp>
    <dsp:sp modelId="{773EA92F-7DD5-478B-B8A7-F6F42EED9D00}">
      <dsp:nvSpPr>
        <dsp:cNvPr id="0" name=""/>
        <dsp:cNvSpPr/>
      </dsp:nvSpPr>
      <dsp:spPr>
        <a:xfrm>
          <a:off x="604" y="1832399"/>
          <a:ext cx="2357995" cy="1414797"/>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Exposure Duration</a:t>
          </a:r>
        </a:p>
      </dsp:txBody>
      <dsp:txXfrm>
        <a:off x="604" y="1832399"/>
        <a:ext cx="2357995" cy="1414797"/>
      </dsp:txXfrm>
    </dsp:sp>
    <dsp:sp modelId="{96BB8A2E-A08C-4214-877B-87FECA9260FF}">
      <dsp:nvSpPr>
        <dsp:cNvPr id="0" name=""/>
        <dsp:cNvSpPr/>
      </dsp:nvSpPr>
      <dsp:spPr>
        <a:xfrm>
          <a:off x="2594399" y="1832399"/>
          <a:ext cx="2357995" cy="1414797"/>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Individual </a:t>
          </a:r>
        </a:p>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Variables</a:t>
          </a:r>
        </a:p>
      </dsp:txBody>
      <dsp:txXfrm>
        <a:off x="2594399" y="1832399"/>
        <a:ext cx="2357995" cy="1414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0CB4A-661A-4D14-B4C1-A3C07B438238}">
      <dsp:nvSpPr>
        <dsp:cNvPr id="0" name=""/>
        <dsp:cNvSpPr/>
      </dsp:nvSpPr>
      <dsp:spPr>
        <a:xfrm>
          <a:off x="0" y="0"/>
          <a:ext cx="6096000" cy="10296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Body Mass</a:t>
          </a:r>
        </a:p>
      </dsp:txBody>
      <dsp:txXfrm>
        <a:off x="50261" y="50261"/>
        <a:ext cx="5995478" cy="929078"/>
      </dsp:txXfrm>
    </dsp:sp>
    <dsp:sp modelId="{B6FB6402-D758-4C2F-8E50-08E8D0E03A94}">
      <dsp:nvSpPr>
        <dsp:cNvPr id="0" name=""/>
        <dsp:cNvSpPr/>
      </dsp:nvSpPr>
      <dsp:spPr>
        <a:xfrm>
          <a:off x="0" y="1064274"/>
          <a:ext cx="60960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a:solidFill>
                <a:srgbClr val="002060"/>
              </a:solidFill>
              <a:effectLst/>
            </a:rPr>
            <a:t>Overall Physical Condition</a:t>
          </a:r>
        </a:p>
      </dsp:txBody>
      <dsp:txXfrm>
        <a:off x="0" y="1064274"/>
        <a:ext cx="6096000" cy="910800"/>
      </dsp:txXfrm>
    </dsp:sp>
    <dsp:sp modelId="{06F877C6-B503-42A6-BE7B-A6F45E25EC1E}">
      <dsp:nvSpPr>
        <dsp:cNvPr id="0" name=""/>
        <dsp:cNvSpPr/>
      </dsp:nvSpPr>
      <dsp:spPr>
        <a:xfrm>
          <a:off x="0" y="1975075"/>
          <a:ext cx="6096000" cy="10296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Age</a:t>
          </a:r>
        </a:p>
      </dsp:txBody>
      <dsp:txXfrm>
        <a:off x="50261" y="2025336"/>
        <a:ext cx="5995478" cy="929078"/>
      </dsp:txXfrm>
    </dsp:sp>
    <dsp:sp modelId="{32519180-2A99-4E2A-8E9F-4F707075BED6}">
      <dsp:nvSpPr>
        <dsp:cNvPr id="0" name=""/>
        <dsp:cNvSpPr/>
      </dsp:nvSpPr>
      <dsp:spPr>
        <a:xfrm>
          <a:off x="0" y="3004675"/>
          <a:ext cx="6096000"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a:solidFill>
                <a:srgbClr val="002060"/>
              </a:solidFill>
              <a:effectLst/>
            </a:rPr>
            <a:t>Smoker/Non-smoker</a:t>
          </a:r>
        </a:p>
        <a:p>
          <a:pPr marL="285750" lvl="1" indent="-285750" algn="l" defTabSz="1511300">
            <a:lnSpc>
              <a:spcPct val="90000"/>
            </a:lnSpc>
            <a:spcBef>
              <a:spcPct val="0"/>
            </a:spcBef>
            <a:spcAft>
              <a:spcPct val="20000"/>
            </a:spcAft>
            <a:buChar char="•"/>
          </a:pPr>
          <a:endParaRPr lang="en-US" sz="3400" kern="1200" dirty="0"/>
        </a:p>
      </dsp:txBody>
      <dsp:txXfrm>
        <a:off x="0" y="3004675"/>
        <a:ext cx="6096000" cy="10246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6" name="Rectangle 4"/>
          <p:cNvSpPr>
            <a:spLocks noGrp="1" noChangeArrowheads="1"/>
          </p:cNvSpPr>
          <p:nvPr>
            <p:ph type="ftr" sz="quarter" idx="2"/>
          </p:nvPr>
        </p:nvSpPr>
        <p:spPr bwMode="auto">
          <a:xfrm>
            <a:off x="3784600" y="8697913"/>
            <a:ext cx="3011488"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i="0" dirty="0" smtClean="0"/>
            </a:lvl1pPr>
          </a:lstStyle>
          <a:p>
            <a:pPr>
              <a:defRPr/>
            </a:pPr>
            <a:r>
              <a:rPr lang="en-US"/>
              <a:t>Accident Investigation</a:t>
            </a:r>
          </a:p>
        </p:txBody>
      </p:sp>
    </p:spTree>
    <p:extLst>
      <p:ext uri="{BB962C8B-B14F-4D97-AF65-F5344CB8AC3E}">
        <p14:creationId xmlns:p14="http://schemas.microsoft.com/office/powerpoint/2010/main" val="3182768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i="0"/>
            </a:lvl1pPr>
          </a:lstStyle>
          <a:p>
            <a:pPr>
              <a:defRPr/>
            </a:pPr>
            <a:endParaRPr lang="en-US"/>
          </a:p>
        </p:txBody>
      </p:sp>
      <p:sp>
        <p:nvSpPr>
          <p:cNvPr id="10243" name="Rectangle 3"/>
          <p:cNvSpPr>
            <a:spLocks noGrp="1" noChangeArrowheads="1"/>
          </p:cNvSpPr>
          <p:nvPr>
            <p:ph type="dt" idx="1"/>
          </p:nvPr>
        </p:nvSpPr>
        <p:spPr bwMode="auto">
          <a:xfrm>
            <a:off x="3938588" y="0"/>
            <a:ext cx="3011487"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i="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27100" y="4387850"/>
            <a:ext cx="5095875" cy="4156075"/>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774113"/>
            <a:ext cx="3011488"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i="0"/>
            </a:lvl1pPr>
          </a:lstStyle>
          <a:p>
            <a:pPr>
              <a:defRPr/>
            </a:pPr>
            <a:endParaRPr lang="en-US"/>
          </a:p>
        </p:txBody>
      </p:sp>
      <p:sp>
        <p:nvSpPr>
          <p:cNvPr id="10247" name="Rectangle 7"/>
          <p:cNvSpPr>
            <a:spLocks noGrp="1" noChangeArrowheads="1"/>
          </p:cNvSpPr>
          <p:nvPr>
            <p:ph type="sldNum" sz="quarter" idx="5"/>
          </p:nvPr>
        </p:nvSpPr>
        <p:spPr bwMode="auto">
          <a:xfrm>
            <a:off x="3938588" y="8774113"/>
            <a:ext cx="3011487"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i="0"/>
            </a:lvl1pPr>
          </a:lstStyle>
          <a:p>
            <a:pPr>
              <a:defRPr/>
            </a:pPr>
            <a:fld id="{3BB3C6CC-EBE8-4162-9F16-4919572E873E}" type="slidenum">
              <a:rPr lang="en-US"/>
              <a:pPr>
                <a:defRPr/>
              </a:pPr>
              <a:t>‹#›</a:t>
            </a:fld>
            <a:endParaRPr lang="en-US"/>
          </a:p>
        </p:txBody>
      </p:sp>
    </p:spTree>
    <p:extLst>
      <p:ext uri="{BB962C8B-B14F-4D97-AF65-F5344CB8AC3E}">
        <p14:creationId xmlns:p14="http://schemas.microsoft.com/office/powerpoint/2010/main" val="673701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fld id="{9790CD63-8706-4A5D-8C7A-D51AAA3A77CE}" type="slidenum">
              <a:rPr lang="en-US" sz="1200" i="0" smtClean="0"/>
              <a:pPr eaLnBrk="1" hangingPunct="1"/>
              <a:t>1</a:t>
            </a:fld>
            <a:endParaRPr lang="en-US" sz="1200" i="0"/>
          </a:p>
        </p:txBody>
      </p:sp>
      <p:sp>
        <p:nvSpPr>
          <p:cNvPr id="61443" name="Rectangle 1026"/>
          <p:cNvSpPr>
            <a:spLocks noGrp="1" noRot="1" noChangeAspect="1" noChangeArrowheads="1" noTextEdit="1"/>
          </p:cNvSpPr>
          <p:nvPr>
            <p:ph type="sldImg"/>
          </p:nvPr>
        </p:nvSpPr>
        <p:spPr>
          <a:xfrm>
            <a:off x="1204913" y="720725"/>
            <a:ext cx="4540250" cy="3405188"/>
          </a:xfrm>
          <a:ln/>
        </p:spPr>
      </p:sp>
      <p:sp>
        <p:nvSpPr>
          <p:cNvPr id="61444" name="Rectangle 1027"/>
          <p:cNvSpPr>
            <a:spLocks noGrp="1" noChangeArrowheads="1"/>
          </p:cNvSpPr>
          <p:nvPr>
            <p:ph type="body" idx="1"/>
          </p:nvPr>
        </p:nvSpPr>
        <p:spPr>
          <a:xfrm>
            <a:off x="1081088" y="4314825"/>
            <a:ext cx="5097462"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ea typeface="Calibri" panose="020F0502020204030204" pitchFamily="34" charset="0"/>
                <a:cs typeface="Calibri" panose="020F0502020204030204" pitchFamily="34" charset="0"/>
              </a:rPr>
              <a:t>Appendix C of ANSI/ASSE Z390.1 </a:t>
            </a:r>
            <a:r>
              <a:rPr lang="en-US" sz="1200" b="0" dirty="0">
                <a:ea typeface="Calibri" panose="020F0502020204030204" pitchFamily="34" charset="0"/>
                <a:cs typeface="Calibri" panose="020F0502020204030204" pitchFamily="34" charset="0"/>
              </a:rPr>
              <a:t>requires you to cover the hazards</a:t>
            </a:r>
            <a:r>
              <a:rPr lang="en-US" sz="1200" dirty="0">
                <a:ea typeface="Calibri" panose="020F0502020204030204" pitchFamily="34" charset="0"/>
                <a:cs typeface="Calibri" panose="020F0502020204030204" pitchFamily="34" charset="0"/>
              </a:rPr>
              <a:t>, characteristics and properties, and safe exposure limits</a:t>
            </a:r>
          </a:p>
          <a:p>
            <a:endParaRPr lang="en-US" sz="1200" b="1" i="1" u="none" strike="noStrike" kern="1200" baseline="0" dirty="0">
              <a:solidFill>
                <a:schemeClr val="tx1"/>
              </a:solidFill>
              <a:latin typeface="Times New Roman" pitchFamily="18" charset="0"/>
              <a:ea typeface="+mn-ea"/>
              <a:cs typeface="+mn-cs"/>
            </a:endParaRPr>
          </a:p>
          <a:p>
            <a:r>
              <a:rPr lang="en-US" sz="1200" b="1" i="1" u="none" strike="noStrike" kern="1200" baseline="0" dirty="0">
                <a:solidFill>
                  <a:schemeClr val="tx1"/>
                </a:solidFill>
                <a:latin typeface="Times New Roman" pitchFamily="18" charset="0"/>
                <a:ea typeface="+mn-ea"/>
                <a:cs typeface="+mn-cs"/>
              </a:rPr>
              <a:t>Hydrogen Sulfide. </a:t>
            </a:r>
            <a:r>
              <a:rPr lang="en-US" sz="1200" b="0" i="0" u="none" strike="noStrike" kern="1200" baseline="0" dirty="0">
                <a:solidFill>
                  <a:schemeClr val="tx1"/>
                </a:solidFill>
                <a:latin typeface="Times New Roman" pitchFamily="18" charset="0"/>
                <a:ea typeface="+mn-ea"/>
                <a:cs typeface="+mn-cs"/>
              </a:rPr>
              <a:t>Hydrogen sulfide is a heavier-than-air, colorless gas with a sweetish taste and characteristic odor of rotten eggs (</a:t>
            </a:r>
            <a:r>
              <a:rPr lang="en-US" sz="1200" b="0" i="0" u="none" strike="noStrike" kern="1200" baseline="0" dirty="0" err="1">
                <a:solidFill>
                  <a:schemeClr val="tx1"/>
                </a:solidFill>
                <a:latin typeface="Times New Roman" pitchFamily="18" charset="0"/>
                <a:ea typeface="+mn-ea"/>
                <a:cs typeface="+mn-cs"/>
              </a:rPr>
              <a:t>HSDB</a:t>
            </a:r>
            <a:r>
              <a:rPr lang="en-US" sz="1200" b="0" i="0" u="none" strike="noStrike" kern="1200" baseline="0" dirty="0">
                <a:solidFill>
                  <a:schemeClr val="tx1"/>
                </a:solidFill>
                <a:latin typeface="Times New Roman" pitchFamily="18" charset="0"/>
                <a:ea typeface="+mn-ea"/>
                <a:cs typeface="+mn-cs"/>
              </a:rPr>
              <a:t> 2013). The odor threshold for hydrogen sulfide is variable and various ranges have been reported. Ruth (1986) reviewed odor thresholds of several hundred chemicals (including hydrogen sulfide) from the industrial hygiene literature and other compilations of odor threshold data; an odor threshold range of 0.0005–0.010 ppm was reported. </a:t>
            </a:r>
            <a:r>
              <a:rPr lang="en-US" sz="1200" b="0" i="0" u="none" strike="noStrike" kern="1200" baseline="0" dirty="0" err="1">
                <a:solidFill>
                  <a:schemeClr val="tx1"/>
                </a:solidFill>
                <a:latin typeface="Times New Roman" pitchFamily="18" charset="0"/>
                <a:ea typeface="+mn-ea"/>
                <a:cs typeface="+mn-cs"/>
              </a:rPr>
              <a:t>Guidotti</a:t>
            </a:r>
            <a:r>
              <a:rPr lang="en-US" sz="1200" b="0" i="0" u="none" strike="noStrike" kern="1200" baseline="0" dirty="0">
                <a:solidFill>
                  <a:schemeClr val="tx1"/>
                </a:solidFill>
                <a:latin typeface="Times New Roman" pitchFamily="18" charset="0"/>
                <a:ea typeface="+mn-ea"/>
                <a:cs typeface="+mn-cs"/>
              </a:rPr>
              <a:t> (1994) reported an odor threshold range of 0.01–0.3 ppm. Since high concentrations of hydrogen sulfide (150–200 ppm) can paralyze the olfactory nerve, odor may not be a reliable indicator of the presence of this gas (Beauchamp et al. 1984). </a:t>
            </a:r>
          </a:p>
          <a:p>
            <a:endParaRPr lang="en-US" sz="1200" b="0" i="0" u="none" strike="noStrike" kern="1200" baseline="0" dirty="0">
              <a:solidFill>
                <a:schemeClr val="tx1"/>
              </a:solidFill>
              <a:latin typeface="Times New Roman" pitchFamily="18" charset="0"/>
              <a:ea typeface="+mn-ea"/>
              <a:cs typeface="+mn-cs"/>
            </a:endParaRPr>
          </a:p>
          <a:p>
            <a:r>
              <a:rPr lang="en-US" b="1" u="none" dirty="0">
                <a:latin typeface="Arial" charset="0"/>
              </a:rPr>
              <a:t>Chemical Family: </a:t>
            </a:r>
            <a:r>
              <a:rPr lang="en-US" b="0" u="none" dirty="0">
                <a:latin typeface="Arial" charset="0"/>
              </a:rPr>
              <a:t>inorganic sulfide</a:t>
            </a:r>
          </a:p>
          <a:p>
            <a:endParaRPr lang="en-US" b="0" u="none" dirty="0">
              <a:latin typeface="Arial" charset="0"/>
            </a:endParaRPr>
          </a:p>
          <a:p>
            <a:r>
              <a:rPr lang="en-US" b="1" u="none" dirty="0">
                <a:latin typeface="Arial" charset="0"/>
              </a:rPr>
              <a:t>Chemical Formula: </a:t>
            </a:r>
            <a:r>
              <a:rPr lang="en-US" b="0" u="none" dirty="0">
                <a:latin typeface="Arial" charset="0"/>
              </a:rPr>
              <a:t>H2S</a:t>
            </a:r>
          </a:p>
          <a:p>
            <a:endParaRPr lang="en-US" b="0" u="none" dirty="0">
              <a:latin typeface="Arial" charset="0"/>
            </a:endParaRPr>
          </a:p>
          <a:p>
            <a:r>
              <a:rPr lang="en-US" b="1" u="none" dirty="0">
                <a:latin typeface="Arial" charset="0"/>
              </a:rPr>
              <a:t>Normal Physical State: </a:t>
            </a:r>
            <a:r>
              <a:rPr lang="en-US" b="0" u="none" dirty="0">
                <a:latin typeface="Arial" charset="0"/>
              </a:rPr>
              <a:t>highly toxic, colorless gas, slightly heavier than air. </a:t>
            </a:r>
          </a:p>
          <a:p>
            <a:endParaRPr lang="en-US" b="0" u="none" dirty="0">
              <a:latin typeface="Arial" charset="0"/>
            </a:endParaRPr>
          </a:p>
          <a:p>
            <a:r>
              <a:rPr lang="en-US" b="1" u="none" dirty="0">
                <a:latin typeface="Arial" charset="0"/>
              </a:rPr>
              <a:t>Vapor density </a:t>
            </a:r>
            <a:r>
              <a:rPr lang="en-US" b="0" u="none" dirty="0">
                <a:latin typeface="Arial" charset="0"/>
              </a:rPr>
              <a:t>= 1.19 (air = 1.00). H2S may collect in low-lying areas or confined spaces. </a:t>
            </a:r>
          </a:p>
          <a:p>
            <a:endParaRPr lang="en-US" b="0" u="none" dirty="0">
              <a:latin typeface="Arial" charset="0"/>
            </a:endParaRPr>
          </a:p>
          <a:p>
            <a:r>
              <a:rPr lang="en-US" b="1" u="none" dirty="0">
                <a:latin typeface="Arial" charset="0"/>
              </a:rPr>
              <a:t>Auto-Ignition Temperature: </a:t>
            </a:r>
            <a:r>
              <a:rPr lang="en-US" b="0" u="none" dirty="0">
                <a:latin typeface="Arial" charset="0"/>
              </a:rPr>
              <a:t>500 degrees F (260ºC) </a:t>
            </a:r>
          </a:p>
          <a:p>
            <a:r>
              <a:rPr lang="en-US" b="1" u="none" dirty="0">
                <a:latin typeface="Arial" charset="0"/>
              </a:rPr>
              <a:t>Flash Point: </a:t>
            </a:r>
            <a:r>
              <a:rPr lang="en-US" b="0" u="none" dirty="0">
                <a:latin typeface="Arial" charset="0"/>
              </a:rPr>
              <a:t>-76.4 degrees F (-60.2ºC)</a:t>
            </a:r>
          </a:p>
          <a:p>
            <a:r>
              <a:rPr lang="en-US" b="1" u="none" dirty="0">
                <a:latin typeface="Arial" charset="0"/>
              </a:rPr>
              <a:t>Melting Point: </a:t>
            </a:r>
            <a:r>
              <a:rPr lang="en-US" b="0" u="none" dirty="0">
                <a:latin typeface="Arial" charset="0"/>
              </a:rPr>
              <a:t>-117.2 degrees F (-82.9ºC)</a:t>
            </a:r>
          </a:p>
          <a:p>
            <a:r>
              <a:rPr lang="en-US" b="1" u="none" dirty="0">
                <a:latin typeface="Arial" charset="0"/>
              </a:rPr>
              <a:t>Flammable Limits: </a:t>
            </a:r>
            <a:r>
              <a:rPr lang="en-US" b="0" u="none" dirty="0">
                <a:latin typeface="Arial" charset="0"/>
              </a:rPr>
              <a:t>4.3% 46% vapor by volume in air</a:t>
            </a:r>
          </a:p>
          <a:p>
            <a:r>
              <a:rPr lang="en-US" b="1" u="none" dirty="0">
                <a:latin typeface="Arial" charset="0"/>
              </a:rPr>
              <a:t>Solubility: </a:t>
            </a:r>
            <a:r>
              <a:rPr lang="en-US" b="0" u="none" dirty="0">
                <a:latin typeface="Arial" charset="0"/>
              </a:rPr>
              <a:t>soluble in water and oil; solubility decreases as the temperature of the liquid increases</a:t>
            </a:r>
          </a:p>
          <a:p>
            <a:r>
              <a:rPr lang="en-US" b="1" u="none" dirty="0">
                <a:latin typeface="Arial" charset="0"/>
              </a:rPr>
              <a:t>Combustibility: </a:t>
            </a:r>
            <a:r>
              <a:rPr lang="en-US" b="0" u="none" dirty="0">
                <a:latin typeface="Arial" charset="0"/>
              </a:rPr>
              <a:t>burns to produce SO2, a very irritating gas with a burnt match odor. </a:t>
            </a:r>
          </a:p>
          <a:p>
            <a:endParaRPr lang="en-US" b="0" u="none" dirty="0">
              <a:latin typeface="Arial" charset="0"/>
            </a:endParaRPr>
          </a:p>
          <a:p>
            <a:r>
              <a:rPr lang="en-US" b="0" u="none" dirty="0">
                <a:latin typeface="Arial" charset="0"/>
              </a:rPr>
              <a:t>SO2 is a colorless gas appreciably heavier than air.</a:t>
            </a:r>
          </a:p>
          <a:p>
            <a:r>
              <a:rPr lang="en-US" b="1" u="none" dirty="0">
                <a:latin typeface="Arial" charset="0"/>
              </a:rPr>
              <a:t>Vapor density </a:t>
            </a:r>
            <a:r>
              <a:rPr lang="en-US" b="0" u="none" dirty="0">
                <a:latin typeface="Arial" charset="0"/>
              </a:rPr>
              <a:t>= 2.26 (air = 1.00)</a:t>
            </a:r>
          </a:p>
          <a:p>
            <a:endParaRPr lang="en-US" b="1" u="none" dirty="0">
              <a:latin typeface="Arial" charset="0"/>
            </a:endParaRPr>
          </a:p>
          <a:p>
            <a:r>
              <a:rPr lang="en-US" b="1" u="none" dirty="0">
                <a:latin typeface="Arial" charset="0"/>
              </a:rPr>
              <a:t>Odor and Warning Properties: </a:t>
            </a:r>
            <a:r>
              <a:rPr lang="en-US" b="0" u="none" dirty="0">
                <a:latin typeface="Arial" charset="0"/>
              </a:rPr>
              <a:t>H2S has an unpleasant odor, characteristic of rotten eggs, and may be easily detected at low concentrations. Due to the rapid onset of olfactory fatigue and paralysis (loss of the sense of smell), your sense of smell is not a reliable indicator for the presence of H2S.</a:t>
            </a:r>
          </a:p>
        </p:txBody>
      </p:sp>
    </p:spTree>
    <p:extLst>
      <p:ext uri="{BB962C8B-B14F-4D97-AF65-F5344CB8AC3E}">
        <p14:creationId xmlns:p14="http://schemas.microsoft.com/office/powerpoint/2010/main" val="302170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58CE636F-CC6D-44F6-8A3B-A2C2CDC22753}" type="slidenum">
              <a:rPr lang="en-US" altLang="en-US"/>
              <a:pPr eaLnBrk="1" hangingPunct="1"/>
              <a:t>11</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b="1" dirty="0"/>
              <a:t>Olfactory fatigue</a:t>
            </a:r>
            <a:r>
              <a:rPr lang="en-US" altLang="en-US" dirty="0"/>
              <a:t> or </a:t>
            </a:r>
            <a:r>
              <a:rPr lang="en-US" altLang="en-US" i="1" dirty="0"/>
              <a:t>adaptation</a:t>
            </a:r>
            <a:r>
              <a:rPr lang="en-US" altLang="en-US" dirty="0"/>
              <a:t> is the temporary, normal inability to distinguish a particular odor after a prolonged exposure to that airborne compound. Olfactory fatigue is an example of neural adaptation or sensory adaptation. Our bodies become desensitized to stimuli in order to prevent the overloading of our nervous system, thus allowing it to respond to new stimuli that are ‘out of the ordinary’. </a:t>
            </a:r>
          </a:p>
          <a:p>
            <a:pPr eaLnBrk="1" hangingPunct="1"/>
            <a:endParaRPr lang="en-US" altLang="en-US" dirty="0"/>
          </a:p>
          <a:p>
            <a:pPr eaLnBrk="1" hangingPunct="1"/>
            <a:r>
              <a:rPr lang="en-US" altLang="en-US" dirty="0"/>
              <a:t>This is also a good place to reiterate the fact that 1% is equal to 10,000 ppm.  So 0.13 ppm is equal to 0.000013%</a:t>
            </a:r>
          </a:p>
        </p:txBody>
      </p:sp>
    </p:spTree>
    <p:extLst>
      <p:ext uri="{BB962C8B-B14F-4D97-AF65-F5344CB8AC3E}">
        <p14:creationId xmlns:p14="http://schemas.microsoft.com/office/powerpoint/2010/main" val="409487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4E001898-5A11-42B4-8A94-7E6D6C47CE01}" type="slidenum">
              <a:rPr lang="en-US" altLang="en-US"/>
              <a:pPr eaLnBrk="1" hangingPunct="1"/>
              <a:t>12</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a:t>Pyrophoric means it is able to ignite spontaneously on contact with air</a:t>
            </a:r>
          </a:p>
        </p:txBody>
      </p:sp>
    </p:spTree>
    <p:extLst>
      <p:ext uri="{BB962C8B-B14F-4D97-AF65-F5344CB8AC3E}">
        <p14:creationId xmlns:p14="http://schemas.microsoft.com/office/powerpoint/2010/main" val="3780357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H2S</a:t>
            </a:r>
            <a:r>
              <a:rPr lang="en-US" baseline="0" dirty="0"/>
              <a:t> is a highly flammable gas. It becomes unstable at elevated temperatures.</a:t>
            </a:r>
          </a:p>
          <a:p>
            <a:endParaRPr lang="en-US" baseline="0" dirty="0"/>
          </a:p>
          <a:p>
            <a:r>
              <a:rPr lang="en-US" baseline="0" dirty="0"/>
              <a:t>When it burns it produces toxic vapors and gases such as sulfur dioxide.</a:t>
            </a:r>
          </a:p>
          <a:p>
            <a:endParaRPr lang="en-US" baseline="0" dirty="0"/>
          </a:p>
          <a:p>
            <a:r>
              <a:rPr lang="en-US" baseline="0" dirty="0"/>
              <a:t>Precautions must be taken when opening vessels or containers that previously contained concentrated H2S. The vapors can spontaneously ignite when opened to air.</a:t>
            </a:r>
          </a:p>
          <a:p>
            <a:endParaRPr lang="en-US" baseline="0" dirty="0"/>
          </a:p>
          <a:p>
            <a:r>
              <a:rPr lang="en-US" baseline="0" dirty="0"/>
              <a:t>Reaction with iron sulfide in air to form iron oxide produces enough heat to ignite flammable vapors.</a:t>
            </a:r>
          </a:p>
          <a:p>
            <a:endParaRPr lang="en-US" baseline="0" dirty="0"/>
          </a:p>
          <a:p>
            <a:r>
              <a:rPr lang="en-US" baseline="0" dirty="0"/>
              <a:t>H2S must be kept away from strong oxidizers and oxidizing </a:t>
            </a:r>
            <a:r>
              <a:rPr lang="en-US" baseline="0" dirty="0" err="1"/>
              <a:t>materilas</a:t>
            </a:r>
            <a:r>
              <a:rPr lang="en-US" baseline="0" dirty="0"/>
              <a:t> to minimize the risk of fire or explosion. H2S is incompatible with strong oxidizers, strong nitric acid and metals.</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14</a:t>
            </a:fld>
            <a:endParaRPr lang="en-US"/>
          </a:p>
        </p:txBody>
      </p:sp>
    </p:spTree>
    <p:extLst>
      <p:ext uri="{BB962C8B-B14F-4D97-AF65-F5344CB8AC3E}">
        <p14:creationId xmlns:p14="http://schemas.microsoft.com/office/powerpoint/2010/main" val="243807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Concentrations between 4% and 45% can result in fires and/or explosions.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H2S can react with iron oxide to form an iron sulfide that is pyrophoric when dry. Pyrophoric iron sulfide has caused fires in coke piles , rubbish bins and in operating equipment including strainer filters, demister pads, piping, exchanger tubes, compressors, spent catalyst, tanks, and </a:t>
            </a:r>
            <a:r>
              <a:rPr lang="en-US" baseline="0"/>
              <a:t>enclosed sulfur pits.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15</a:t>
            </a:fld>
            <a:endParaRPr lang="en-US"/>
          </a:p>
        </p:txBody>
      </p:sp>
    </p:spTree>
    <p:extLst>
      <p:ext uri="{BB962C8B-B14F-4D97-AF65-F5344CB8AC3E}">
        <p14:creationId xmlns:p14="http://schemas.microsoft.com/office/powerpoint/2010/main" val="2572975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H2S in the presence</a:t>
            </a:r>
            <a:r>
              <a:rPr lang="en-US" baseline="0" dirty="0"/>
              <a:t> of water is highly corrosive to metals including high-tensile steel which it can make brittle.</a:t>
            </a:r>
          </a:p>
          <a:p>
            <a:endParaRPr lang="en-US" baseline="0" dirty="0"/>
          </a:p>
          <a:p>
            <a:r>
              <a:rPr lang="en-US" baseline="0" dirty="0"/>
              <a:t>This can lead to loss of containment and accidental releases. Hydrogen sulfide gas is biologically converted to sulfuric acid in the presence of moisture.</a:t>
            </a:r>
          </a:p>
          <a:p>
            <a:endParaRPr lang="en-US" baseline="0" dirty="0"/>
          </a:p>
          <a:p>
            <a:r>
              <a:rPr lang="en-US" baseline="0" dirty="0"/>
              <a:t>Sulfuric acid attacks exposed concrete and unprotected surfaces such as iron, steel, and copper which results in corrosion and deterioration of exposed materials.</a:t>
            </a:r>
          </a:p>
          <a:p>
            <a:endParaRPr lang="en-US" baseline="0" dirty="0"/>
          </a:p>
          <a:p>
            <a:r>
              <a:rPr lang="en-US" baseline="0" dirty="0"/>
              <a:t>Electrical and instrumentation are particularly vulnerable. This makes equipment failure and reliability of control systems possible.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16</a:t>
            </a:fld>
            <a:endParaRPr lang="en-US"/>
          </a:p>
        </p:txBody>
      </p:sp>
    </p:spTree>
    <p:extLst>
      <p:ext uri="{BB962C8B-B14F-4D97-AF65-F5344CB8AC3E}">
        <p14:creationId xmlns:p14="http://schemas.microsoft.com/office/powerpoint/2010/main" val="1592387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H2S in the presence</a:t>
            </a:r>
            <a:r>
              <a:rPr lang="en-US" baseline="0" dirty="0"/>
              <a:t> of water is highly corrosive to metals including high-tensile steel which it can make brittle.</a:t>
            </a:r>
          </a:p>
          <a:p>
            <a:endParaRPr lang="en-US" baseline="0" dirty="0"/>
          </a:p>
          <a:p>
            <a:r>
              <a:rPr lang="en-US" baseline="0" dirty="0"/>
              <a:t>This can lead to loss of containment and accidental releases. Hydrogen sulfide gas is biologically converted to sulfuric acid in the presence of moisture.</a:t>
            </a:r>
          </a:p>
          <a:p>
            <a:endParaRPr lang="en-US" baseline="0" dirty="0"/>
          </a:p>
          <a:p>
            <a:r>
              <a:rPr lang="en-US" baseline="0" dirty="0"/>
              <a:t>Sulfuric acid attacks exposed concrete and unprotected surfaces such as iron, steel, and copper which results in corrosion and deterioration of exposed materials.</a:t>
            </a:r>
          </a:p>
          <a:p>
            <a:endParaRPr lang="en-US" baseline="0" dirty="0"/>
          </a:p>
          <a:p>
            <a:r>
              <a:rPr lang="en-US" baseline="0" dirty="0"/>
              <a:t>Electrical and instrumentation are particularly vulnerable. This makes equipment failure and reliability of control systems possible.</a:t>
            </a:r>
          </a:p>
          <a:p>
            <a:endParaRPr lang="en-US" baseline="0"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17</a:t>
            </a:fld>
            <a:endParaRPr lang="en-US"/>
          </a:p>
        </p:txBody>
      </p:sp>
    </p:spTree>
    <p:extLst>
      <p:ext uri="{BB962C8B-B14F-4D97-AF65-F5344CB8AC3E}">
        <p14:creationId xmlns:p14="http://schemas.microsoft.com/office/powerpoint/2010/main" val="3162090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6EA829F3-A1DC-489E-BD38-5345E7ACA76D}" type="slidenum">
              <a:rPr lang="en-US" altLang="en-US"/>
              <a:pPr eaLnBrk="1" hangingPunct="1"/>
              <a:t>18</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dirty="0"/>
              <a:t>Remember 1% equals 10,000 ppm!</a:t>
            </a:r>
          </a:p>
          <a:p>
            <a:pPr eaLnBrk="1" hangingPunct="1"/>
            <a:endParaRPr lang="en-US" altLang="en-US" dirty="0"/>
          </a:p>
          <a:p>
            <a:pPr marL="0" indent="0" eaLnBrk="1" hangingPunct="1">
              <a:buNone/>
            </a:pPr>
            <a:r>
              <a:rPr lang="en-US" altLang="en-US" b="1" dirty="0"/>
              <a:t>OSHA </a:t>
            </a:r>
            <a:r>
              <a:rPr lang="en-US" altLang="en-US" b="1" dirty="0" err="1"/>
              <a:t>PEL</a:t>
            </a:r>
            <a:endParaRPr lang="en-US" altLang="en-US" b="1" dirty="0"/>
          </a:p>
          <a:p>
            <a:pPr lvl="1" eaLnBrk="1" hangingPunct="1"/>
            <a:r>
              <a:rPr lang="en-US" altLang="en-US" sz="3300" dirty="0"/>
              <a:t>20 ppm Acceptable Ceiling</a:t>
            </a:r>
          </a:p>
          <a:p>
            <a:pPr lvl="1" eaLnBrk="1" hangingPunct="1"/>
            <a:r>
              <a:rPr lang="en-US" altLang="en-US" sz="3300" dirty="0"/>
              <a:t>50 ppm Maximum Peak for 10 min with no other measurable exposure</a:t>
            </a:r>
          </a:p>
          <a:p>
            <a:pPr marL="0" indent="0" eaLnBrk="1" hangingPunct="1">
              <a:buNone/>
            </a:pPr>
            <a:r>
              <a:rPr lang="en-US" altLang="en-US" b="1" dirty="0"/>
              <a:t>NIOSH </a:t>
            </a:r>
            <a:r>
              <a:rPr lang="en-US" altLang="en-US" b="1" dirty="0" err="1"/>
              <a:t>REL</a:t>
            </a:r>
            <a:r>
              <a:rPr lang="en-US" altLang="en-US" b="1" dirty="0"/>
              <a:t>                      </a:t>
            </a:r>
          </a:p>
          <a:p>
            <a:pPr marL="0" indent="0" eaLnBrk="1" hangingPunct="1">
              <a:buNone/>
            </a:pPr>
            <a:r>
              <a:rPr lang="en-US" altLang="en-US" b="1" dirty="0"/>
              <a:t>     </a:t>
            </a:r>
            <a:r>
              <a:rPr lang="en-US" altLang="en-US" dirty="0"/>
              <a:t>– </a:t>
            </a:r>
            <a:r>
              <a:rPr lang="en-US" altLang="en-US" sz="3300" dirty="0"/>
              <a:t>10 Ceiling </a:t>
            </a:r>
          </a:p>
          <a:p>
            <a:pPr marL="0" indent="0" eaLnBrk="1" hangingPunct="1">
              <a:buNone/>
            </a:pPr>
            <a:r>
              <a:rPr lang="en-US" altLang="en-US" b="1" dirty="0" err="1"/>
              <a:t>ACGIH</a:t>
            </a:r>
            <a:r>
              <a:rPr lang="en-US" altLang="en-US" b="1" dirty="0"/>
              <a:t> </a:t>
            </a:r>
            <a:r>
              <a:rPr lang="en-US" altLang="en-US" b="1" dirty="0" err="1"/>
              <a:t>TLV</a:t>
            </a:r>
            <a:r>
              <a:rPr lang="en-US" altLang="en-US" b="1" dirty="0"/>
              <a:t> </a:t>
            </a:r>
          </a:p>
          <a:p>
            <a:pPr marL="0" indent="0" eaLnBrk="1" hangingPunct="1">
              <a:buNone/>
            </a:pPr>
            <a:r>
              <a:rPr lang="en-US" altLang="en-US" sz="3300" b="1" dirty="0"/>
              <a:t>     </a:t>
            </a:r>
            <a:r>
              <a:rPr lang="en-US" altLang="en-US" sz="3300" dirty="0"/>
              <a:t>– 1 ppm TWA  as of 2009                     </a:t>
            </a:r>
          </a:p>
          <a:p>
            <a:pPr marL="0" indent="0" eaLnBrk="1" hangingPunct="1">
              <a:buNone/>
            </a:pPr>
            <a:r>
              <a:rPr lang="en-US" altLang="en-US" sz="3300" dirty="0"/>
              <a:t>            (Previously 10 ppm)</a:t>
            </a:r>
          </a:p>
          <a:p>
            <a:pPr eaLnBrk="1" hangingPunct="1"/>
            <a:endParaRPr lang="en-US" altLang="en-US" dirty="0"/>
          </a:p>
        </p:txBody>
      </p:sp>
    </p:spTree>
    <p:extLst>
      <p:ext uri="{BB962C8B-B14F-4D97-AF65-F5344CB8AC3E}">
        <p14:creationId xmlns:p14="http://schemas.microsoft.com/office/powerpoint/2010/main" val="3823859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US" altLang="en-US" dirty="0"/>
              <a:t>Hydrogen</a:t>
            </a:r>
            <a:r>
              <a:rPr lang="en-US" altLang="en-US" baseline="0" dirty="0"/>
              <a:t> Sulfide is deadly!</a:t>
            </a:r>
            <a:endParaRPr lang="en-US" altLang="en-US" dirty="0"/>
          </a:p>
          <a:p>
            <a:pPr marL="171450" indent="-171450" eaLnBrk="1" hangingPunct="1">
              <a:buFont typeface="Arial" panose="020B0604020202020204" pitchFamily="34" charset="0"/>
              <a:buChar char="•"/>
            </a:pPr>
            <a:r>
              <a:rPr lang="en-US" altLang="en-US" dirty="0"/>
              <a:t>Slightly less lethal than </a:t>
            </a:r>
            <a:r>
              <a:rPr lang="en-US" altLang="en-US" dirty="0" err="1"/>
              <a:t>HCN</a:t>
            </a:r>
            <a:endParaRPr lang="en-US" altLang="en-US" dirty="0"/>
          </a:p>
          <a:p>
            <a:pPr marL="171450" indent="-171450" eaLnBrk="1" hangingPunct="1">
              <a:buFont typeface="Arial" panose="020B0604020202020204" pitchFamily="34" charset="0"/>
              <a:buChar char="•"/>
            </a:pPr>
            <a:r>
              <a:rPr lang="en-US" altLang="en-US" dirty="0"/>
              <a:t>More lethal than CO</a:t>
            </a:r>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19</a:t>
            </a:fld>
            <a:endParaRPr lang="en-US"/>
          </a:p>
        </p:txBody>
      </p:sp>
    </p:spTree>
    <p:extLst>
      <p:ext uri="{BB962C8B-B14F-4D97-AF65-F5344CB8AC3E}">
        <p14:creationId xmlns:p14="http://schemas.microsoft.com/office/powerpoint/2010/main" val="2454717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64406446-A650-4BF8-AB87-2B167EF5449D}" type="slidenum">
              <a:rPr lang="en-US" altLang="en-US"/>
              <a:pPr eaLnBrk="1" hangingPunct="1"/>
              <a:t>20</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dirty="0"/>
              <a:t>This table is taken from the PETEX Hydrogen Sulfide in Production Operations manual, it shows the ACGIH TLVs.  </a:t>
            </a:r>
          </a:p>
          <a:p>
            <a:pPr eaLnBrk="1" hangingPunct="1"/>
            <a:endParaRPr lang="en-US" altLang="en-US" dirty="0"/>
          </a:p>
          <a:p>
            <a:pPr eaLnBrk="1" hangingPunct="1"/>
            <a:r>
              <a:rPr lang="en-US" altLang="en-US" dirty="0"/>
              <a:t>An Additional column was added to show the OSHA </a:t>
            </a:r>
            <a:r>
              <a:rPr lang="en-US" altLang="en-US" dirty="0" err="1"/>
              <a:t>PELs</a:t>
            </a:r>
            <a:r>
              <a:rPr lang="en-US" altLang="en-US" dirty="0"/>
              <a:t>.</a:t>
            </a:r>
          </a:p>
          <a:p>
            <a:pPr eaLnBrk="1" hangingPunct="1"/>
            <a:endParaRPr lang="en-US" altLang="en-US" dirty="0"/>
          </a:p>
          <a:p>
            <a:pPr marL="0" indent="0" eaLnBrk="1" hangingPunct="1">
              <a:buFont typeface="Arial" panose="020B0604020202020204" pitchFamily="34" charset="0"/>
              <a:buNone/>
            </a:pPr>
            <a:r>
              <a:rPr lang="en-US" altLang="en-US" b="1" dirty="0"/>
              <a:t>Hydrogen</a:t>
            </a:r>
            <a:r>
              <a:rPr lang="en-US" altLang="en-US" b="1" baseline="0" dirty="0"/>
              <a:t> Sulfide is deadly!</a:t>
            </a:r>
            <a:endParaRPr lang="en-US" altLang="en-US" b="1" dirty="0"/>
          </a:p>
          <a:p>
            <a:pPr marL="171450" indent="-171450" eaLnBrk="1" hangingPunct="1">
              <a:buFont typeface="Arial" panose="020B0604020202020204" pitchFamily="34" charset="0"/>
              <a:buChar char="•"/>
            </a:pPr>
            <a:r>
              <a:rPr lang="en-US" altLang="en-US" dirty="0"/>
              <a:t>Slightly less lethal than </a:t>
            </a:r>
            <a:r>
              <a:rPr lang="en-US" altLang="en-US" dirty="0" err="1"/>
              <a:t>HCN</a:t>
            </a:r>
            <a:endParaRPr lang="en-US" altLang="en-US" dirty="0"/>
          </a:p>
          <a:p>
            <a:pPr marL="171450" indent="-171450" eaLnBrk="1" hangingPunct="1">
              <a:buFont typeface="Arial" panose="020B0604020202020204" pitchFamily="34" charset="0"/>
              <a:buChar char="•"/>
            </a:pPr>
            <a:r>
              <a:rPr lang="en-US" altLang="en-US" dirty="0"/>
              <a:t>More lethal than CO</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400272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D0A67DE4-7742-4A88-8D49-6D878DFA1F0C}" type="slidenum">
              <a:rPr lang="en-US" altLang="en-US"/>
              <a:pPr eaLnBrk="1" hangingPunct="1"/>
              <a:t>22</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dirty="0"/>
              <a:t>The respiratory system consists of all the organs involved in breathing. These include the nose, pharynx, larynx, trachea, bronchi and lungs. The respiratory system does two very important things: it brings oxygen into our bodies, which we need for our cells to live and function properly; and it helps us get rid of carbon dioxide, which is a waste product of cellular function. The nose, pharynx, larynx, trachea and bronchi all work like a system of pipes through which the air is </a:t>
            </a:r>
            <a:r>
              <a:rPr lang="en-US" altLang="en-US" dirty="0" err="1"/>
              <a:t>funnelled</a:t>
            </a:r>
            <a:r>
              <a:rPr lang="en-US" altLang="en-US" dirty="0"/>
              <a:t> down into our lungs. There, in very small air sacs called alveoli, oxygen is brought into the bloodstream and carbon dioxide is pushed from the blood out into the air. When something goes wrong with part of the respiratory system, such as an infection like pneumonia, it makes it harder for us to get the oxygen we need and to get rid of the waste product carbon dioxide. Common respiratory symptoms include breathlessness, cough, and chest pain. </a:t>
            </a:r>
          </a:p>
        </p:txBody>
      </p:sp>
    </p:spTree>
    <p:extLst>
      <p:ext uri="{BB962C8B-B14F-4D97-AF65-F5344CB8AC3E}">
        <p14:creationId xmlns:p14="http://schemas.microsoft.com/office/powerpoint/2010/main" val="320889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ea typeface="Calibri" panose="020F0502020204030204" pitchFamily="34" charset="0"/>
                <a:cs typeface="Calibri" panose="020F0502020204030204" pitchFamily="34" charset="0"/>
              </a:rPr>
              <a:t>Appendix C of ANSI/ASSE Z390.1 </a:t>
            </a:r>
            <a:r>
              <a:rPr lang="en-US" sz="1200" b="0" dirty="0">
                <a:ea typeface="Calibri" panose="020F0502020204030204" pitchFamily="34" charset="0"/>
                <a:cs typeface="Calibri" panose="020F0502020204030204" pitchFamily="34" charset="0"/>
              </a:rPr>
              <a:t>requires you to cover the hazards</a:t>
            </a:r>
            <a:r>
              <a:rPr lang="en-US" sz="1200" dirty="0">
                <a:ea typeface="Calibri" panose="020F0502020204030204" pitchFamily="34" charset="0"/>
                <a:cs typeface="Calibri" panose="020F0502020204030204" pitchFamily="34" charset="0"/>
              </a:rPr>
              <a:t>, characteristics and properties, and safe exposure limits</a:t>
            </a:r>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2</a:t>
            </a:fld>
            <a:endParaRPr lang="en-US"/>
          </a:p>
        </p:txBody>
      </p:sp>
    </p:spTree>
    <p:extLst>
      <p:ext uri="{BB962C8B-B14F-4D97-AF65-F5344CB8AC3E}">
        <p14:creationId xmlns:p14="http://schemas.microsoft.com/office/powerpoint/2010/main" val="558402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02E77076-DABB-48E6-8060-41BFA7361370}" type="slidenum">
              <a:rPr lang="en-US" altLang="en-US"/>
              <a:pPr eaLnBrk="1" hangingPunct="1"/>
              <a:t>23</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dirty="0" err="1"/>
              <a:t>Rrespiratory</a:t>
            </a:r>
            <a:r>
              <a:rPr lang="en-US" altLang="en-US" b="1" dirty="0"/>
              <a:t> Center</a:t>
            </a:r>
            <a:r>
              <a:rPr lang="en-US" altLang="en-US" dirty="0"/>
              <a:t> - the center in the medulla oblongata and pons that integrates sensory information about the level of oxygen and carbon dioxide in the blood and determines the signals to be sent to the respiratory muscles </a:t>
            </a:r>
          </a:p>
          <a:p>
            <a:pPr eaLnBrk="1" hangingPunct="1"/>
            <a:endParaRPr lang="en-US" altLang="en-US" dirty="0"/>
          </a:p>
          <a:p>
            <a:pPr eaLnBrk="1" hangingPunct="1"/>
            <a:r>
              <a:rPr lang="en-US" altLang="en-US" dirty="0"/>
              <a:t>The medulla oblongata controls autonomic functions of the body. It relays nerve signals between the brain and spinal cord.  The medulla oblongata is the lower portion of the brainstem. It is inferior to the pons</a:t>
            </a:r>
            <a:r>
              <a:rPr lang="en-US" altLang="en-US" baseline="0" dirty="0"/>
              <a:t> </a:t>
            </a:r>
            <a:r>
              <a:rPr lang="en-US" altLang="en-US" dirty="0"/>
              <a:t>and anterior to the cerebellum.</a:t>
            </a:r>
          </a:p>
          <a:p>
            <a:pPr eaLnBrk="1" hangingPunct="1"/>
            <a:endParaRPr lang="en-US" altLang="en-US" dirty="0"/>
          </a:p>
        </p:txBody>
      </p:sp>
    </p:spTree>
    <p:extLst>
      <p:ext uri="{BB962C8B-B14F-4D97-AF65-F5344CB8AC3E}">
        <p14:creationId xmlns:p14="http://schemas.microsoft.com/office/powerpoint/2010/main" val="3257140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7B0C4574-1F06-4BED-914B-5B4AB1F0075C}" type="slidenum">
              <a:rPr lang="en-US" altLang="en-US"/>
              <a:pPr eaLnBrk="1" hangingPunct="1"/>
              <a:t>24</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buFontTx/>
              <a:buNone/>
            </a:pPr>
            <a:r>
              <a:rPr lang="en-US" altLang="en-US" b="1" dirty="0"/>
              <a:t>nasal cavity</a:t>
            </a:r>
            <a:r>
              <a:rPr lang="en-US" altLang="en-US" dirty="0"/>
              <a:t> (</a:t>
            </a:r>
            <a:r>
              <a:rPr lang="en-US" altLang="en-US" i="1" dirty="0"/>
              <a:t>in </a:t>
            </a:r>
            <a:r>
              <a:rPr lang="en-US" altLang="en-US" dirty="0"/>
              <a:t>human respiration (physiology): The nose, is lined by skin that bears short thick hairs called vibrissae. In the roof of the nose, the olfactory organ with its sensory epithelium checks the quality of the inspired air. About two dozen olfactory nerves convey the sensation of smell from the olfactory cells through the bony roof of the nasal cavity to the central nervous system.</a:t>
            </a:r>
          </a:p>
          <a:p>
            <a:pPr eaLnBrk="1" hangingPunct="1"/>
            <a:endParaRPr lang="en-US" altLang="en-US" dirty="0"/>
          </a:p>
        </p:txBody>
      </p:sp>
    </p:spTree>
    <p:extLst>
      <p:ext uri="{BB962C8B-B14F-4D97-AF65-F5344CB8AC3E}">
        <p14:creationId xmlns:p14="http://schemas.microsoft.com/office/powerpoint/2010/main" val="2890257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89E513C2-739E-4353-9542-2B787CF79849}" type="slidenum">
              <a:rPr lang="en-US" altLang="en-US"/>
              <a:pPr eaLnBrk="1" hangingPunct="1"/>
              <a:t>25</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p>
          <a:p>
            <a:pPr eaLnBrk="1" hangingPunct="1"/>
            <a:endParaRPr lang="en-US" altLang="en-US"/>
          </a:p>
        </p:txBody>
      </p:sp>
    </p:spTree>
    <p:extLst>
      <p:ext uri="{BB962C8B-B14F-4D97-AF65-F5344CB8AC3E}">
        <p14:creationId xmlns:p14="http://schemas.microsoft.com/office/powerpoint/2010/main" val="3096148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B21F334D-659E-4659-AD2F-F82BE60CDF40}" type="slidenum">
              <a:rPr lang="en-US" altLang="en-US"/>
              <a:pPr eaLnBrk="1" hangingPunct="1"/>
              <a:t>26</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a:t>Discuss irritation to the eyes caused by H2S.</a:t>
            </a:r>
          </a:p>
        </p:txBody>
      </p:sp>
    </p:spTree>
    <p:extLst>
      <p:ext uri="{BB962C8B-B14F-4D97-AF65-F5344CB8AC3E}">
        <p14:creationId xmlns:p14="http://schemas.microsoft.com/office/powerpoint/2010/main" val="1860497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29</a:t>
            </a:fld>
            <a:endParaRPr lang="en-US"/>
          </a:p>
        </p:txBody>
      </p:sp>
    </p:spTree>
    <p:extLst>
      <p:ext uri="{BB962C8B-B14F-4D97-AF65-F5344CB8AC3E}">
        <p14:creationId xmlns:p14="http://schemas.microsoft.com/office/powerpoint/2010/main" val="2811643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BCAA436B-DF75-4270-A40D-888B206C4022}" type="slidenum">
              <a:rPr lang="en-US" altLang="en-US"/>
              <a:pPr eaLnBrk="1" hangingPunct="1"/>
              <a:t>30</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a:t>Acts on the Basal Ganglia of the brain.  This is where involuntary muscle actions get their directions from the brain.  Essentially, H2S works at the very nerve center and shuts down the instructions to the lungs to continue breathing.</a:t>
            </a:r>
          </a:p>
        </p:txBody>
      </p:sp>
    </p:spTree>
    <p:extLst>
      <p:ext uri="{BB962C8B-B14F-4D97-AF65-F5344CB8AC3E}">
        <p14:creationId xmlns:p14="http://schemas.microsoft.com/office/powerpoint/2010/main" val="2392251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AC304F4F-2ECB-40E8-956F-A94FB9A61B2D}" type="slidenum">
              <a:rPr lang="en-US" altLang="en-US"/>
              <a:pPr eaLnBrk="1" hangingPunct="1"/>
              <a:t>37</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a:t>This table is taken from the PETEX Hydrogen Sulfide in Production Operations manual.</a:t>
            </a:r>
          </a:p>
        </p:txBody>
      </p:sp>
    </p:spTree>
    <p:extLst>
      <p:ext uri="{BB962C8B-B14F-4D97-AF65-F5344CB8AC3E}">
        <p14:creationId xmlns:p14="http://schemas.microsoft.com/office/powerpoint/2010/main" val="4053447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AC304F4F-2ECB-40E8-956F-A94FB9A61B2D}" type="slidenum">
              <a:rPr lang="en-US" altLang="en-US"/>
              <a:pPr eaLnBrk="1" hangingPunct="1"/>
              <a:t>38</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877160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fld id="{9790CD63-8706-4A5D-8C7A-D51AAA3A77CE}" type="slidenum">
              <a:rPr lang="en-US" sz="1200" i="0" smtClean="0"/>
              <a:pPr eaLnBrk="1" hangingPunct="1"/>
              <a:t>42</a:t>
            </a:fld>
            <a:endParaRPr lang="en-US" sz="1200" i="0"/>
          </a:p>
        </p:txBody>
      </p:sp>
      <p:sp>
        <p:nvSpPr>
          <p:cNvPr id="61443" name="Rectangle 1026"/>
          <p:cNvSpPr>
            <a:spLocks noGrp="1" noRot="1" noChangeAspect="1" noChangeArrowheads="1" noTextEdit="1"/>
          </p:cNvSpPr>
          <p:nvPr>
            <p:ph type="sldImg"/>
          </p:nvPr>
        </p:nvSpPr>
        <p:spPr>
          <a:xfrm>
            <a:off x="1204913" y="720725"/>
            <a:ext cx="4540250" cy="3405188"/>
          </a:xfrm>
          <a:ln/>
        </p:spPr>
      </p:sp>
      <p:sp>
        <p:nvSpPr>
          <p:cNvPr id="61444" name="Rectangle 1027"/>
          <p:cNvSpPr>
            <a:spLocks noGrp="1" noChangeArrowheads="1"/>
          </p:cNvSpPr>
          <p:nvPr>
            <p:ph type="body" idx="1"/>
          </p:nvPr>
        </p:nvSpPr>
        <p:spPr>
          <a:xfrm>
            <a:off x="1081088" y="4314825"/>
            <a:ext cx="5097462"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1" u="none" strike="noStrike" kern="1200" baseline="0" dirty="0">
                <a:solidFill>
                  <a:schemeClr val="tx1"/>
                </a:solidFill>
                <a:latin typeface="Times New Roman" pitchFamily="18" charset="0"/>
                <a:ea typeface="+mn-ea"/>
                <a:cs typeface="+mn-cs"/>
              </a:rPr>
              <a:t>We reviewed the chemical properties, the physiological effects, and chemical reactions of Hydrogen Sulfide as well as</a:t>
            </a:r>
            <a:r>
              <a:rPr lang="en-US" sz="1200" b="0" dirty="0">
                <a:ea typeface="Calibri" panose="020F0502020204030204" pitchFamily="34" charset="0"/>
                <a:cs typeface="Calibri" panose="020F0502020204030204" pitchFamily="34" charset="0"/>
              </a:rPr>
              <a:t> </a:t>
            </a:r>
            <a:r>
              <a:rPr lang="en-US" sz="1200" b="0" i="1" dirty="0">
                <a:ea typeface="Calibri" panose="020F0502020204030204" pitchFamily="34" charset="0"/>
                <a:cs typeface="Calibri" panose="020F0502020204030204" pitchFamily="34" charset="0"/>
              </a:rPr>
              <a:t>hazards</a:t>
            </a:r>
            <a:r>
              <a:rPr lang="en-US" sz="1200" i="1" dirty="0">
                <a:ea typeface="Calibri" panose="020F0502020204030204" pitchFamily="34" charset="0"/>
                <a:cs typeface="Calibri" panose="020F0502020204030204" pitchFamily="34" charset="0"/>
              </a:rPr>
              <a:t>, characteristics, and safe exposure limits.</a:t>
            </a:r>
            <a:endParaRPr lang="en-US" b="0" i="1" u="none" dirty="0">
              <a:latin typeface="Arial" charset="0"/>
            </a:endParaRPr>
          </a:p>
          <a:p>
            <a:endParaRPr lang="en-US" b="0" u="none" dirty="0">
              <a:latin typeface="Arial" charset="0"/>
            </a:endParaRPr>
          </a:p>
        </p:txBody>
      </p:sp>
    </p:spTree>
    <p:extLst>
      <p:ext uri="{BB962C8B-B14F-4D97-AF65-F5344CB8AC3E}">
        <p14:creationId xmlns:p14="http://schemas.microsoft.com/office/powerpoint/2010/main" val="47953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37E8B315-635A-449B-B0AC-0634284B57F8}" type="slidenum">
              <a:rPr lang="en-US" altLang="en-US"/>
              <a:pPr eaLnBrk="1" hangingPunct="1"/>
              <a:t>3</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dirty="0"/>
              <a:t>It naturally occurs in the gases from volcanoes, sulfur springs, undersea vents, swamps and stagnant bodies of water and in crude petroleum and natural gas. </a:t>
            </a:r>
          </a:p>
          <a:p>
            <a:pPr eaLnBrk="1" hangingPunct="1"/>
            <a:endParaRPr lang="en-US" altLang="en-US" dirty="0"/>
          </a:p>
          <a:p>
            <a:pPr eaLnBrk="1" hangingPunct="1"/>
            <a:r>
              <a:rPr lang="en-US" altLang="en-US"/>
              <a:t>Additionally</a:t>
            </a:r>
            <a:r>
              <a:rPr lang="en-US" altLang="en-US" dirty="0"/>
              <a:t>, bacteria, fungi, and </a:t>
            </a:r>
            <a:r>
              <a:rPr lang="en-US" altLang="en-US" dirty="0" err="1"/>
              <a:t>actinomycetes</a:t>
            </a:r>
            <a:r>
              <a:rPr lang="en-US" altLang="en-US" dirty="0"/>
              <a:t> release hydrogen sulfide during the decomposition of sulfur-containing proteins and by the direct reduction of sulfate (SO42-).</a:t>
            </a:r>
          </a:p>
        </p:txBody>
      </p:sp>
    </p:spTree>
    <p:extLst>
      <p:ext uri="{BB962C8B-B14F-4D97-AF65-F5344CB8AC3E}">
        <p14:creationId xmlns:p14="http://schemas.microsoft.com/office/powerpoint/2010/main" val="182030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F1469ABB-38AB-47AC-A152-AB917A1AE572}" type="slidenum">
              <a:rPr lang="en-US" altLang="en-US"/>
              <a:pPr eaLnBrk="1" hangingPunct="1"/>
              <a:t>4</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a:t>It naturally occurs in the gases from volcanoes, sulfur springs, undersea vents, swamps and stagnant bodies of water and in crude petroleum and natural gas. Additionally, bacteria, fungi, and actinomycetes release hydrogen sulfide during the decomposition of sulfur-containing proteins and by the direct reduction of sulfate (SO42-).</a:t>
            </a:r>
          </a:p>
        </p:txBody>
      </p:sp>
    </p:spTree>
    <p:extLst>
      <p:ext uri="{BB962C8B-B14F-4D97-AF65-F5344CB8AC3E}">
        <p14:creationId xmlns:p14="http://schemas.microsoft.com/office/powerpoint/2010/main" val="109328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itchFamily="18" charset="0"/>
                <a:ea typeface="+mn-ea"/>
                <a:cs typeface="+mn-cs"/>
              </a:rPr>
              <a:t>Physical and Chemical Properties of H2S</a:t>
            </a:r>
          </a:p>
          <a:p>
            <a:r>
              <a:rPr lang="en-US" sz="1200" b="0" i="0" u="none" strike="noStrike" kern="1200" baseline="0" dirty="0">
                <a:solidFill>
                  <a:schemeClr val="tx1"/>
                </a:solidFill>
                <a:latin typeface="Times New Roman" pitchFamily="18" charset="0"/>
                <a:ea typeface="+mn-ea"/>
                <a:cs typeface="+mn-cs"/>
              </a:rPr>
              <a:t>The physical and chemical properties of H2S, including but not limited to the following, shall be</a:t>
            </a:r>
          </a:p>
          <a:p>
            <a:r>
              <a:rPr lang="en-US" sz="1200" b="0" i="0" u="none" strike="noStrike" kern="1200" baseline="0" dirty="0">
                <a:solidFill>
                  <a:schemeClr val="tx1"/>
                </a:solidFill>
                <a:latin typeface="Times New Roman" pitchFamily="18" charset="0"/>
                <a:ea typeface="+mn-ea"/>
                <a:cs typeface="+mn-cs"/>
              </a:rPr>
              <a:t>discussed as part of H2S training:</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Synonyms:</a:t>
            </a:r>
            <a:r>
              <a:rPr lang="en-US" sz="1200" b="0" i="0" u="none" strike="noStrike" kern="1200" baseline="0" dirty="0">
                <a:solidFill>
                  <a:schemeClr val="tx1"/>
                </a:solidFill>
                <a:latin typeface="Times New Roman" pitchFamily="18" charset="0"/>
                <a:ea typeface="+mn-ea"/>
                <a:cs typeface="+mn-cs"/>
              </a:rPr>
              <a:t> sulfuretted hydrogen, </a:t>
            </a:r>
            <a:r>
              <a:rPr lang="en-US" sz="1200" b="0" i="0" u="none" strike="noStrike" kern="1200" baseline="0" dirty="0" err="1">
                <a:solidFill>
                  <a:schemeClr val="tx1"/>
                </a:solidFill>
                <a:latin typeface="Times New Roman" pitchFamily="18" charset="0"/>
                <a:ea typeface="+mn-ea"/>
                <a:cs typeface="+mn-cs"/>
              </a:rPr>
              <a:t>sulfurated</a:t>
            </a:r>
            <a:r>
              <a:rPr lang="en-US" sz="1200" b="0" i="0" u="none" strike="noStrike" kern="1200" baseline="0" dirty="0">
                <a:solidFill>
                  <a:schemeClr val="tx1"/>
                </a:solidFill>
                <a:latin typeface="Times New Roman" pitchFamily="18" charset="0"/>
                <a:ea typeface="+mn-ea"/>
                <a:cs typeface="+mn-cs"/>
              </a:rPr>
              <a:t> hydrogen, </a:t>
            </a:r>
            <a:r>
              <a:rPr lang="en-US" sz="1200" b="0" i="0" u="none" strike="noStrike" kern="1200" baseline="0" dirty="0" err="1">
                <a:solidFill>
                  <a:schemeClr val="tx1"/>
                </a:solidFill>
                <a:latin typeface="Times New Roman" pitchFamily="18" charset="0"/>
                <a:ea typeface="+mn-ea"/>
                <a:cs typeface="+mn-cs"/>
              </a:rPr>
              <a:t>hydrosulfuric</a:t>
            </a:r>
            <a:r>
              <a:rPr lang="en-US" sz="1200" b="0" i="0" u="none" strike="noStrike" kern="1200" baseline="0" dirty="0">
                <a:solidFill>
                  <a:schemeClr val="tx1"/>
                </a:solidFill>
                <a:latin typeface="Times New Roman" pitchFamily="18" charset="0"/>
                <a:ea typeface="+mn-ea"/>
                <a:cs typeface="+mn-cs"/>
              </a:rPr>
              <a:t> acid, H2S, </a:t>
            </a:r>
            <a:r>
              <a:rPr lang="en-US" sz="1200" b="0" i="0" u="none" strike="noStrike" kern="1200" baseline="0" dirty="0" err="1">
                <a:solidFill>
                  <a:schemeClr val="tx1"/>
                </a:solidFill>
                <a:latin typeface="Times New Roman" pitchFamily="18" charset="0"/>
                <a:ea typeface="+mn-ea"/>
                <a:cs typeface="+mn-cs"/>
              </a:rPr>
              <a:t>disulfur</a:t>
            </a:r>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hydride, sour gas, rotten egg gas, </a:t>
            </a:r>
            <a:r>
              <a:rPr lang="en-US" sz="1200" b="0" i="0" u="none" strike="noStrike" kern="1200" baseline="0" dirty="0" err="1">
                <a:solidFill>
                  <a:schemeClr val="tx1"/>
                </a:solidFill>
                <a:latin typeface="Times New Roman" pitchFamily="18" charset="0"/>
                <a:ea typeface="+mn-ea"/>
                <a:cs typeface="+mn-cs"/>
              </a:rPr>
              <a:t>sulfane</a:t>
            </a:r>
            <a:r>
              <a:rPr lang="en-US" sz="1200" b="0" i="0" u="none" strike="noStrike" kern="1200" baseline="0" dirty="0">
                <a:solidFill>
                  <a:schemeClr val="tx1"/>
                </a:solidFill>
                <a:latin typeface="Times New Roman" pitchFamily="18" charset="0"/>
                <a:ea typeface="+mn-ea"/>
                <a:cs typeface="+mn-cs"/>
              </a:rPr>
              <a:t>, sewer gas, swamp gas, sulfur ode </a:t>
            </a:r>
            <a:r>
              <a:rPr lang="en-US" sz="1200" b="0" i="0" u="none" strike="noStrike" kern="1200" baseline="0" dirty="0" err="1">
                <a:solidFill>
                  <a:schemeClr val="tx1"/>
                </a:solidFill>
                <a:latin typeface="Times New Roman" pitchFamily="18" charset="0"/>
                <a:ea typeface="+mn-ea"/>
                <a:cs typeface="+mn-cs"/>
              </a:rPr>
              <a:t>hidrogeno</a:t>
            </a:r>
            <a:r>
              <a:rPr lang="en-US" sz="1200" b="0" i="0" u="none" strike="noStrike" kern="1200" baseline="0" dirty="0">
                <a:solidFill>
                  <a:schemeClr val="tx1"/>
                </a:solidFill>
                <a:latin typeface="Times New Roman" pitchFamily="18" charset="0"/>
                <a:ea typeface="+mn-ea"/>
                <a:cs typeface="+mn-cs"/>
              </a:rPr>
              <a:t>,</a:t>
            </a:r>
          </a:p>
          <a:p>
            <a:r>
              <a:rPr lang="en-US" sz="1200" b="0" i="0" u="none" strike="noStrike" kern="1200" baseline="0" dirty="0">
                <a:solidFill>
                  <a:schemeClr val="tx1"/>
                </a:solidFill>
                <a:latin typeface="Times New Roman" pitchFamily="18" charset="0"/>
                <a:ea typeface="+mn-ea"/>
                <a:cs typeface="+mn-cs"/>
              </a:rPr>
              <a:t>gas </a:t>
            </a:r>
            <a:r>
              <a:rPr lang="en-US" sz="1200" b="0" i="0" u="none" strike="noStrike" kern="1200" baseline="0" dirty="0" err="1">
                <a:solidFill>
                  <a:schemeClr val="tx1"/>
                </a:solidFill>
                <a:latin typeface="Times New Roman" pitchFamily="18" charset="0"/>
                <a:ea typeface="+mn-ea"/>
                <a:cs typeface="+mn-cs"/>
              </a:rPr>
              <a:t>venenoso</a:t>
            </a:r>
            <a:r>
              <a:rPr lang="en-US" sz="1200" b="0" i="0" u="none" strike="noStrike" kern="1200" baseline="0" dirty="0">
                <a:solidFill>
                  <a:schemeClr val="tx1"/>
                </a:solidFill>
                <a:latin typeface="Times New Roman" pitchFamily="18" charset="0"/>
                <a:ea typeface="+mn-ea"/>
                <a:cs typeface="+mn-cs"/>
              </a:rPr>
              <a:t> and others</a:t>
            </a:r>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5</a:t>
            </a:fld>
            <a:endParaRPr lang="en-US"/>
          </a:p>
        </p:txBody>
      </p:sp>
    </p:spTree>
    <p:extLst>
      <p:ext uri="{BB962C8B-B14F-4D97-AF65-F5344CB8AC3E}">
        <p14:creationId xmlns:p14="http://schemas.microsoft.com/office/powerpoint/2010/main" val="289681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Times New Roman" pitchFamily="18" charset="0"/>
                <a:ea typeface="+mn-ea"/>
                <a:cs typeface="+mn-cs"/>
              </a:rPr>
              <a:t>Physical and Chemical Properties of H2S</a:t>
            </a:r>
          </a:p>
          <a:p>
            <a:r>
              <a:rPr lang="en-US" sz="1200" b="0" i="0" u="none" strike="noStrike" kern="1200" baseline="0" dirty="0">
                <a:solidFill>
                  <a:schemeClr val="tx1"/>
                </a:solidFill>
                <a:latin typeface="Times New Roman" pitchFamily="18" charset="0"/>
                <a:ea typeface="+mn-ea"/>
                <a:cs typeface="+mn-cs"/>
              </a:rPr>
              <a:t>The physical and chemical properties of H2S, including but not limited to the following, shall be</a:t>
            </a:r>
          </a:p>
          <a:p>
            <a:r>
              <a:rPr lang="en-US" sz="1200" b="0" i="0" u="none" strike="noStrike" kern="1200" baseline="0" dirty="0">
                <a:solidFill>
                  <a:schemeClr val="tx1"/>
                </a:solidFill>
                <a:latin typeface="Times New Roman" pitchFamily="18" charset="0"/>
                <a:ea typeface="+mn-ea"/>
                <a:cs typeface="+mn-cs"/>
              </a:rPr>
              <a:t>discussed as part of H2S training:</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Synonyms:</a:t>
            </a:r>
            <a:r>
              <a:rPr lang="en-US" sz="1200" b="0" i="0" u="none" strike="noStrike" kern="1200" baseline="0" dirty="0">
                <a:solidFill>
                  <a:schemeClr val="tx1"/>
                </a:solidFill>
                <a:latin typeface="Times New Roman" pitchFamily="18" charset="0"/>
                <a:ea typeface="+mn-ea"/>
                <a:cs typeface="+mn-cs"/>
              </a:rPr>
              <a:t> sulfuretted hydrogen, </a:t>
            </a:r>
            <a:r>
              <a:rPr lang="en-US" sz="1200" b="0" i="0" u="none" strike="noStrike" kern="1200" baseline="0" dirty="0" err="1">
                <a:solidFill>
                  <a:schemeClr val="tx1"/>
                </a:solidFill>
                <a:latin typeface="Times New Roman" pitchFamily="18" charset="0"/>
                <a:ea typeface="+mn-ea"/>
                <a:cs typeface="+mn-cs"/>
              </a:rPr>
              <a:t>sulfurated</a:t>
            </a:r>
            <a:r>
              <a:rPr lang="en-US" sz="1200" b="0" i="0" u="none" strike="noStrike" kern="1200" baseline="0" dirty="0">
                <a:solidFill>
                  <a:schemeClr val="tx1"/>
                </a:solidFill>
                <a:latin typeface="Times New Roman" pitchFamily="18" charset="0"/>
                <a:ea typeface="+mn-ea"/>
                <a:cs typeface="+mn-cs"/>
              </a:rPr>
              <a:t> hydrogen, </a:t>
            </a:r>
            <a:r>
              <a:rPr lang="en-US" sz="1200" b="0" i="0" u="none" strike="noStrike" kern="1200" baseline="0" dirty="0" err="1">
                <a:solidFill>
                  <a:schemeClr val="tx1"/>
                </a:solidFill>
                <a:latin typeface="Times New Roman" pitchFamily="18" charset="0"/>
                <a:ea typeface="+mn-ea"/>
                <a:cs typeface="+mn-cs"/>
              </a:rPr>
              <a:t>hydrosulfuric</a:t>
            </a:r>
            <a:r>
              <a:rPr lang="en-US" sz="1200" b="0" i="0" u="none" strike="noStrike" kern="1200" baseline="0" dirty="0">
                <a:solidFill>
                  <a:schemeClr val="tx1"/>
                </a:solidFill>
                <a:latin typeface="Times New Roman" pitchFamily="18" charset="0"/>
                <a:ea typeface="+mn-ea"/>
                <a:cs typeface="+mn-cs"/>
              </a:rPr>
              <a:t> acid, H2S, </a:t>
            </a:r>
            <a:r>
              <a:rPr lang="en-US" sz="1200" b="0" i="0" u="none" strike="noStrike" kern="1200" baseline="0" dirty="0" err="1">
                <a:solidFill>
                  <a:schemeClr val="tx1"/>
                </a:solidFill>
                <a:latin typeface="Times New Roman" pitchFamily="18" charset="0"/>
                <a:ea typeface="+mn-ea"/>
                <a:cs typeface="+mn-cs"/>
              </a:rPr>
              <a:t>disulfur</a:t>
            </a:r>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hydride, sour gas, rotten egg gas, </a:t>
            </a:r>
            <a:r>
              <a:rPr lang="en-US" sz="1200" b="0" i="0" u="none" strike="noStrike" kern="1200" baseline="0" dirty="0" err="1">
                <a:solidFill>
                  <a:schemeClr val="tx1"/>
                </a:solidFill>
                <a:latin typeface="Times New Roman" pitchFamily="18" charset="0"/>
                <a:ea typeface="+mn-ea"/>
                <a:cs typeface="+mn-cs"/>
              </a:rPr>
              <a:t>sulfane</a:t>
            </a:r>
            <a:r>
              <a:rPr lang="en-US" sz="1200" b="0" i="0" u="none" strike="noStrike" kern="1200" baseline="0" dirty="0">
                <a:solidFill>
                  <a:schemeClr val="tx1"/>
                </a:solidFill>
                <a:latin typeface="Times New Roman" pitchFamily="18" charset="0"/>
                <a:ea typeface="+mn-ea"/>
                <a:cs typeface="+mn-cs"/>
              </a:rPr>
              <a:t>, sewer gas, swamp gas, sulfur ode </a:t>
            </a:r>
            <a:r>
              <a:rPr lang="en-US" sz="1200" b="0" i="0" u="none" strike="noStrike" kern="1200" baseline="0" dirty="0" err="1">
                <a:solidFill>
                  <a:schemeClr val="tx1"/>
                </a:solidFill>
                <a:latin typeface="Times New Roman" pitchFamily="18" charset="0"/>
                <a:ea typeface="+mn-ea"/>
                <a:cs typeface="+mn-cs"/>
              </a:rPr>
              <a:t>hidrogeno</a:t>
            </a:r>
            <a:r>
              <a:rPr lang="en-US" sz="1200" b="0" i="0" u="none" strike="noStrike" kern="1200" baseline="0" dirty="0">
                <a:solidFill>
                  <a:schemeClr val="tx1"/>
                </a:solidFill>
                <a:latin typeface="Times New Roman" pitchFamily="18" charset="0"/>
                <a:ea typeface="+mn-ea"/>
                <a:cs typeface="+mn-cs"/>
              </a:rPr>
              <a:t>,</a:t>
            </a:r>
          </a:p>
          <a:p>
            <a:r>
              <a:rPr lang="en-US" sz="1200" b="0" i="0" u="none" strike="noStrike" kern="1200" baseline="0" dirty="0">
                <a:solidFill>
                  <a:schemeClr val="tx1"/>
                </a:solidFill>
                <a:latin typeface="Times New Roman" pitchFamily="18" charset="0"/>
                <a:ea typeface="+mn-ea"/>
                <a:cs typeface="+mn-cs"/>
              </a:rPr>
              <a:t>gas </a:t>
            </a:r>
            <a:r>
              <a:rPr lang="en-US" sz="1200" b="0" i="0" u="none" strike="noStrike" kern="1200" baseline="0" dirty="0" err="1">
                <a:solidFill>
                  <a:schemeClr val="tx1"/>
                </a:solidFill>
                <a:latin typeface="Times New Roman" pitchFamily="18" charset="0"/>
                <a:ea typeface="+mn-ea"/>
                <a:cs typeface="+mn-cs"/>
              </a:rPr>
              <a:t>venenoso</a:t>
            </a:r>
            <a:r>
              <a:rPr lang="en-US" sz="1200" b="0" i="0" u="none" strike="noStrike" kern="1200" baseline="0" dirty="0">
                <a:solidFill>
                  <a:schemeClr val="tx1"/>
                </a:solidFill>
                <a:latin typeface="Times New Roman" pitchFamily="18" charset="0"/>
                <a:ea typeface="+mn-ea"/>
                <a:cs typeface="+mn-cs"/>
              </a:rPr>
              <a:t> and others</a:t>
            </a:r>
          </a:p>
          <a:p>
            <a:endParaRPr lang="en-US" dirty="0"/>
          </a:p>
        </p:txBody>
      </p:sp>
      <p:sp>
        <p:nvSpPr>
          <p:cNvPr id="4" name="Slide Number Placeholder 3"/>
          <p:cNvSpPr>
            <a:spLocks noGrp="1"/>
          </p:cNvSpPr>
          <p:nvPr>
            <p:ph type="sldNum" sz="quarter" idx="10"/>
          </p:nvPr>
        </p:nvSpPr>
        <p:spPr/>
        <p:txBody>
          <a:bodyPr/>
          <a:lstStyle/>
          <a:p>
            <a:pPr>
              <a:defRPr/>
            </a:pPr>
            <a:fld id="{3BB3C6CC-EBE8-4162-9F16-4919572E873E}" type="slidenum">
              <a:rPr lang="en-US" smtClean="0"/>
              <a:pPr>
                <a:defRPr/>
              </a:pPr>
              <a:t>6</a:t>
            </a:fld>
            <a:endParaRPr lang="en-US"/>
          </a:p>
        </p:txBody>
      </p:sp>
    </p:spTree>
    <p:extLst>
      <p:ext uri="{BB962C8B-B14F-4D97-AF65-F5344CB8AC3E}">
        <p14:creationId xmlns:p14="http://schemas.microsoft.com/office/powerpoint/2010/main" val="232406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DE2FF67D-6457-4F22-A3E4-BD32CE25C5D4}" type="slidenum">
              <a:rPr lang="en-US" altLang="en-US"/>
              <a:pPr eaLnBrk="1" hangingPunct="1"/>
              <a:t>8</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sz="1200" b="1" i="0" u="none" strike="noStrike" kern="1200" baseline="0" dirty="0">
                <a:solidFill>
                  <a:schemeClr val="tx1"/>
                </a:solidFill>
                <a:latin typeface="Times New Roman" pitchFamily="18" charset="0"/>
                <a:ea typeface="+mn-ea"/>
                <a:cs typeface="+mn-cs"/>
              </a:rPr>
              <a:t>Refer to </a:t>
            </a:r>
            <a:r>
              <a:rPr lang="en-US" sz="1200" b="1" i="0" u="none" strike="noStrike" kern="1200" baseline="0" dirty="0" err="1">
                <a:solidFill>
                  <a:schemeClr val="tx1"/>
                </a:solidFill>
                <a:latin typeface="Times New Roman" pitchFamily="18" charset="0"/>
                <a:ea typeface="+mn-ea"/>
                <a:cs typeface="+mn-cs"/>
              </a:rPr>
              <a:t>SDS</a:t>
            </a:r>
            <a:r>
              <a:rPr lang="en-US" sz="1200" b="1" i="0" u="none" strike="noStrike" kern="1200" baseline="0" dirty="0">
                <a:solidFill>
                  <a:schemeClr val="tx1"/>
                </a:solidFill>
                <a:latin typeface="Times New Roman" pitchFamily="18" charset="0"/>
                <a:ea typeface="+mn-ea"/>
                <a:cs typeface="+mn-cs"/>
              </a:rPr>
              <a:t> provided.</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Physical and Chemical Properties of H2S</a:t>
            </a:r>
          </a:p>
          <a:p>
            <a:r>
              <a:rPr lang="en-US" sz="1200" b="0" i="0" u="none" strike="noStrike" kern="1200" baseline="0" dirty="0">
                <a:solidFill>
                  <a:schemeClr val="tx1"/>
                </a:solidFill>
                <a:latin typeface="Times New Roman" pitchFamily="18" charset="0"/>
                <a:ea typeface="+mn-ea"/>
                <a:cs typeface="+mn-cs"/>
              </a:rPr>
              <a:t>The physical and chemical properties of H2S, including but not limited to the following, shall be</a:t>
            </a:r>
          </a:p>
          <a:p>
            <a:r>
              <a:rPr lang="en-US" sz="1200" b="0" i="0" u="none" strike="noStrike" kern="1200" baseline="0" dirty="0">
                <a:solidFill>
                  <a:schemeClr val="tx1"/>
                </a:solidFill>
                <a:latin typeface="Times New Roman" pitchFamily="18" charset="0"/>
                <a:ea typeface="+mn-ea"/>
                <a:cs typeface="+mn-cs"/>
              </a:rPr>
              <a:t>discussed as part of H2S training:</a:t>
            </a:r>
          </a:p>
          <a:p>
            <a:endParaRPr lang="en-US" sz="1200" b="0"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Chemical Family: </a:t>
            </a:r>
            <a:r>
              <a:rPr lang="en-US" sz="1200" b="0" i="0" u="none" strike="noStrike" kern="1200" baseline="0" dirty="0">
                <a:solidFill>
                  <a:schemeClr val="tx1"/>
                </a:solidFill>
                <a:latin typeface="Times New Roman" pitchFamily="18" charset="0"/>
                <a:ea typeface="+mn-ea"/>
                <a:cs typeface="+mn-cs"/>
              </a:rPr>
              <a:t>inorganic sulfide</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Chemical Formula: </a:t>
            </a:r>
            <a:r>
              <a:rPr lang="en-US" sz="1200" b="0" i="0" u="none" strike="noStrike" kern="1200" baseline="0" dirty="0">
                <a:solidFill>
                  <a:schemeClr val="tx1"/>
                </a:solidFill>
                <a:latin typeface="Times New Roman" pitchFamily="18" charset="0"/>
                <a:ea typeface="+mn-ea"/>
                <a:cs typeface="+mn-cs"/>
              </a:rPr>
              <a:t>H2S</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Normal Physical State: </a:t>
            </a:r>
            <a:r>
              <a:rPr lang="en-US" sz="1200" b="0" i="0" u="none" strike="noStrike" kern="1200" baseline="0" dirty="0">
                <a:solidFill>
                  <a:schemeClr val="tx1"/>
                </a:solidFill>
                <a:latin typeface="Times New Roman" pitchFamily="18" charset="0"/>
                <a:ea typeface="+mn-ea"/>
                <a:cs typeface="+mn-cs"/>
              </a:rPr>
              <a:t>highly toxic, colorless gas, slightly heavier than air.</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Vapor density </a:t>
            </a:r>
            <a:r>
              <a:rPr lang="en-US" sz="1200" b="0" i="0" u="none" strike="noStrike" kern="1200" baseline="0" dirty="0">
                <a:solidFill>
                  <a:schemeClr val="tx1"/>
                </a:solidFill>
                <a:latin typeface="Times New Roman" pitchFamily="18" charset="0"/>
                <a:ea typeface="+mn-ea"/>
                <a:cs typeface="+mn-cs"/>
              </a:rPr>
              <a:t>= 1.19 (air = 1.00). H2S may collect in low-lying areas or confined spaces.</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Auto-Ignition Temperature: </a:t>
            </a:r>
            <a:r>
              <a:rPr lang="en-US" sz="1200" b="0" i="0" u="none" strike="noStrike" kern="1200" baseline="0" dirty="0">
                <a:solidFill>
                  <a:schemeClr val="tx1"/>
                </a:solidFill>
                <a:latin typeface="Times New Roman" pitchFamily="18" charset="0"/>
                <a:ea typeface="+mn-ea"/>
                <a:cs typeface="+mn-cs"/>
              </a:rPr>
              <a:t>500 degrees F (260ºC)</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Flash Point: </a:t>
            </a:r>
            <a:r>
              <a:rPr lang="en-US" sz="1200" b="0" i="0" u="none" strike="noStrike" kern="1200" baseline="0" dirty="0">
                <a:solidFill>
                  <a:schemeClr val="tx1"/>
                </a:solidFill>
                <a:latin typeface="Times New Roman" pitchFamily="18" charset="0"/>
                <a:ea typeface="+mn-ea"/>
                <a:cs typeface="+mn-cs"/>
              </a:rPr>
              <a:t>-76.4 degrees F (-60.2ºC)</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Melting Point: </a:t>
            </a:r>
            <a:r>
              <a:rPr lang="en-US" sz="1200" b="0" i="0" u="none" strike="noStrike" kern="1200" baseline="0" dirty="0">
                <a:solidFill>
                  <a:schemeClr val="tx1"/>
                </a:solidFill>
                <a:latin typeface="Times New Roman" pitchFamily="18" charset="0"/>
                <a:ea typeface="+mn-ea"/>
                <a:cs typeface="+mn-cs"/>
              </a:rPr>
              <a:t>-117.2 degrees F (-82.9ºC)</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Flammable Limits: </a:t>
            </a:r>
            <a:r>
              <a:rPr lang="en-US" sz="1200" b="0" i="0" u="none" strike="noStrike" kern="1200" baseline="0" dirty="0">
                <a:solidFill>
                  <a:schemeClr val="tx1"/>
                </a:solidFill>
                <a:latin typeface="Times New Roman" pitchFamily="18" charset="0"/>
                <a:ea typeface="+mn-ea"/>
                <a:cs typeface="+mn-cs"/>
              </a:rPr>
              <a:t>4.3% 46% vapor by volume in air</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Solubility: </a:t>
            </a:r>
            <a:r>
              <a:rPr lang="en-US" sz="1200" b="0" i="0" u="none" strike="noStrike" kern="1200" baseline="0" dirty="0">
                <a:solidFill>
                  <a:schemeClr val="tx1"/>
                </a:solidFill>
                <a:latin typeface="Times New Roman" pitchFamily="18" charset="0"/>
                <a:ea typeface="+mn-ea"/>
                <a:cs typeface="+mn-cs"/>
              </a:rPr>
              <a:t>soluble in water and oil; solubility decreases as the temperature of the liquid</a:t>
            </a:r>
          </a:p>
          <a:p>
            <a:r>
              <a:rPr lang="en-US" sz="1200" b="0" i="0" u="none" strike="noStrike" kern="1200" baseline="0" dirty="0">
                <a:solidFill>
                  <a:schemeClr val="tx1"/>
                </a:solidFill>
                <a:latin typeface="Times New Roman" pitchFamily="18" charset="0"/>
                <a:ea typeface="+mn-ea"/>
                <a:cs typeface="+mn-cs"/>
              </a:rPr>
              <a:t>increases</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Combustibility: </a:t>
            </a:r>
            <a:r>
              <a:rPr lang="en-US" sz="1200" b="0" i="0" u="none" strike="noStrike" kern="1200" baseline="0" dirty="0">
                <a:solidFill>
                  <a:schemeClr val="tx1"/>
                </a:solidFill>
                <a:latin typeface="Times New Roman" pitchFamily="18" charset="0"/>
                <a:ea typeface="+mn-ea"/>
                <a:cs typeface="+mn-cs"/>
              </a:rPr>
              <a:t>burns to produce SO2, a very irritating gas with a burnt match odor. SO2 is</a:t>
            </a:r>
          </a:p>
          <a:p>
            <a:r>
              <a:rPr lang="en-US" sz="1200" b="0" i="0" u="none" strike="noStrike" kern="1200" baseline="0" dirty="0">
                <a:solidFill>
                  <a:schemeClr val="tx1"/>
                </a:solidFill>
                <a:latin typeface="Times New Roman" pitchFamily="18" charset="0"/>
                <a:ea typeface="+mn-ea"/>
                <a:cs typeface="+mn-cs"/>
              </a:rPr>
              <a:t>a colorless gas appreciably heavier than air.</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Vapor density </a:t>
            </a:r>
            <a:r>
              <a:rPr lang="en-US" sz="1200" b="0" i="0" u="none" strike="noStrike" kern="1200" baseline="0" dirty="0">
                <a:solidFill>
                  <a:schemeClr val="tx1"/>
                </a:solidFill>
                <a:latin typeface="Times New Roman" pitchFamily="18" charset="0"/>
                <a:ea typeface="+mn-ea"/>
                <a:cs typeface="+mn-cs"/>
              </a:rPr>
              <a:t>= 2.26 (air = 1.00)</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Odor and Warning Properties</a:t>
            </a:r>
            <a:r>
              <a:rPr lang="en-US" sz="1200" b="0" i="0" u="none" strike="noStrike" kern="1200" baseline="0" dirty="0">
                <a:solidFill>
                  <a:schemeClr val="tx1"/>
                </a:solidFill>
                <a:latin typeface="Times New Roman" pitchFamily="18" charset="0"/>
                <a:ea typeface="+mn-ea"/>
                <a:cs typeface="+mn-cs"/>
              </a:rPr>
              <a:t>: H2S has an unpleasant odor, characteristic of rotten eggs,</a:t>
            </a:r>
          </a:p>
          <a:p>
            <a:r>
              <a:rPr lang="en-US" sz="1200" b="0" i="0" u="none" strike="noStrike" kern="1200" baseline="0" dirty="0">
                <a:solidFill>
                  <a:schemeClr val="tx1"/>
                </a:solidFill>
                <a:latin typeface="Times New Roman" pitchFamily="18" charset="0"/>
                <a:ea typeface="+mn-ea"/>
                <a:cs typeface="+mn-cs"/>
              </a:rPr>
              <a:t>and may be easily detected at low concentrations. Due to the rapid onset of olfactory fatigue</a:t>
            </a:r>
          </a:p>
          <a:p>
            <a:r>
              <a:rPr lang="en-US" sz="1200" b="0" i="0" u="none" strike="noStrike" kern="1200" baseline="0" dirty="0">
                <a:solidFill>
                  <a:schemeClr val="tx1"/>
                </a:solidFill>
                <a:latin typeface="Times New Roman" pitchFamily="18" charset="0"/>
                <a:ea typeface="+mn-ea"/>
                <a:cs typeface="+mn-cs"/>
              </a:rPr>
              <a:t>and paralysis (loss of the sense of smell), your sense of smell is not a reliable indicator for</a:t>
            </a:r>
          </a:p>
          <a:p>
            <a:r>
              <a:rPr lang="en-US" sz="1200" b="0" i="0" u="none" strike="noStrike" kern="1200" baseline="0" dirty="0">
                <a:solidFill>
                  <a:schemeClr val="tx1"/>
                </a:solidFill>
                <a:latin typeface="Times New Roman" pitchFamily="18" charset="0"/>
                <a:ea typeface="+mn-ea"/>
                <a:cs typeface="+mn-cs"/>
              </a:rPr>
              <a:t>the presence of H2S.</a:t>
            </a:r>
            <a:endParaRPr lang="en-US" altLang="en-US" dirty="0"/>
          </a:p>
        </p:txBody>
      </p:sp>
    </p:spTree>
    <p:extLst>
      <p:ext uri="{BB962C8B-B14F-4D97-AF65-F5344CB8AC3E}">
        <p14:creationId xmlns:p14="http://schemas.microsoft.com/office/powerpoint/2010/main" val="380634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DE2FF67D-6457-4F22-A3E4-BD32CE25C5D4}" type="slidenum">
              <a:rPr lang="en-US" altLang="en-US"/>
              <a:pPr eaLnBrk="1" hangingPunct="1"/>
              <a:t>9</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dirty="0"/>
              <a:t>Since the vapor density is greater than 1, it is heavier than air and tends to accumulate in low areas such as pits, ditches, etc. </a:t>
            </a:r>
          </a:p>
          <a:p>
            <a:pPr eaLnBrk="1" hangingPunct="1"/>
            <a:endParaRPr lang="en-US" altLang="en-US" dirty="0"/>
          </a:p>
          <a:p>
            <a:r>
              <a:rPr lang="en-US" sz="1200" b="1" i="0" u="none" strike="noStrike" kern="1200" baseline="0" dirty="0">
                <a:solidFill>
                  <a:schemeClr val="tx1"/>
                </a:solidFill>
                <a:latin typeface="Times New Roman" pitchFamily="18" charset="0"/>
                <a:ea typeface="+mn-ea"/>
                <a:cs typeface="+mn-cs"/>
              </a:rPr>
              <a:t>Normal Physical State: </a:t>
            </a:r>
            <a:r>
              <a:rPr lang="en-US" sz="1200" b="0" i="0" u="none" strike="noStrike" kern="1200" baseline="0" dirty="0">
                <a:solidFill>
                  <a:schemeClr val="tx1"/>
                </a:solidFill>
                <a:latin typeface="Times New Roman" pitchFamily="18" charset="0"/>
                <a:ea typeface="+mn-ea"/>
                <a:cs typeface="+mn-cs"/>
              </a:rPr>
              <a:t>highly toxic, colorless gas, slightly heavier than air.</a:t>
            </a:r>
          </a:p>
          <a:p>
            <a:endParaRPr lang="en-US" sz="1200" b="1"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Vapor density </a:t>
            </a:r>
            <a:r>
              <a:rPr lang="en-US" sz="1200" b="0" i="0" u="none" strike="noStrike" kern="1200" baseline="0" dirty="0">
                <a:solidFill>
                  <a:schemeClr val="tx1"/>
                </a:solidFill>
                <a:latin typeface="Times New Roman" pitchFamily="18" charset="0"/>
                <a:ea typeface="+mn-ea"/>
                <a:cs typeface="+mn-cs"/>
              </a:rPr>
              <a:t>= 1.19 (air = 1.00). H2S may collect in low-lying areas or confined spaces.</a:t>
            </a:r>
          </a:p>
          <a:p>
            <a:endParaRPr lang="en-US" sz="1200" b="1" i="0" u="none" strike="noStrike" kern="1200" baseline="0" dirty="0">
              <a:solidFill>
                <a:schemeClr val="tx1"/>
              </a:solidFill>
              <a:latin typeface="Times New Roman" pitchFamily="18" charset="0"/>
              <a:ea typeface="+mn-ea"/>
              <a:cs typeface="+mn-cs"/>
            </a:endParaRPr>
          </a:p>
          <a:p>
            <a:pPr eaLnBrk="1" hangingPunct="1"/>
            <a:endParaRPr lang="en-US" altLang="en-US" dirty="0"/>
          </a:p>
        </p:txBody>
      </p:sp>
    </p:spTree>
    <p:extLst>
      <p:ext uri="{BB962C8B-B14F-4D97-AF65-F5344CB8AC3E}">
        <p14:creationId xmlns:p14="http://schemas.microsoft.com/office/powerpoint/2010/main" val="304313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1494" indent="-289036" eaLnBrk="0" hangingPunct="0">
              <a:defRPr>
                <a:solidFill>
                  <a:schemeClr val="tx1"/>
                </a:solidFill>
                <a:latin typeface="Arial" charset="0"/>
                <a:cs typeface="Arial" charset="0"/>
              </a:defRPr>
            </a:lvl2pPr>
            <a:lvl3pPr marL="1156145" indent="-231229" eaLnBrk="0" hangingPunct="0">
              <a:defRPr>
                <a:solidFill>
                  <a:schemeClr val="tx1"/>
                </a:solidFill>
                <a:latin typeface="Arial" charset="0"/>
                <a:cs typeface="Arial" charset="0"/>
              </a:defRPr>
            </a:lvl3pPr>
            <a:lvl4pPr marL="1618602" indent="-231229" eaLnBrk="0" hangingPunct="0">
              <a:defRPr>
                <a:solidFill>
                  <a:schemeClr val="tx1"/>
                </a:solidFill>
                <a:latin typeface="Arial" charset="0"/>
                <a:cs typeface="Arial" charset="0"/>
              </a:defRPr>
            </a:lvl4pPr>
            <a:lvl5pPr marL="2081060" indent="-231229" eaLnBrk="0" hangingPunct="0">
              <a:defRPr>
                <a:solidFill>
                  <a:schemeClr val="tx1"/>
                </a:solidFill>
                <a:latin typeface="Arial" charset="0"/>
                <a:cs typeface="Arial" charset="0"/>
              </a:defRPr>
            </a:lvl5pPr>
            <a:lvl6pPr marL="2543518" indent="-231229" eaLnBrk="0" fontAlgn="base" hangingPunct="0">
              <a:spcBef>
                <a:spcPct val="0"/>
              </a:spcBef>
              <a:spcAft>
                <a:spcPct val="0"/>
              </a:spcAft>
              <a:defRPr>
                <a:solidFill>
                  <a:schemeClr val="tx1"/>
                </a:solidFill>
                <a:latin typeface="Arial" charset="0"/>
                <a:cs typeface="Arial" charset="0"/>
              </a:defRPr>
            </a:lvl6pPr>
            <a:lvl7pPr marL="3005976" indent="-231229" eaLnBrk="0" fontAlgn="base" hangingPunct="0">
              <a:spcBef>
                <a:spcPct val="0"/>
              </a:spcBef>
              <a:spcAft>
                <a:spcPct val="0"/>
              </a:spcAft>
              <a:defRPr>
                <a:solidFill>
                  <a:schemeClr val="tx1"/>
                </a:solidFill>
                <a:latin typeface="Arial" charset="0"/>
                <a:cs typeface="Arial" charset="0"/>
              </a:defRPr>
            </a:lvl7pPr>
            <a:lvl8pPr marL="3468434" indent="-231229" eaLnBrk="0" fontAlgn="base" hangingPunct="0">
              <a:spcBef>
                <a:spcPct val="0"/>
              </a:spcBef>
              <a:spcAft>
                <a:spcPct val="0"/>
              </a:spcAft>
              <a:defRPr>
                <a:solidFill>
                  <a:schemeClr val="tx1"/>
                </a:solidFill>
                <a:latin typeface="Arial" charset="0"/>
                <a:cs typeface="Arial" charset="0"/>
              </a:defRPr>
            </a:lvl8pPr>
            <a:lvl9pPr marL="3930891" indent="-231229" eaLnBrk="0" fontAlgn="base" hangingPunct="0">
              <a:spcBef>
                <a:spcPct val="0"/>
              </a:spcBef>
              <a:spcAft>
                <a:spcPct val="0"/>
              </a:spcAft>
              <a:defRPr>
                <a:solidFill>
                  <a:schemeClr val="tx1"/>
                </a:solidFill>
                <a:latin typeface="Arial" charset="0"/>
                <a:cs typeface="Arial" charset="0"/>
              </a:defRPr>
            </a:lvl9pPr>
          </a:lstStyle>
          <a:p>
            <a:pPr eaLnBrk="1" hangingPunct="1"/>
            <a:fld id="{448B2D47-D09A-456D-9E47-6EF4A7CACF1F}" type="slidenum">
              <a:rPr lang="en-US" altLang="en-US"/>
              <a:pPr eaLnBrk="1" hangingPunct="1"/>
              <a:t>10</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sz="1200" b="1" i="0" u="none" strike="noStrike" kern="1200" baseline="0" dirty="0">
                <a:solidFill>
                  <a:schemeClr val="tx1"/>
                </a:solidFill>
                <a:latin typeface="Times New Roman" pitchFamily="18" charset="0"/>
                <a:ea typeface="+mn-ea"/>
                <a:cs typeface="+mn-cs"/>
              </a:rPr>
              <a:t>Odor and Warning Properties</a:t>
            </a:r>
            <a:r>
              <a:rPr lang="en-US" sz="1200" b="0" i="0" u="none" strike="noStrike" kern="1200" baseline="0" dirty="0">
                <a:solidFill>
                  <a:schemeClr val="tx1"/>
                </a:solidFill>
                <a:latin typeface="Times New Roman" pitchFamily="18" charset="0"/>
                <a:ea typeface="+mn-ea"/>
                <a:cs typeface="+mn-cs"/>
              </a:rPr>
              <a:t>: H2S has an unpleasant odor, characteristic of rotten eggs,</a:t>
            </a:r>
          </a:p>
          <a:p>
            <a:r>
              <a:rPr lang="en-US" sz="1200" b="0" i="0" u="none" strike="noStrike" kern="1200" baseline="0" dirty="0">
                <a:solidFill>
                  <a:schemeClr val="tx1"/>
                </a:solidFill>
                <a:latin typeface="Times New Roman" pitchFamily="18" charset="0"/>
                <a:ea typeface="+mn-ea"/>
                <a:cs typeface="+mn-cs"/>
              </a:rPr>
              <a:t>and may be easily detected at low concentrations. Due to the rapid onset of olfactory fatigue</a:t>
            </a:r>
          </a:p>
          <a:p>
            <a:r>
              <a:rPr lang="en-US" sz="1200" b="0" i="0" u="none" strike="noStrike" kern="1200" baseline="0" dirty="0">
                <a:solidFill>
                  <a:schemeClr val="tx1"/>
                </a:solidFill>
                <a:latin typeface="Times New Roman" pitchFamily="18" charset="0"/>
                <a:ea typeface="+mn-ea"/>
                <a:cs typeface="+mn-cs"/>
              </a:rPr>
              <a:t>and paralysis (loss of the sense of smell), your sense of smell is not a reliable indicator for</a:t>
            </a:r>
          </a:p>
          <a:p>
            <a:r>
              <a:rPr lang="en-US" sz="1200" b="0" i="0" u="none" strike="noStrike" kern="1200" baseline="0" dirty="0">
                <a:solidFill>
                  <a:schemeClr val="tx1"/>
                </a:solidFill>
                <a:latin typeface="Times New Roman" pitchFamily="18" charset="0"/>
                <a:ea typeface="+mn-ea"/>
                <a:cs typeface="+mn-cs"/>
              </a:rPr>
              <a:t>the presence of H2S.</a:t>
            </a: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506487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B1C0-02ED-401B-820D-CD83B8424D8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2D4EF03-391E-4A32-AD17-02FCED03924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B7EE10A-F0A1-4691-A9B8-2C59B9A2206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DF85A65-CEAA-469D-8AAD-574410242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7DE85-1444-4AD3-A1EC-17355C0168B6}"/>
              </a:ext>
            </a:extLst>
          </p:cNvPr>
          <p:cNvSpPr>
            <a:spLocks noGrp="1"/>
          </p:cNvSpPr>
          <p:nvPr>
            <p:ph type="sldNum" sz="quarter" idx="12"/>
          </p:nvPr>
        </p:nvSpPr>
        <p:spPr/>
        <p:txBody>
          <a:bodyPr/>
          <a:lstStyle/>
          <a:p>
            <a:pPr>
              <a:defRPr/>
            </a:pPr>
            <a:fld id="{DE622A1D-FAAC-4470-9CF8-B665CB462E17}" type="slidenum">
              <a:rPr lang="en-US" smtClean="0"/>
              <a:pPr>
                <a:defRPr/>
              </a:pPr>
              <a:t>‹#›</a:t>
            </a:fld>
            <a:endParaRPr lang="en-US"/>
          </a:p>
        </p:txBody>
      </p:sp>
      <p:sp>
        <p:nvSpPr>
          <p:cNvPr id="7" name="Text Box 27">
            <a:extLst>
              <a:ext uri="{FF2B5EF4-FFF2-40B4-BE49-F238E27FC236}">
                <a16:creationId xmlns:a16="http://schemas.microsoft.com/office/drawing/2014/main" id="{C1462E4D-2921-4B0A-AE42-4CB18849C1D5}"/>
              </a:ext>
            </a:extLst>
          </p:cNvPr>
          <p:cNvSpPr txBox="1">
            <a:spLocks noChangeArrowheads="1"/>
          </p:cNvSpPr>
          <p:nvPr userDrawn="1"/>
        </p:nvSpPr>
        <p:spPr bwMode="auto">
          <a:xfrm>
            <a:off x="1752600" y="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defRPr/>
            </a:pPr>
            <a:r>
              <a:rPr lang="en-US" sz="1400" b="1" i="0">
                <a:solidFill>
                  <a:schemeClr val="bg1"/>
                </a:solidFill>
                <a:latin typeface="Arial" charset="0"/>
              </a:rPr>
              <a:t>Introduction to Accident Investigation</a:t>
            </a:r>
          </a:p>
        </p:txBody>
      </p:sp>
    </p:spTree>
    <p:extLst>
      <p:ext uri="{BB962C8B-B14F-4D97-AF65-F5344CB8AC3E}">
        <p14:creationId xmlns:p14="http://schemas.microsoft.com/office/powerpoint/2010/main" val="183657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140F-050D-4099-90DF-8C77589856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E6D9-70C6-4CDB-8B91-99E5D2363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4EFA9-EDFC-4A6F-87BE-EC42ABE6FC0E}"/>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5" name="Footer Placeholder 4">
            <a:extLst>
              <a:ext uri="{FF2B5EF4-FFF2-40B4-BE49-F238E27FC236}">
                <a16:creationId xmlns:a16="http://schemas.microsoft.com/office/drawing/2014/main" id="{7B701BCD-69E5-428E-928E-A00E27709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771DD-56C0-43C3-93F0-BFAFB4BCF898}"/>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367758346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2749E5-E32C-4F52-B47E-6AAE786EEEE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BD1785-ED64-4E82-BC41-38C906FCF3C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934D3-2547-45F9-BDE4-928150414B9E}"/>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5" name="Footer Placeholder 4">
            <a:extLst>
              <a:ext uri="{FF2B5EF4-FFF2-40B4-BE49-F238E27FC236}">
                <a16:creationId xmlns:a16="http://schemas.microsoft.com/office/drawing/2014/main" id="{14495AD5-480D-4A3D-881B-EFCCA2B12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79B4B-E6FB-4F28-9FBD-70CAF9D5218F}"/>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353095437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1"/>
          <p:cNvSpPr>
            <a:spLocks noGrp="1" noChangeArrowheads="1"/>
          </p:cNvSpPr>
          <p:nvPr>
            <p:ph type="dt" sz="half" idx="10"/>
          </p:nvPr>
        </p:nvSpPr>
        <p:spPr>
          <a:xfrm>
            <a:off x="6727825" y="6408738"/>
            <a:ext cx="1919288" cy="365125"/>
          </a:xfrm>
          <a:prstGeom prst="rect">
            <a:avLst/>
          </a:prstGeom>
          <a:ln/>
        </p:spPr>
        <p:txBody>
          <a:bodyPr/>
          <a:lstStyle>
            <a:lvl1pPr>
              <a:defRPr/>
            </a:lvl1pPr>
          </a:lstStyle>
          <a:p>
            <a:pPr>
              <a:defRPr/>
            </a:pPr>
            <a:endParaRPr lang="en-US"/>
          </a:p>
        </p:txBody>
      </p:sp>
      <p:sp>
        <p:nvSpPr>
          <p:cNvPr id="5" name="Rectangle 42"/>
          <p:cNvSpPr>
            <a:spLocks noGrp="1" noChangeArrowheads="1"/>
          </p:cNvSpPr>
          <p:nvPr>
            <p:ph type="ftr" sz="quarter" idx="11"/>
          </p:nvPr>
        </p:nvSpPr>
        <p:spPr>
          <a:xfrm>
            <a:off x="211757" y="6481120"/>
            <a:ext cx="6776185" cy="365125"/>
          </a:xfrm>
          <a:prstGeom prst="rect">
            <a:avLst/>
          </a:prstGeom>
          <a:ln/>
        </p:spPr>
        <p:txBody>
          <a:bodyPr/>
          <a:lstStyle>
            <a:lvl1pPr>
              <a:defRPr/>
            </a:lvl1pPr>
          </a:lstStyle>
          <a:p>
            <a:pPr>
              <a:defRPr/>
            </a:pPr>
            <a:endParaRPr lang="en-US"/>
          </a:p>
        </p:txBody>
      </p:sp>
      <p:sp>
        <p:nvSpPr>
          <p:cNvPr id="6" name="Rectangle 43"/>
          <p:cNvSpPr>
            <a:spLocks noGrp="1" noChangeArrowheads="1"/>
          </p:cNvSpPr>
          <p:nvPr>
            <p:ph type="sldNum" sz="quarter" idx="12"/>
          </p:nvPr>
        </p:nvSpPr>
        <p:spPr>
          <a:ln/>
        </p:spPr>
        <p:txBody>
          <a:bodyPr/>
          <a:lstStyle>
            <a:lvl1pPr>
              <a:defRPr/>
            </a:lvl1pPr>
          </a:lstStyle>
          <a:p>
            <a:pPr>
              <a:defRPr/>
            </a:pPr>
            <a:fld id="{3FF4B4C1-F52E-4BFC-8A2B-FE07B9421516}" type="slidenum">
              <a:rPr lang="en-US"/>
              <a:pPr>
                <a:defRPr/>
              </a:pPr>
              <a:t>‹#›</a:t>
            </a:fld>
            <a:endParaRPr lang="en-US"/>
          </a:p>
        </p:txBody>
      </p:sp>
    </p:spTree>
    <p:custDataLst>
      <p:tags r:id="rId1"/>
    </p:custDataLst>
    <p:extLst>
      <p:ext uri="{BB962C8B-B14F-4D97-AF65-F5344CB8AC3E}">
        <p14:creationId xmlns:p14="http://schemas.microsoft.com/office/powerpoint/2010/main" val="169238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B715-5AD4-4F95-B5B0-2103F9A55D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E1637B-FD83-4F65-A04C-2E7CF920E4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7DDCC-C56A-49F6-81A4-944AED4CEF2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842C370-D776-49BE-B08F-809C4E46E88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7441149-27FC-49B7-99ED-C612E07A3185}"/>
              </a:ext>
            </a:extLst>
          </p:cNvPr>
          <p:cNvSpPr>
            <a:spLocks noGrp="1"/>
          </p:cNvSpPr>
          <p:nvPr>
            <p:ph type="sldNum" sz="quarter" idx="12"/>
          </p:nvPr>
        </p:nvSpPr>
        <p:spPr/>
        <p:txBody>
          <a:bodyPr/>
          <a:lstStyle/>
          <a:p>
            <a:pPr>
              <a:defRPr/>
            </a:pPr>
            <a:fld id="{2C71CE4E-B5C7-4C8B-AA5F-4F0B8B1F2B66}" type="slidenum">
              <a:rPr lang="en-US" smtClean="0"/>
              <a:pPr>
                <a:defRPr/>
              </a:pPr>
              <a:t>‹#›</a:t>
            </a:fld>
            <a:endParaRPr lang="en-US"/>
          </a:p>
        </p:txBody>
      </p:sp>
    </p:spTree>
    <p:extLst>
      <p:ext uri="{BB962C8B-B14F-4D97-AF65-F5344CB8AC3E}">
        <p14:creationId xmlns:p14="http://schemas.microsoft.com/office/powerpoint/2010/main" val="136881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0672-1B5A-4E38-8B43-AAD42ECFE62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AD7624C-BF81-4CA7-80A4-4930E14169E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772909-936C-44D1-8BBF-F70DAF2C9629}"/>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5" name="Footer Placeholder 4">
            <a:extLst>
              <a:ext uri="{FF2B5EF4-FFF2-40B4-BE49-F238E27FC236}">
                <a16:creationId xmlns:a16="http://schemas.microsoft.com/office/drawing/2014/main" id="{5C946CF4-C261-4DA1-A913-7486E5C48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440CF-C290-4CEB-B217-82566D8FEA7D}"/>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84606542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D712-5DC8-4F4C-BAB4-2D6384B8A6BD}"/>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406612F3-B0D7-4D1F-8413-8F4E835C9A3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BA5EDE-EDD5-4B2F-8FC0-9B98F7B0A9C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46005F-049E-40B8-8BB8-5829180C5A6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9229439-919D-485B-A3A4-EE5E9A544C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753F021-E2C8-49BB-ABCE-74C0C8B450DE}"/>
              </a:ext>
            </a:extLst>
          </p:cNvPr>
          <p:cNvSpPr>
            <a:spLocks noGrp="1"/>
          </p:cNvSpPr>
          <p:nvPr>
            <p:ph type="sldNum" sz="quarter" idx="12"/>
          </p:nvPr>
        </p:nvSpPr>
        <p:spPr/>
        <p:txBody>
          <a:bodyPr/>
          <a:lstStyle/>
          <a:p>
            <a:pPr>
              <a:defRPr/>
            </a:pPr>
            <a:fld id="{0CBBB4BB-431E-45EC-9C7F-5AEA4B1765F9}" type="slidenum">
              <a:rPr lang="en-US" smtClean="0"/>
              <a:pPr>
                <a:defRPr/>
              </a:pPr>
              <a:t>‹#›</a:t>
            </a:fld>
            <a:endParaRPr lang="en-US"/>
          </a:p>
        </p:txBody>
      </p:sp>
    </p:spTree>
    <p:extLst>
      <p:ext uri="{BB962C8B-B14F-4D97-AF65-F5344CB8AC3E}">
        <p14:creationId xmlns:p14="http://schemas.microsoft.com/office/powerpoint/2010/main" val="31731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4EE8-F680-4807-B9EF-8855D20B5DA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AF6990-7AE2-4F06-BCFF-2BDA3AD60E9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C22275D-56F0-4149-B631-88F93AE6E79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ECE2F-2335-4B86-8FAB-24634E0FA84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29440B9-3457-4C1B-8A5B-66E907CC7C2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1E4707-1DBF-4500-AE19-DA4C446AD34F}"/>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8" name="Footer Placeholder 7">
            <a:extLst>
              <a:ext uri="{FF2B5EF4-FFF2-40B4-BE49-F238E27FC236}">
                <a16:creationId xmlns:a16="http://schemas.microsoft.com/office/drawing/2014/main" id="{71ABD5DA-B7B4-48D2-9884-B21D16C071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0DCD52-0410-4B95-ADBB-80833369C1B2}"/>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203664628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4B62-DA00-49CD-BF09-E6409C535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C5988D-CBB6-4062-A919-2D42A2FFE7E7}"/>
              </a:ext>
            </a:extLst>
          </p:cNvPr>
          <p:cNvSpPr>
            <a:spLocks noGrp="1"/>
          </p:cNvSpPr>
          <p:nvPr>
            <p:ph type="dt" sz="half" idx="10"/>
          </p:nvPr>
        </p:nvSpPr>
        <p:spPr/>
        <p:txBody>
          <a:bodyPr/>
          <a:lstStyle/>
          <a:p>
            <a:pPr>
              <a:defRPr/>
            </a:pPr>
            <a:endParaRPr lang="en-US"/>
          </a:p>
        </p:txBody>
      </p:sp>
      <p:sp>
        <p:nvSpPr>
          <p:cNvPr id="5" name="Slide Number Placeholder 4">
            <a:extLst>
              <a:ext uri="{FF2B5EF4-FFF2-40B4-BE49-F238E27FC236}">
                <a16:creationId xmlns:a16="http://schemas.microsoft.com/office/drawing/2014/main" id="{F9F75FC6-545C-47F3-905B-F10A5DC80752}"/>
              </a:ext>
            </a:extLst>
          </p:cNvPr>
          <p:cNvSpPr>
            <a:spLocks noGrp="1"/>
          </p:cNvSpPr>
          <p:nvPr>
            <p:ph type="sldNum" sz="quarter" idx="12"/>
          </p:nvPr>
        </p:nvSpPr>
        <p:spPr/>
        <p:txBody>
          <a:bodyPr/>
          <a:lstStyle/>
          <a:p>
            <a:pPr>
              <a:defRPr/>
            </a:pPr>
            <a:fld id="{46370614-0D7B-402E-8133-BA155BC9C12B}" type="slidenum">
              <a:rPr lang="en-US" smtClean="0"/>
              <a:pPr>
                <a:defRPr/>
              </a:pPr>
              <a:t>‹#›</a:t>
            </a:fld>
            <a:endParaRPr lang="en-US"/>
          </a:p>
        </p:txBody>
      </p:sp>
    </p:spTree>
    <p:extLst>
      <p:ext uri="{BB962C8B-B14F-4D97-AF65-F5344CB8AC3E}">
        <p14:creationId xmlns:p14="http://schemas.microsoft.com/office/powerpoint/2010/main" val="390391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ED41D7-37AF-4040-B60C-BE64F05503CE}"/>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3" name="Footer Placeholder 2">
            <a:extLst>
              <a:ext uri="{FF2B5EF4-FFF2-40B4-BE49-F238E27FC236}">
                <a16:creationId xmlns:a16="http://schemas.microsoft.com/office/drawing/2014/main" id="{B3106A5D-92F3-4EA0-83F5-0716503630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4D9F97-4DA4-407E-9B81-42C0810F2D86}"/>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3449069323"/>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19ED-5FA1-4C73-94A0-61732855192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983EB7A-C7EC-4E1E-9FF1-6E9DDF86077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F13CD8-5ABD-4704-9FE8-82467F52364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BABB7E-B251-4710-9975-7E6DF476D896}"/>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6" name="Footer Placeholder 5">
            <a:extLst>
              <a:ext uri="{FF2B5EF4-FFF2-40B4-BE49-F238E27FC236}">
                <a16:creationId xmlns:a16="http://schemas.microsoft.com/office/drawing/2014/main" id="{8315F488-1FE9-4E97-BA26-543409D91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3A5E8E-B99A-40DC-B76E-561B7F2B913E}"/>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98068163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75BA-E573-4C07-890A-6B89E03290A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5E82881-0712-42BF-807E-23EFB9C9638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0F71FBA-1927-4AF8-BADB-78BBC76A66C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28BA82-062A-44D0-808A-0C2971D22240}"/>
              </a:ext>
            </a:extLst>
          </p:cNvPr>
          <p:cNvSpPr>
            <a:spLocks noGrp="1"/>
          </p:cNvSpPr>
          <p:nvPr>
            <p:ph type="dt" sz="half" idx="10"/>
          </p:nvPr>
        </p:nvSpPr>
        <p:spPr/>
        <p:txBody>
          <a:bodyPr/>
          <a:lstStyle/>
          <a:p>
            <a:fld id="{A2F0697E-5F94-43F7-BD2B-24B4521426FC}" type="datetimeFigureOut">
              <a:rPr lang="en-US" smtClean="0"/>
              <a:t>11/5/2021</a:t>
            </a:fld>
            <a:endParaRPr lang="en-US"/>
          </a:p>
        </p:txBody>
      </p:sp>
      <p:sp>
        <p:nvSpPr>
          <p:cNvPr id="6" name="Footer Placeholder 5">
            <a:extLst>
              <a:ext uri="{FF2B5EF4-FFF2-40B4-BE49-F238E27FC236}">
                <a16:creationId xmlns:a16="http://schemas.microsoft.com/office/drawing/2014/main" id="{93FBAA56-2427-41B9-BF83-2C8864741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2F49C-FFD5-44D7-8CA8-3C648898CC87}"/>
              </a:ext>
            </a:extLst>
          </p:cNvPr>
          <p:cNvSpPr>
            <a:spLocks noGrp="1"/>
          </p:cNvSpPr>
          <p:nvPr>
            <p:ph type="sldNum" sz="quarter" idx="12"/>
          </p:nvPr>
        </p:nvSpPr>
        <p:spPr/>
        <p:txBody>
          <a:bodyPr/>
          <a:lstStyle/>
          <a:p>
            <a:fld id="{013F4B72-27E9-1A4F-81AE-D597A12C07A3}" type="slidenum">
              <a:rPr lang="en-US" smtClean="0"/>
              <a:t>‹#›</a:t>
            </a:fld>
            <a:endParaRPr lang="en-US" dirty="0"/>
          </a:p>
        </p:txBody>
      </p:sp>
    </p:spTree>
    <p:extLst>
      <p:ext uri="{BB962C8B-B14F-4D97-AF65-F5344CB8AC3E}">
        <p14:creationId xmlns:p14="http://schemas.microsoft.com/office/powerpoint/2010/main" val="3353753079"/>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BD241-F3B8-4228-8C32-7F69BFCA2D0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66CB7E-19E1-4B5A-AB50-374C450CC4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63951-50DC-4173-B5D2-F6605F7E5A5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F0697E-5F94-43F7-BD2B-24B4521426FC}" type="datetimeFigureOut">
              <a:rPr lang="en-US" smtClean="0"/>
              <a:t>11/5/2021</a:t>
            </a:fld>
            <a:endParaRPr lang="en-US"/>
          </a:p>
        </p:txBody>
      </p:sp>
      <p:sp>
        <p:nvSpPr>
          <p:cNvPr id="5" name="Footer Placeholder 4">
            <a:extLst>
              <a:ext uri="{FF2B5EF4-FFF2-40B4-BE49-F238E27FC236}">
                <a16:creationId xmlns:a16="http://schemas.microsoft.com/office/drawing/2014/main" id="{3F3AA04C-9862-42C4-92C1-23604CC861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2DAC78-7904-4759-A620-35B8DA4DB7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3F4B72-27E9-1A4F-81AE-D597A12C07A3}" type="slidenum">
              <a:rPr lang="en-US" smtClean="0"/>
              <a:t>‹#›</a:t>
            </a:fld>
            <a:endParaRPr lang="en-US" dirty="0"/>
          </a:p>
        </p:txBody>
      </p:sp>
    </p:spTree>
    <p:extLst>
      <p:ext uri="{BB962C8B-B14F-4D97-AF65-F5344CB8AC3E}">
        <p14:creationId xmlns:p14="http://schemas.microsoft.com/office/powerpoint/2010/main" val="3832505147"/>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4000" b="1" kern="1200">
          <a:solidFill>
            <a:srgbClr val="002060"/>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206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20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206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206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microsoft.com/office/2007/relationships/hdphoto" Target="../media/hdphoto1.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2.gif"/><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28.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33.png"/><Relationship Id="rId4" Type="http://schemas.openxmlformats.org/officeDocument/2006/relationships/hyperlink" Target="https://www.osha.gov/SLTC/hydrogensulfide/hazards.html"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43.xml"/><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A3FDAF-E6A2-40BC-B4B9-59947322A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2"/>
          <p:cNvSpPr>
            <a:spLocks noGrp="1" noChangeArrowheads="1"/>
          </p:cNvSpPr>
          <p:nvPr>
            <p:ph type="ctrTitle"/>
          </p:nvPr>
        </p:nvSpPr>
        <p:spPr>
          <a:xfrm>
            <a:off x="-8467" y="-152400"/>
            <a:ext cx="5305424" cy="3505200"/>
          </a:xfrm>
        </p:spPr>
        <p:txBody>
          <a:bodyPr>
            <a:normAutofit/>
          </a:bodyPr>
          <a:lstStyle/>
          <a:p>
            <a:pPr eaLnBrk="1" fontAlgn="auto" hangingPunct="1">
              <a:spcAft>
                <a:spcPts val="0"/>
              </a:spcAft>
              <a:defRPr/>
            </a:pPr>
            <a:r>
              <a:rPr lang="en-US" sz="4400" b="1" dirty="0">
                <a:solidFill>
                  <a:srgbClr val="002060"/>
                </a:solidFill>
                <a:effectLst/>
                <a:latin typeface="+mn-lt"/>
              </a:rPr>
              <a:t>Chemical Properties, Physiological Effects and Chemical Reactions of H</a:t>
            </a:r>
            <a:r>
              <a:rPr lang="en-US" sz="4400" b="1" baseline="-25000" dirty="0">
                <a:solidFill>
                  <a:srgbClr val="002060"/>
                </a:solidFill>
                <a:effectLst/>
                <a:latin typeface="+mn-lt"/>
              </a:rPr>
              <a:t>2</a:t>
            </a:r>
            <a:r>
              <a:rPr lang="en-US" sz="4400" b="1" dirty="0">
                <a:solidFill>
                  <a:srgbClr val="002060"/>
                </a:solidFill>
                <a:effectLst/>
                <a:latin typeface="+mn-lt"/>
              </a:rPr>
              <a:t>S</a:t>
            </a:r>
            <a:br>
              <a:rPr lang="en-US" sz="4000" b="1" dirty="0">
                <a:solidFill>
                  <a:srgbClr val="002060"/>
                </a:solidFill>
                <a:latin typeface="+mn-lt"/>
              </a:rPr>
            </a:br>
            <a:endParaRPr lang="en-US" sz="4000" b="1" dirty="0">
              <a:solidFill>
                <a:srgbClr val="002060"/>
              </a:solidFill>
              <a:latin typeface="+mn-lt"/>
            </a:endParaRPr>
          </a:p>
        </p:txBody>
      </p:sp>
      <p:grpSp>
        <p:nvGrpSpPr>
          <p:cNvPr id="4" name="Group 3">
            <a:extLst>
              <a:ext uri="{FF2B5EF4-FFF2-40B4-BE49-F238E27FC236}">
                <a16:creationId xmlns:a16="http://schemas.microsoft.com/office/drawing/2014/main" id="{29B07D13-E9C0-4D84-B007-40B0BFED02B0}"/>
              </a:ext>
            </a:extLst>
          </p:cNvPr>
          <p:cNvGrpSpPr/>
          <p:nvPr/>
        </p:nvGrpSpPr>
        <p:grpSpPr>
          <a:xfrm>
            <a:off x="6019800" y="304800"/>
            <a:ext cx="2847975" cy="2847975"/>
            <a:chOff x="5943600" y="304800"/>
            <a:chExt cx="2847975" cy="2847975"/>
          </a:xfrm>
        </p:grpSpPr>
        <p:grpSp>
          <p:nvGrpSpPr>
            <p:cNvPr id="3" name="Group 2">
              <a:extLst>
                <a:ext uri="{FF2B5EF4-FFF2-40B4-BE49-F238E27FC236}">
                  <a16:creationId xmlns:a16="http://schemas.microsoft.com/office/drawing/2014/main" id="{40043A49-0A9C-43FA-A22C-8B5FB312BD7A}"/>
                </a:ext>
              </a:extLst>
            </p:cNvPr>
            <p:cNvGrpSpPr/>
            <p:nvPr/>
          </p:nvGrpSpPr>
          <p:grpSpPr>
            <a:xfrm>
              <a:off x="5943600" y="304800"/>
              <a:ext cx="2847975" cy="2847975"/>
              <a:chOff x="5943600" y="304800"/>
              <a:chExt cx="2847975" cy="2847975"/>
            </a:xfrm>
          </p:grpSpPr>
          <p:sp>
            <p:nvSpPr>
              <p:cNvPr id="2" name="Rectangle 1">
                <a:extLst>
                  <a:ext uri="{FF2B5EF4-FFF2-40B4-BE49-F238E27FC236}">
                    <a16:creationId xmlns:a16="http://schemas.microsoft.com/office/drawing/2014/main" id="{08C5252A-BF0D-46FF-9157-1CE0ACE2C863}"/>
                  </a:ext>
                </a:extLst>
              </p:cNvPr>
              <p:cNvSpPr/>
              <p:nvPr/>
            </p:nvSpPr>
            <p:spPr>
              <a:xfrm rot="18836469">
                <a:off x="6386950" y="786324"/>
                <a:ext cx="1903205"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304800"/>
                <a:ext cx="28479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a:extLst>
                <a:ext uri="{FF2B5EF4-FFF2-40B4-BE49-F238E27FC236}">
                  <a16:creationId xmlns:a16="http://schemas.microsoft.com/office/drawing/2014/main" id="{645CEBE7-4DC1-438C-A377-DB104220B937}"/>
                </a:ext>
              </a:extLst>
            </p:cNvPr>
            <p:cNvSpPr/>
            <p:nvPr/>
          </p:nvSpPr>
          <p:spPr>
            <a:xfrm>
              <a:off x="7035605" y="2057400"/>
              <a:ext cx="663964" cy="461665"/>
            </a:xfrm>
            <a:prstGeom prst="rect">
              <a:avLst/>
            </a:prstGeom>
          </p:spPr>
          <p:txBody>
            <a:bodyPr wrap="none">
              <a:spAutoFit/>
            </a:bodyPr>
            <a:lstStyle/>
            <a:p>
              <a:r>
                <a:rPr lang="en-US" dirty="0"/>
                <a:t>H</a:t>
              </a:r>
              <a:r>
                <a:rPr lang="en-US" baseline="-25000" dirty="0"/>
                <a:t>2</a:t>
              </a:r>
              <a:r>
                <a:rPr lang="en-US" dirty="0"/>
                <a:t>S</a:t>
              </a: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152400"/>
            <a:ext cx="8229600" cy="1143000"/>
          </a:xfrm>
        </p:spPr>
        <p:txBody>
          <a:bodyPr>
            <a:normAutofit/>
          </a:bodyPr>
          <a:lstStyle/>
          <a:p>
            <a:pPr eaLnBrk="1" hangingPunct="1"/>
            <a:r>
              <a:rPr lang="en-US" altLang="en-US" dirty="0"/>
              <a:t>Physical &amp; Chemical Properties of H</a:t>
            </a:r>
            <a:r>
              <a:rPr lang="en-US" altLang="en-US" baseline="-25000" dirty="0"/>
              <a:t>2</a:t>
            </a:r>
            <a:r>
              <a:rPr lang="en-US" altLang="en-US" dirty="0"/>
              <a:t>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3000"/>
            <a:ext cx="9189719" cy="5715000"/>
          </a:xfrm>
          <a:prstGeom prst="rect">
            <a:avLst/>
          </a:prstGeom>
          <a:effectLst>
            <a:softEdge rad="317500"/>
          </a:effectLst>
        </p:spPr>
      </p:pic>
    </p:spTree>
    <p:custDataLst>
      <p:tags r:id="rId1"/>
    </p:custDataLst>
    <p:extLst>
      <p:ext uri="{BB962C8B-B14F-4D97-AF65-F5344CB8AC3E}">
        <p14:creationId xmlns:p14="http://schemas.microsoft.com/office/powerpoint/2010/main" val="55931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4065" y="-116856"/>
            <a:ext cx="7886700" cy="1325563"/>
          </a:xfrm>
        </p:spPr>
        <p:txBody>
          <a:bodyPr>
            <a:normAutofit/>
          </a:bodyPr>
          <a:lstStyle/>
          <a:p>
            <a:pPr eaLnBrk="1" hangingPunct="1"/>
            <a:r>
              <a:rPr lang="en-US" altLang="en-US" sz="4400" dirty="0"/>
              <a:t>Physical Properties of H</a:t>
            </a:r>
            <a:r>
              <a:rPr lang="en-US" altLang="en-US" sz="4400" baseline="-25000" dirty="0"/>
              <a:t>2</a:t>
            </a:r>
            <a:r>
              <a:rPr lang="en-US" altLang="en-US" sz="4400" dirty="0"/>
              <a:t>S</a:t>
            </a:r>
          </a:p>
        </p:txBody>
      </p:sp>
      <p:sp>
        <p:nvSpPr>
          <p:cNvPr id="11267" name="Rectangle 3"/>
          <p:cNvSpPr>
            <a:spLocks noGrp="1" noChangeArrowheads="1"/>
          </p:cNvSpPr>
          <p:nvPr>
            <p:ph idx="1"/>
          </p:nvPr>
        </p:nvSpPr>
        <p:spPr>
          <a:xfrm>
            <a:off x="2699086" y="1786111"/>
            <a:ext cx="6104020" cy="4525963"/>
          </a:xfrm>
        </p:spPr>
        <p:txBody>
          <a:bodyPr>
            <a:normAutofit/>
          </a:bodyPr>
          <a:lstStyle/>
          <a:p>
            <a:pPr marL="0" indent="0" eaLnBrk="1" hangingPunct="1">
              <a:buNone/>
            </a:pPr>
            <a:r>
              <a:rPr lang="en-US" altLang="en-US" sz="2800" b="1" dirty="0"/>
              <a:t>Odor: </a:t>
            </a:r>
            <a:r>
              <a:rPr lang="en-US" altLang="en-US" sz="2800" dirty="0"/>
              <a:t>Rotten Eggs</a:t>
            </a:r>
          </a:p>
          <a:p>
            <a:pPr lvl="1" eaLnBrk="1" hangingPunct="1"/>
            <a:r>
              <a:rPr lang="en-US" altLang="en-US" sz="2400" dirty="0"/>
              <a:t>Odor Threshold    0.13 ppm</a:t>
            </a:r>
          </a:p>
          <a:p>
            <a:pPr lvl="1" eaLnBrk="1" hangingPunct="1"/>
            <a:r>
              <a:rPr lang="en-US" altLang="en-US" sz="2400" dirty="0"/>
              <a:t>Olfactory Fatigue</a:t>
            </a:r>
          </a:p>
          <a:p>
            <a:pPr lvl="2" eaLnBrk="1" hangingPunct="1"/>
            <a:r>
              <a:rPr lang="en-US" altLang="en-US" sz="1800" dirty="0"/>
              <a:t>100 ppm -Rapidly lose sense of small </a:t>
            </a:r>
          </a:p>
          <a:p>
            <a:pPr lvl="2" eaLnBrk="1" hangingPunct="1"/>
            <a:r>
              <a:rPr lang="en-US" altLang="en-US" sz="1800" dirty="0"/>
              <a:t>200 ppm -Deadens the sense of smell almost immediately</a:t>
            </a:r>
          </a:p>
          <a:p>
            <a:pPr eaLnBrk="1" hangingPunct="1"/>
            <a:r>
              <a:rPr lang="en-US" altLang="en-US" sz="2800" dirty="0"/>
              <a:t>Odor cannot be used as the only warning for presence of H</a:t>
            </a:r>
            <a:r>
              <a:rPr lang="en-US" altLang="en-US" sz="2800" baseline="-25000" dirty="0"/>
              <a:t>2</a:t>
            </a:r>
            <a:r>
              <a:rPr lang="en-US" altLang="en-US" sz="2800" dirty="0"/>
              <a:t>S</a:t>
            </a:r>
          </a:p>
          <a:p>
            <a:pPr lvl="1" eaLnBrk="1" hangingPunct="1"/>
            <a:endParaRPr lang="en-US" altLang="en-US" sz="2400" dirty="0"/>
          </a:p>
        </p:txBody>
      </p:sp>
      <p:pic>
        <p:nvPicPr>
          <p:cNvPr id="5" name="Picture 4"/>
          <p:cNvPicPr>
            <a:picLocks noChangeAspect="1"/>
          </p:cNvPicPr>
          <p:nvPr/>
        </p:nvPicPr>
        <p:blipFill>
          <a:blip r:embed="rId4"/>
          <a:stretch>
            <a:fillRect/>
          </a:stretch>
        </p:blipFill>
        <p:spPr>
          <a:xfrm>
            <a:off x="533400" y="1752600"/>
            <a:ext cx="1828800" cy="4559474"/>
          </a:xfrm>
          <a:prstGeom prst="rect">
            <a:avLst/>
          </a:prstGeom>
        </p:spPr>
      </p:pic>
    </p:spTree>
    <p:custDataLst>
      <p:tags r:id="rId1"/>
    </p:custDataLst>
    <p:extLst>
      <p:ext uri="{BB962C8B-B14F-4D97-AF65-F5344CB8AC3E}">
        <p14:creationId xmlns:p14="http://schemas.microsoft.com/office/powerpoint/2010/main" val="3268579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7155"/>
            <a:ext cx="8229600" cy="1143000"/>
          </a:xfrm>
        </p:spPr>
        <p:txBody>
          <a:bodyPr>
            <a:normAutofit/>
          </a:bodyPr>
          <a:lstStyle/>
          <a:p>
            <a:pPr eaLnBrk="1" hangingPunct="1"/>
            <a:r>
              <a:rPr lang="en-US" altLang="en-US" sz="4400" dirty="0"/>
              <a:t>Chemical Reactions</a:t>
            </a:r>
          </a:p>
        </p:txBody>
      </p:sp>
      <p:sp>
        <p:nvSpPr>
          <p:cNvPr id="12291" name="Rectangle 3"/>
          <p:cNvSpPr>
            <a:spLocks noGrp="1" noChangeArrowheads="1"/>
          </p:cNvSpPr>
          <p:nvPr>
            <p:ph idx="1"/>
          </p:nvPr>
        </p:nvSpPr>
        <p:spPr>
          <a:xfrm>
            <a:off x="3886200" y="1828800"/>
            <a:ext cx="6477000" cy="4525963"/>
          </a:xfrm>
        </p:spPr>
        <p:txBody>
          <a:bodyPr>
            <a:normAutofit/>
          </a:bodyPr>
          <a:lstStyle/>
          <a:p>
            <a:pPr marL="0" indent="0">
              <a:buNone/>
            </a:pPr>
            <a:r>
              <a:rPr lang="en-US" altLang="en-US" sz="3200" b="1" dirty="0"/>
              <a:t>H</a:t>
            </a:r>
            <a:r>
              <a:rPr lang="en-US" altLang="en-US" sz="3200" b="1" baseline="-25000" dirty="0"/>
              <a:t>2</a:t>
            </a:r>
            <a:r>
              <a:rPr lang="en-US" altLang="en-US" sz="3200" b="1" dirty="0"/>
              <a:t>S reacts with: </a:t>
            </a:r>
          </a:p>
          <a:p>
            <a:pPr lvl="1" eaLnBrk="1" hangingPunct="1"/>
            <a:r>
              <a:rPr lang="en-US" altLang="en-US" sz="2800" dirty="0"/>
              <a:t>Oxygen forming Sulfur Dioxide</a:t>
            </a:r>
          </a:p>
          <a:p>
            <a:pPr lvl="1" eaLnBrk="1" hangingPunct="1"/>
            <a:endParaRPr lang="en-US" altLang="en-US" sz="1100" dirty="0"/>
          </a:p>
          <a:p>
            <a:pPr lvl="1" eaLnBrk="1" hangingPunct="1"/>
            <a:r>
              <a:rPr lang="en-US" altLang="en-US" sz="2800" dirty="0"/>
              <a:t>Iron forming Ferrous Sulfide                           (Iron Sulfide or Iron Sponge)              which is pyrophoric</a:t>
            </a:r>
          </a:p>
          <a:p>
            <a:pPr lvl="1" eaLnBrk="1" hangingPunct="1"/>
            <a:endParaRPr lang="en-US" altLang="en-US" sz="1100" dirty="0"/>
          </a:p>
          <a:p>
            <a:pPr lvl="1" eaLnBrk="1" hangingPunct="1"/>
            <a:r>
              <a:rPr lang="en-US" altLang="en-US" sz="2800" dirty="0"/>
              <a:t>Water forming </a:t>
            </a:r>
            <a:r>
              <a:rPr lang="en-US" altLang="en-US" sz="2800" dirty="0" err="1"/>
              <a:t>hydrosulfurous</a:t>
            </a:r>
            <a:r>
              <a:rPr lang="en-US" altLang="en-US" sz="2800" dirty="0"/>
              <a:t>                   acid</a:t>
            </a:r>
          </a:p>
          <a:p>
            <a:pPr lvl="1" eaLnBrk="1" hangingPunct="1"/>
            <a:endParaRPr lang="en-US" altLang="en-US" sz="1100" dirty="0"/>
          </a:p>
          <a:p>
            <a:pPr lvl="1" eaLnBrk="1" hangingPunct="1"/>
            <a:r>
              <a:rPr lang="en-US" altLang="en-US" sz="2800" dirty="0"/>
              <a:t>Other metals to form                                     metal sulfides</a:t>
            </a:r>
          </a:p>
          <a:p>
            <a:pPr eaLnBrk="1" hangingPunct="1">
              <a:buFont typeface="Wingdings" pitchFamily="2" charset="2"/>
              <a:buNone/>
            </a:pPr>
            <a:endParaRPr lang="en-US" altLang="en-US" sz="3200" dirty="0"/>
          </a:p>
        </p:txBody>
      </p:sp>
      <p:pic>
        <p:nvPicPr>
          <p:cNvPr id="2" name="Picture 1"/>
          <p:cNvPicPr>
            <a:picLocks noChangeAspect="1"/>
          </p:cNvPicPr>
          <p:nvPr/>
        </p:nvPicPr>
        <p:blipFill>
          <a:blip r:embed="rId4"/>
          <a:stretch>
            <a:fillRect/>
          </a:stretch>
        </p:blipFill>
        <p:spPr>
          <a:xfrm>
            <a:off x="-16933" y="1180155"/>
            <a:ext cx="3903133" cy="5763504"/>
          </a:xfrm>
          <a:prstGeom prst="rect">
            <a:avLst/>
          </a:prstGeom>
          <a:effectLst>
            <a:softEdge rad="317500"/>
          </a:effectLst>
        </p:spPr>
      </p:pic>
    </p:spTree>
    <p:custDataLst>
      <p:tags r:id="rId1"/>
    </p:custDataLst>
    <p:extLst>
      <p:ext uri="{BB962C8B-B14F-4D97-AF65-F5344CB8AC3E}">
        <p14:creationId xmlns:p14="http://schemas.microsoft.com/office/powerpoint/2010/main" val="231346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3295"/>
            <a:ext cx="8229600" cy="1143000"/>
          </a:xfrm>
        </p:spPr>
        <p:txBody>
          <a:bodyPr>
            <a:normAutofit/>
          </a:bodyPr>
          <a:lstStyle/>
          <a:p>
            <a:pPr algn="l"/>
            <a:r>
              <a:rPr lang="en-US" sz="4400" dirty="0"/>
              <a:t>Chemical Reactions</a:t>
            </a:r>
          </a:p>
        </p:txBody>
      </p:sp>
      <p:sp>
        <p:nvSpPr>
          <p:cNvPr id="2" name="Content Placeholder 1"/>
          <p:cNvSpPr>
            <a:spLocks noGrp="1"/>
          </p:cNvSpPr>
          <p:nvPr>
            <p:ph idx="1"/>
          </p:nvPr>
        </p:nvSpPr>
        <p:spPr>
          <a:xfrm>
            <a:off x="3416335" y="2108742"/>
            <a:ext cx="6424919" cy="4525963"/>
          </a:xfrm>
        </p:spPr>
        <p:txBody>
          <a:bodyPr>
            <a:normAutofit/>
          </a:bodyPr>
          <a:lstStyle/>
          <a:p>
            <a:pPr marL="0" indent="0" fontAlgn="base">
              <a:buNone/>
            </a:pPr>
            <a:r>
              <a:rPr lang="en-US" sz="2800" b="1" dirty="0"/>
              <a:t>Chemical reaction of O</a:t>
            </a:r>
            <a:r>
              <a:rPr lang="en-US" sz="2800" b="1" baseline="-25000" dirty="0"/>
              <a:t>2</a:t>
            </a:r>
            <a:r>
              <a:rPr lang="en-US" sz="2800" b="1" dirty="0"/>
              <a:t> and H2S </a:t>
            </a:r>
            <a:r>
              <a:rPr lang="en-US" sz="2800" dirty="0"/>
              <a:t>produces: sulfur dioxide and water</a:t>
            </a:r>
          </a:p>
          <a:p>
            <a:pPr marL="0" indent="0" fontAlgn="base">
              <a:buNone/>
            </a:pPr>
            <a:r>
              <a:rPr lang="en-US" sz="2800" dirty="0"/>
              <a:t>        2H</a:t>
            </a:r>
            <a:r>
              <a:rPr lang="en-US" sz="2800" baseline="-25000" dirty="0"/>
              <a:t>2</a:t>
            </a:r>
            <a:r>
              <a:rPr lang="en-US" sz="2800" dirty="0"/>
              <a:t>S + 3O</a:t>
            </a:r>
            <a:r>
              <a:rPr lang="en-US" sz="2800" baseline="-25000" dirty="0"/>
              <a:t>2</a:t>
            </a:r>
            <a:r>
              <a:rPr lang="en-US" sz="2800" dirty="0"/>
              <a:t> = 2SO</a:t>
            </a:r>
            <a:r>
              <a:rPr lang="en-US" sz="2800" baseline="-25000" dirty="0"/>
              <a:t>2</a:t>
            </a:r>
            <a:r>
              <a:rPr lang="en-US" sz="2800" dirty="0"/>
              <a:t> + 2H</a:t>
            </a:r>
            <a:r>
              <a:rPr lang="en-US" sz="2800" baseline="-25000" dirty="0"/>
              <a:t>2</a:t>
            </a:r>
            <a:r>
              <a:rPr lang="en-US" sz="2800" dirty="0"/>
              <a:t>O </a:t>
            </a:r>
          </a:p>
          <a:p>
            <a:pPr marL="0" indent="0" fontAlgn="base">
              <a:buNone/>
            </a:pPr>
            <a:endParaRPr lang="en-US" sz="1050" b="1" dirty="0"/>
          </a:p>
          <a:p>
            <a:pPr marL="0" indent="0" fontAlgn="base">
              <a:buNone/>
            </a:pPr>
            <a:r>
              <a:rPr lang="en-US" sz="2800" b="1" dirty="0"/>
              <a:t>Chemical reaction of Fe2O3 and H2S </a:t>
            </a:r>
            <a:r>
              <a:rPr lang="en-US" sz="2800" dirty="0"/>
              <a:t>produces: </a:t>
            </a:r>
            <a:r>
              <a:rPr lang="en-US" sz="2800" dirty="0" err="1"/>
              <a:t>FeS</a:t>
            </a:r>
            <a:r>
              <a:rPr lang="en-US" sz="2800" dirty="0"/>
              <a:t>, sulfur and water</a:t>
            </a:r>
          </a:p>
          <a:p>
            <a:pPr marL="0" indent="0" fontAlgn="base">
              <a:buNone/>
            </a:pPr>
            <a:r>
              <a:rPr lang="en-US" sz="2800" dirty="0"/>
              <a:t>    Fe2O3 + H2S = 2 </a:t>
            </a:r>
            <a:r>
              <a:rPr lang="en-US" sz="2800" dirty="0" err="1"/>
              <a:t>FeS</a:t>
            </a:r>
            <a:r>
              <a:rPr lang="en-US" sz="2800" dirty="0"/>
              <a:t> + S + 3 H</a:t>
            </a:r>
            <a:r>
              <a:rPr lang="en-US" sz="2800" baseline="-25000" dirty="0"/>
              <a:t>2</a:t>
            </a:r>
            <a:r>
              <a:rPr lang="en-US" sz="2800" dirty="0"/>
              <a:t>O</a:t>
            </a:r>
          </a:p>
          <a:p>
            <a:pPr marL="0" indent="0" fontAlgn="base">
              <a:buNone/>
            </a:pPr>
            <a:r>
              <a:rPr lang="en-US" sz="2800" b="1" dirty="0"/>
              <a:t>Chemical reaction of Fe2O3 and H2S </a:t>
            </a:r>
            <a:r>
              <a:rPr lang="en-US" sz="2800" dirty="0"/>
              <a:t>produces: </a:t>
            </a:r>
            <a:r>
              <a:rPr lang="en-US" altLang="en-US" sz="2800" dirty="0" err="1"/>
              <a:t>hydrosulfurous</a:t>
            </a:r>
            <a:r>
              <a:rPr lang="en-US" altLang="en-US" sz="2800" dirty="0"/>
              <a:t>  acid</a:t>
            </a:r>
            <a:endParaRPr lang="en-US" sz="2800" dirty="0"/>
          </a:p>
          <a:p>
            <a:pPr marL="0" indent="0" fontAlgn="base">
              <a:buNone/>
            </a:pPr>
            <a:r>
              <a:rPr lang="en-US" sz="2800" dirty="0"/>
              <a:t>H</a:t>
            </a:r>
            <a:r>
              <a:rPr lang="en-US" sz="2800" baseline="-25000" dirty="0"/>
              <a:t>2</a:t>
            </a:r>
            <a:r>
              <a:rPr lang="en-US" sz="2800" dirty="0"/>
              <a:t>S</a:t>
            </a:r>
            <a:r>
              <a:rPr lang="pt-BR" sz="2800" dirty="0"/>
              <a:t> + </a:t>
            </a:r>
            <a:r>
              <a:rPr lang="en-US" sz="2800" dirty="0"/>
              <a:t>H</a:t>
            </a:r>
            <a:r>
              <a:rPr lang="en-US" sz="2800" baseline="-25000" dirty="0"/>
              <a:t>2</a:t>
            </a:r>
            <a:r>
              <a:rPr lang="en-US" sz="2800" dirty="0"/>
              <a:t>O</a:t>
            </a:r>
            <a:r>
              <a:rPr lang="pt-BR" sz="2800" dirty="0"/>
              <a:t> = </a:t>
            </a:r>
            <a:r>
              <a:rPr lang="en-US" sz="2800" dirty="0"/>
              <a:t>H</a:t>
            </a:r>
            <a:r>
              <a:rPr lang="en-US" sz="2800" baseline="-25000" dirty="0"/>
              <a:t>3</a:t>
            </a:r>
            <a:r>
              <a:rPr lang="en-US" sz="2800" dirty="0"/>
              <a:t>O </a:t>
            </a:r>
            <a:r>
              <a:rPr lang="pt-BR" sz="2800" dirty="0"/>
              <a:t>+ HS </a:t>
            </a:r>
            <a:endParaRPr lang="en-US" sz="2800" dirty="0"/>
          </a:p>
        </p:txBody>
      </p:sp>
      <p:pic>
        <p:nvPicPr>
          <p:cNvPr id="6" name="Picture 5"/>
          <p:cNvPicPr>
            <a:picLocks noChangeAspect="1"/>
          </p:cNvPicPr>
          <p:nvPr/>
        </p:nvPicPr>
        <p:blipFill>
          <a:blip r:embed="rId3"/>
          <a:stretch>
            <a:fillRect/>
          </a:stretch>
        </p:blipFill>
        <p:spPr>
          <a:xfrm>
            <a:off x="63535" y="1941003"/>
            <a:ext cx="3352800" cy="4950864"/>
          </a:xfrm>
          <a:prstGeom prst="rect">
            <a:avLst/>
          </a:prstGeom>
          <a:effectLst>
            <a:softEdge rad="317500"/>
          </a:effectLst>
        </p:spPr>
      </p:pic>
    </p:spTree>
    <p:custDataLst>
      <p:tags r:id="rId1"/>
    </p:custDataLst>
    <p:extLst>
      <p:ext uri="{BB962C8B-B14F-4D97-AF65-F5344CB8AC3E}">
        <p14:creationId xmlns:p14="http://schemas.microsoft.com/office/powerpoint/2010/main" val="231821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bg1"/>
                </a:solidFill>
                <a:effectLst>
                  <a:outerShdw blurRad="38100" dist="38100" dir="2700000" algn="tl">
                    <a:srgbClr val="000000">
                      <a:alpha val="43137"/>
                    </a:srgbClr>
                  </a:outerShdw>
                </a:effectLst>
              </a:rPr>
              <a:t>Reactivity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2" y="-5443"/>
            <a:ext cx="9229614" cy="6863443"/>
          </a:xfrm>
          <a:prstGeom prst="rect">
            <a:avLst/>
          </a:prstGeom>
        </p:spPr>
      </p:pic>
      <p:sp>
        <p:nvSpPr>
          <p:cNvPr id="5" name="TextBox 4"/>
          <p:cNvSpPr txBox="1"/>
          <p:nvPr/>
        </p:nvSpPr>
        <p:spPr>
          <a:xfrm>
            <a:off x="616018" y="1365236"/>
            <a:ext cx="4445063" cy="1631216"/>
          </a:xfrm>
          <a:prstGeom prst="rect">
            <a:avLst/>
          </a:prstGeom>
          <a:noFill/>
        </p:spPr>
        <p:txBody>
          <a:bodyPr wrap="none" rtlCol="0">
            <a:spAutoFit/>
          </a:bodyPr>
          <a:lstStyle/>
          <a:p>
            <a:pPr marL="0" indent="0">
              <a:buNone/>
            </a:pPr>
            <a:r>
              <a:rPr lang="en-US" altLang="en-US" sz="3200" b="1" i="0" dirty="0">
                <a:solidFill>
                  <a:schemeClr val="bg1"/>
                </a:solidFill>
                <a:effectLst>
                  <a:outerShdw blurRad="38100" dist="38100" dir="2700000" algn="tl">
                    <a:srgbClr val="000000">
                      <a:alpha val="43137"/>
                    </a:srgbClr>
                  </a:outerShdw>
                </a:effectLst>
                <a:latin typeface="+mn-lt"/>
              </a:rPr>
              <a:t>H</a:t>
            </a:r>
            <a:r>
              <a:rPr lang="en-US" altLang="en-US" sz="3200" b="1" i="0" baseline="-25000" dirty="0">
                <a:solidFill>
                  <a:schemeClr val="bg1"/>
                </a:solidFill>
                <a:effectLst>
                  <a:outerShdw blurRad="38100" dist="38100" dir="2700000" algn="tl">
                    <a:srgbClr val="000000">
                      <a:alpha val="43137"/>
                    </a:srgbClr>
                  </a:outerShdw>
                </a:effectLst>
                <a:latin typeface="+mn-lt"/>
              </a:rPr>
              <a:t>2</a:t>
            </a:r>
            <a:r>
              <a:rPr lang="en-US" altLang="en-US" sz="3200" b="1" i="0" dirty="0">
                <a:solidFill>
                  <a:schemeClr val="bg1"/>
                </a:solidFill>
                <a:effectLst>
                  <a:outerShdw blurRad="38100" dist="38100" dir="2700000" algn="tl">
                    <a:srgbClr val="000000">
                      <a:alpha val="43137"/>
                    </a:srgbClr>
                  </a:outerShdw>
                </a:effectLst>
                <a:latin typeface="+mn-lt"/>
              </a:rPr>
              <a:t>S reacts violently with:</a:t>
            </a:r>
          </a:p>
          <a:p>
            <a:pPr marL="800100" lvl="1" indent="-342900">
              <a:buFont typeface="Arial" panose="020B0604020202020204" pitchFamily="34" charset="0"/>
              <a:buChar char="•"/>
            </a:pPr>
            <a:r>
              <a:rPr lang="en-US" altLang="en-US" sz="2800" b="1" i="0" dirty="0">
                <a:solidFill>
                  <a:schemeClr val="bg1"/>
                </a:solidFill>
                <a:effectLst>
                  <a:outerShdw blurRad="38100" dist="38100" dir="2700000" algn="tl">
                    <a:srgbClr val="000000">
                      <a:alpha val="43137"/>
                    </a:srgbClr>
                  </a:outerShdw>
                </a:effectLst>
                <a:latin typeface="+mn-lt"/>
              </a:rPr>
              <a:t>Oxidizers </a:t>
            </a:r>
          </a:p>
          <a:p>
            <a:pPr lvl="1"/>
            <a:endParaRPr lang="en-US" altLang="en-US" sz="1200" b="1" i="0" dirty="0">
              <a:solidFill>
                <a:schemeClr val="bg1"/>
              </a:solidFill>
              <a:effectLst>
                <a:outerShdw blurRad="38100" dist="38100" dir="2700000" algn="tl">
                  <a:srgbClr val="000000">
                    <a:alpha val="43137"/>
                  </a:srgbClr>
                </a:outerShdw>
              </a:effectLst>
              <a:latin typeface="+mn-lt"/>
            </a:endParaRPr>
          </a:p>
          <a:p>
            <a:pPr marL="800100" lvl="1" indent="-342900">
              <a:buFont typeface="Arial" panose="020B0604020202020204" pitchFamily="34" charset="0"/>
              <a:buChar char="•"/>
            </a:pPr>
            <a:r>
              <a:rPr lang="en-US" altLang="en-US" sz="2800" b="1" i="0" dirty="0">
                <a:solidFill>
                  <a:schemeClr val="bg1"/>
                </a:solidFill>
                <a:effectLst>
                  <a:outerShdw blurRad="38100" dist="38100" dir="2700000" algn="tl">
                    <a:srgbClr val="000000">
                      <a:alpha val="43137"/>
                    </a:srgbClr>
                  </a:outerShdw>
                </a:effectLst>
                <a:latin typeface="+mn-lt"/>
              </a:rPr>
              <a:t>Acids </a:t>
            </a:r>
          </a:p>
        </p:txBody>
      </p:sp>
    </p:spTree>
    <p:custDataLst>
      <p:tags r:id="rId1"/>
    </p:custDataLst>
    <p:extLst>
      <p:ext uri="{BB962C8B-B14F-4D97-AF65-F5344CB8AC3E}">
        <p14:creationId xmlns:p14="http://schemas.microsoft.com/office/powerpoint/2010/main" val="210975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7214" y="-101600"/>
            <a:ext cx="9217152" cy="6959600"/>
          </a:xfrm>
          <a:prstGeom prst="rect">
            <a:avLst/>
          </a:prstGeom>
        </p:spPr>
      </p:pic>
      <p:sp>
        <p:nvSpPr>
          <p:cNvPr id="5" name="TextBox 4"/>
          <p:cNvSpPr txBox="1"/>
          <p:nvPr/>
        </p:nvSpPr>
        <p:spPr>
          <a:xfrm>
            <a:off x="2057400" y="2564391"/>
            <a:ext cx="697627" cy="461665"/>
          </a:xfrm>
          <a:prstGeom prst="rect">
            <a:avLst/>
          </a:prstGeom>
          <a:noFill/>
        </p:spPr>
        <p:txBody>
          <a:bodyPr wrap="none" rtlCol="0">
            <a:spAutoFit/>
          </a:bodyPr>
          <a:lstStyle/>
          <a:p>
            <a:r>
              <a:rPr lang="en-US" i="0" dirty="0">
                <a:solidFill>
                  <a:schemeClr val="bg1"/>
                </a:solidFill>
                <a:effectLst>
                  <a:outerShdw blurRad="38100" dist="38100" dir="2700000" algn="tl">
                    <a:srgbClr val="000000">
                      <a:alpha val="43137"/>
                    </a:srgbClr>
                  </a:outerShdw>
                </a:effectLst>
                <a:latin typeface="Arial Black" panose="020B0A04020102020204" pitchFamily="34" charset="0"/>
              </a:rPr>
              <a:t>4%</a:t>
            </a:r>
          </a:p>
        </p:txBody>
      </p:sp>
      <p:sp>
        <p:nvSpPr>
          <p:cNvPr id="6" name="TextBox 5"/>
          <p:cNvSpPr txBox="1"/>
          <p:nvPr/>
        </p:nvSpPr>
        <p:spPr>
          <a:xfrm>
            <a:off x="5867400" y="2564390"/>
            <a:ext cx="902811" cy="461665"/>
          </a:xfrm>
          <a:prstGeom prst="rect">
            <a:avLst/>
          </a:prstGeom>
          <a:noFill/>
        </p:spPr>
        <p:txBody>
          <a:bodyPr wrap="none" rtlCol="0">
            <a:spAutoFit/>
          </a:bodyPr>
          <a:lstStyle/>
          <a:p>
            <a:r>
              <a:rPr lang="en-US" i="0" dirty="0">
                <a:solidFill>
                  <a:schemeClr val="bg1"/>
                </a:solidFill>
                <a:effectLst>
                  <a:outerShdw blurRad="38100" dist="38100" dir="2700000" algn="tl">
                    <a:srgbClr val="000000">
                      <a:alpha val="43137"/>
                    </a:srgbClr>
                  </a:outerShdw>
                </a:effectLst>
                <a:latin typeface="Arial Black" panose="020B0A04020102020204" pitchFamily="34" charset="0"/>
              </a:rPr>
              <a:t>45%</a:t>
            </a:r>
          </a:p>
        </p:txBody>
      </p:sp>
    </p:spTree>
    <p:custDataLst>
      <p:tags r:id="rId1"/>
    </p:custDataLst>
    <p:extLst>
      <p:ext uri="{BB962C8B-B14F-4D97-AF65-F5344CB8AC3E}">
        <p14:creationId xmlns:p14="http://schemas.microsoft.com/office/powerpoint/2010/main" val="282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21996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396"/>
          <a:stretch/>
        </p:blipFill>
        <p:spPr>
          <a:xfrm>
            <a:off x="0" y="0"/>
            <a:ext cx="9144000" cy="6857999"/>
          </a:xfrm>
          <a:prstGeom prst="rect">
            <a:avLst/>
          </a:prstGeom>
        </p:spPr>
      </p:pic>
    </p:spTree>
    <p:custDataLst>
      <p:tags r:id="rId1"/>
    </p:custDataLst>
    <p:extLst>
      <p:ext uri="{BB962C8B-B14F-4D97-AF65-F5344CB8AC3E}">
        <p14:creationId xmlns:p14="http://schemas.microsoft.com/office/powerpoint/2010/main" val="3966063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97407" y="-5961"/>
            <a:ext cx="7886700" cy="1325563"/>
          </a:xfrm>
        </p:spPr>
        <p:txBody>
          <a:bodyPr>
            <a:normAutofit/>
          </a:bodyPr>
          <a:lstStyle/>
          <a:p>
            <a:pPr eaLnBrk="1" hangingPunct="1"/>
            <a:r>
              <a:rPr lang="en-US" altLang="en-US" sz="4400" dirty="0"/>
              <a:t>Occupational Exposure Levels</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635896" y="1100258"/>
            <a:ext cx="8209722" cy="5374236"/>
          </a:xfrm>
          <a:prstGeom prst="rect">
            <a:avLst/>
          </a:prstGeom>
        </p:spPr>
      </p:pic>
    </p:spTree>
    <p:custDataLst>
      <p:tags r:id="rId1"/>
    </p:custDataLst>
    <p:extLst>
      <p:ext uri="{BB962C8B-B14F-4D97-AF65-F5344CB8AC3E}">
        <p14:creationId xmlns:p14="http://schemas.microsoft.com/office/powerpoint/2010/main" val="174462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6933"/>
            <a:ext cx="8229600" cy="1143000"/>
          </a:xfrm>
        </p:spPr>
        <p:txBody>
          <a:bodyPr>
            <a:normAutofit/>
          </a:bodyPr>
          <a:lstStyle/>
          <a:p>
            <a:pPr algn="l" eaLnBrk="1" hangingPunct="1"/>
            <a:r>
              <a:rPr lang="en-US" altLang="en-US" sz="4400" dirty="0"/>
              <a:t>H</a:t>
            </a:r>
            <a:r>
              <a:rPr lang="en-US" altLang="en-US" sz="4400" baseline="-25000" dirty="0"/>
              <a:t>2</a:t>
            </a:r>
            <a:r>
              <a:rPr lang="en-US" altLang="en-US" sz="4400" dirty="0"/>
              <a:t>S is DEADLY</a:t>
            </a: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 y="1295400"/>
            <a:ext cx="3009900" cy="2667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2438400"/>
            <a:ext cx="5596350" cy="4043363"/>
          </a:xfrm>
          <a:prstGeom prst="rect">
            <a:avLst/>
          </a:prstGeom>
        </p:spPr>
      </p:pic>
    </p:spTree>
    <p:custDataLst>
      <p:tags r:id="rId1"/>
    </p:custDataLst>
    <p:extLst>
      <p:ext uri="{BB962C8B-B14F-4D97-AF65-F5344CB8AC3E}">
        <p14:creationId xmlns:p14="http://schemas.microsoft.com/office/powerpoint/2010/main" val="35450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0"/>
            <a:ext cx="4648200" cy="6943248"/>
          </a:xfrm>
          <a:prstGeom prst="rect">
            <a:avLst/>
          </a:prstGeom>
          <a:effectLst>
            <a:softEdge rad="127000"/>
          </a:effectLst>
        </p:spPr>
      </p:pic>
      <p:sp>
        <p:nvSpPr>
          <p:cNvPr id="5" name="Rectangle 4"/>
          <p:cNvSpPr/>
          <p:nvPr/>
        </p:nvSpPr>
        <p:spPr>
          <a:xfrm>
            <a:off x="4038600" y="3048000"/>
            <a:ext cx="5105400" cy="3167342"/>
          </a:xfrm>
          <a:prstGeom prst="rect">
            <a:avLst/>
          </a:prstGeom>
        </p:spPr>
        <p:txBody>
          <a:bodyPr wrap="square">
            <a:spAutoFit/>
          </a:bodyPr>
          <a:lstStyle/>
          <a:p>
            <a:pPr marL="914400" marR="0" lvl="1" indent="-457200">
              <a:lnSpc>
                <a:spcPct val="107000"/>
              </a:lnSpc>
              <a:spcBef>
                <a:spcPts val="0"/>
              </a:spcBef>
              <a:spcAft>
                <a:spcPts val="0"/>
              </a:spcAft>
              <a:buFont typeface="Arial" panose="020B0604020202020204" pitchFamily="34" charset="0"/>
              <a:buChar char="•"/>
            </a:pPr>
            <a:r>
              <a:rPr lang="en-US" sz="2800" dirty="0">
                <a:solidFill>
                  <a:srgbClr val="002060"/>
                </a:solidFill>
                <a:latin typeface="+mn-lt"/>
                <a:ea typeface="Calibri" panose="020F0502020204030204" pitchFamily="34" charset="0"/>
                <a:cs typeface="Calibri" panose="020F0502020204030204" pitchFamily="34" charset="0"/>
              </a:rPr>
              <a:t>Discuss chemical properties of </a:t>
            </a:r>
            <a:r>
              <a:rPr lang="en-US" sz="2800" dirty="0">
                <a:solidFill>
                  <a:srgbClr val="002060"/>
                </a:solidFill>
                <a:latin typeface="+mn-lt"/>
              </a:rPr>
              <a:t>H</a:t>
            </a:r>
            <a:r>
              <a:rPr lang="en-US" sz="2800" baseline="-25000" dirty="0">
                <a:solidFill>
                  <a:srgbClr val="002060"/>
                </a:solidFill>
                <a:latin typeface="+mn-lt"/>
              </a:rPr>
              <a:t>2</a:t>
            </a:r>
            <a:r>
              <a:rPr lang="en-US" sz="2800" dirty="0">
                <a:solidFill>
                  <a:srgbClr val="002060"/>
                </a:solidFill>
                <a:latin typeface="+mn-lt"/>
              </a:rPr>
              <a:t>S</a:t>
            </a:r>
            <a:endParaRPr lang="en-US" sz="2800" dirty="0">
              <a:solidFill>
                <a:srgbClr val="002060"/>
              </a:solidFill>
              <a:latin typeface="+mn-lt"/>
              <a:ea typeface="Calibri" panose="020F0502020204030204" pitchFamily="34" charset="0"/>
              <a:cs typeface="Calibri" panose="020F0502020204030204" pitchFamily="34" charset="0"/>
            </a:endParaRPr>
          </a:p>
          <a:p>
            <a:pPr marL="914400" marR="0" lvl="1" indent="-457200">
              <a:lnSpc>
                <a:spcPct val="107000"/>
              </a:lnSpc>
              <a:spcBef>
                <a:spcPts val="0"/>
              </a:spcBef>
              <a:spcAft>
                <a:spcPts val="0"/>
              </a:spcAft>
              <a:buFont typeface="Arial" panose="020B0604020202020204" pitchFamily="34" charset="0"/>
              <a:buChar char="•"/>
            </a:pPr>
            <a:endParaRPr lang="en-US" sz="1000" dirty="0">
              <a:solidFill>
                <a:srgbClr val="002060"/>
              </a:solidFill>
              <a:latin typeface="+mn-lt"/>
              <a:ea typeface="Calibri" panose="020F0502020204030204" pitchFamily="34" charset="0"/>
              <a:cs typeface="Times New Roman" panose="02020603050405020304" pitchFamily="18" charset="0"/>
            </a:endParaRPr>
          </a:p>
          <a:p>
            <a:pPr marL="914400" lvl="1" indent="-457200">
              <a:lnSpc>
                <a:spcPct val="107000"/>
              </a:lnSpc>
              <a:spcBef>
                <a:spcPts val="0"/>
              </a:spcBef>
              <a:spcAft>
                <a:spcPts val="0"/>
              </a:spcAft>
              <a:buFont typeface="Arial" panose="020B0604020202020204" pitchFamily="34" charset="0"/>
              <a:buChar char="•"/>
            </a:pPr>
            <a:r>
              <a:rPr lang="en-US" sz="2800" dirty="0">
                <a:solidFill>
                  <a:srgbClr val="002060"/>
                </a:solidFill>
                <a:latin typeface="+mn-lt"/>
                <a:ea typeface="Calibri" panose="020F0502020204030204" pitchFamily="34" charset="0"/>
                <a:cs typeface="Calibri" panose="020F0502020204030204" pitchFamily="34" charset="0"/>
              </a:rPr>
              <a:t>Discuss physiological effects of </a:t>
            </a:r>
            <a:r>
              <a:rPr lang="en-US" sz="2800" dirty="0">
                <a:solidFill>
                  <a:srgbClr val="002060"/>
                </a:solidFill>
                <a:latin typeface="+mn-lt"/>
              </a:rPr>
              <a:t>H</a:t>
            </a:r>
            <a:r>
              <a:rPr lang="en-US" sz="2800" baseline="-25000" dirty="0">
                <a:solidFill>
                  <a:srgbClr val="002060"/>
                </a:solidFill>
                <a:latin typeface="+mn-lt"/>
              </a:rPr>
              <a:t>2</a:t>
            </a:r>
            <a:r>
              <a:rPr lang="en-US" sz="2800" dirty="0">
                <a:solidFill>
                  <a:srgbClr val="002060"/>
                </a:solidFill>
                <a:latin typeface="+mn-lt"/>
              </a:rPr>
              <a:t>S</a:t>
            </a:r>
            <a:endParaRPr lang="en-US" sz="2800" dirty="0">
              <a:solidFill>
                <a:srgbClr val="002060"/>
              </a:solidFill>
              <a:latin typeface="+mn-lt"/>
              <a:ea typeface="Calibri" panose="020F0502020204030204" pitchFamily="34" charset="0"/>
              <a:cs typeface="Calibri" panose="020F0502020204030204" pitchFamily="34" charset="0"/>
            </a:endParaRPr>
          </a:p>
          <a:p>
            <a:pPr marL="914400" marR="0" lvl="1" indent="-457200">
              <a:lnSpc>
                <a:spcPct val="107000"/>
              </a:lnSpc>
              <a:spcBef>
                <a:spcPts val="0"/>
              </a:spcBef>
              <a:spcAft>
                <a:spcPts val="0"/>
              </a:spcAft>
              <a:buFont typeface="Arial" panose="020B0604020202020204" pitchFamily="34" charset="0"/>
              <a:buChar char="•"/>
            </a:pPr>
            <a:endParaRPr lang="en-US" sz="1000" dirty="0">
              <a:solidFill>
                <a:srgbClr val="002060"/>
              </a:solidFill>
              <a:latin typeface="+mn-lt"/>
              <a:ea typeface="Calibri" panose="020F0502020204030204" pitchFamily="34" charset="0"/>
              <a:cs typeface="Calibri" panose="020F0502020204030204" pitchFamily="34" charset="0"/>
            </a:endParaRPr>
          </a:p>
          <a:p>
            <a:pPr marL="914400" lvl="1" indent="-457200">
              <a:lnSpc>
                <a:spcPct val="107000"/>
              </a:lnSpc>
              <a:spcBef>
                <a:spcPts val="0"/>
              </a:spcBef>
              <a:spcAft>
                <a:spcPts val="0"/>
              </a:spcAft>
              <a:buFont typeface="Arial" panose="020B0604020202020204" pitchFamily="34" charset="0"/>
              <a:buChar char="•"/>
            </a:pPr>
            <a:r>
              <a:rPr lang="en-US" sz="2800" dirty="0">
                <a:solidFill>
                  <a:srgbClr val="002060"/>
                </a:solidFill>
                <a:latin typeface="+mn-lt"/>
                <a:ea typeface="Calibri" panose="020F0502020204030204" pitchFamily="34" charset="0"/>
              </a:rPr>
              <a:t>Cover chemical reactions  of </a:t>
            </a:r>
            <a:r>
              <a:rPr lang="en-US" sz="2800" dirty="0">
                <a:solidFill>
                  <a:srgbClr val="002060"/>
                </a:solidFill>
                <a:latin typeface="+mn-lt"/>
              </a:rPr>
              <a:t>H</a:t>
            </a:r>
            <a:r>
              <a:rPr lang="en-US" sz="2800" baseline="-25000" dirty="0">
                <a:solidFill>
                  <a:srgbClr val="002060"/>
                </a:solidFill>
                <a:latin typeface="+mn-lt"/>
              </a:rPr>
              <a:t>2</a:t>
            </a:r>
            <a:r>
              <a:rPr lang="en-US" sz="2800" dirty="0">
                <a:solidFill>
                  <a:srgbClr val="002060"/>
                </a:solidFill>
                <a:latin typeface="+mn-lt"/>
              </a:rPr>
              <a:t>S</a:t>
            </a:r>
            <a:endParaRPr lang="en-US" sz="2800" dirty="0">
              <a:solidFill>
                <a:srgbClr val="002060"/>
              </a:solidFill>
              <a:latin typeface="+mn-lt"/>
              <a:ea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1295400" y="305933"/>
            <a:ext cx="2914049" cy="1143000"/>
          </a:xfrm>
        </p:spPr>
        <p:txBody>
          <a:bodyPr>
            <a:normAutofit/>
          </a:bodyPr>
          <a:lstStyle/>
          <a:p>
            <a:r>
              <a:rPr lang="en-US" sz="4400" dirty="0">
                <a:solidFill>
                  <a:schemeClr val="bg1"/>
                </a:solidFill>
                <a:effectLst>
                  <a:outerShdw blurRad="38100" dist="38100" dir="2700000" algn="tl">
                    <a:srgbClr val="000000">
                      <a:alpha val="43137"/>
                    </a:srgbClr>
                  </a:outerShdw>
                </a:effectLst>
              </a:rPr>
              <a:t>Objectives:</a:t>
            </a:r>
          </a:p>
        </p:txBody>
      </p:sp>
    </p:spTree>
    <p:custDataLst>
      <p:tags r:id="rId1"/>
    </p:custDataLst>
    <p:extLst>
      <p:ext uri="{BB962C8B-B14F-4D97-AF65-F5344CB8AC3E}">
        <p14:creationId xmlns:p14="http://schemas.microsoft.com/office/powerpoint/2010/main" val="395437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0"/>
            <a:ext cx="8534400" cy="48545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86" name="Rectangle 2"/>
          <p:cNvSpPr>
            <a:spLocks noGrp="1" noChangeArrowheads="1"/>
          </p:cNvSpPr>
          <p:nvPr>
            <p:ph type="title"/>
          </p:nvPr>
        </p:nvSpPr>
        <p:spPr>
          <a:xfrm>
            <a:off x="304800" y="76200"/>
            <a:ext cx="7772400" cy="1143000"/>
          </a:xfrm>
        </p:spPr>
        <p:txBody>
          <a:bodyPr>
            <a:normAutofit/>
          </a:bodyPr>
          <a:lstStyle/>
          <a:p>
            <a:pPr eaLnBrk="1" hangingPunct="1"/>
            <a:r>
              <a:rPr lang="en-US" altLang="en-US" sz="4400" dirty="0"/>
              <a:t>Toxicity of Various Gases</a:t>
            </a:r>
          </a:p>
        </p:txBody>
      </p:sp>
      <p:graphicFrame>
        <p:nvGraphicFramePr>
          <p:cNvPr id="21696" name="Group 192"/>
          <p:cNvGraphicFramePr>
            <a:graphicFrameLocks noGrp="1"/>
          </p:cNvGraphicFramePr>
          <p:nvPr>
            <p:ph type="tbl" idx="1"/>
            <p:extLst>
              <p:ext uri="{D42A27DB-BD31-4B8C-83A1-F6EECF244321}">
                <p14:modId xmlns:p14="http://schemas.microsoft.com/office/powerpoint/2010/main" val="1315855763"/>
              </p:ext>
            </p:extLst>
          </p:nvPr>
        </p:nvGraphicFramePr>
        <p:xfrm>
          <a:off x="304800" y="1524000"/>
          <a:ext cx="8534400" cy="4854575"/>
        </p:xfrm>
        <a:graphic>
          <a:graphicData uri="http://schemas.openxmlformats.org/drawingml/2006/table">
            <a:tbl>
              <a:tblPr/>
              <a:tblGrid>
                <a:gridCol w="1423988">
                  <a:extLst>
                    <a:ext uri="{9D8B030D-6E8A-4147-A177-3AD203B41FA5}">
                      <a16:colId xmlns:a16="http://schemas.microsoft.com/office/drawing/2014/main" val="20000"/>
                    </a:ext>
                  </a:extLst>
                </a:gridCol>
                <a:gridCol w="1319212">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Common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Chemical Formula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Specific Gravity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TLV (ppm)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PEL (ppm)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IDLH (ppm)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9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Hydrogen Cyanide</a:t>
                      </a: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HCN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0.94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4.7 (STEL)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10 TWA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Hydrogen Sulfide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H</a:t>
                      </a:r>
                      <a:r>
                        <a:rPr kumimoji="0" lang="en-US" sz="2000" b="0" i="0" u="none" strike="noStrike" cap="none" normalizeH="0" baseline="-25000">
                          <a:ln>
                            <a:noFill/>
                          </a:ln>
                          <a:solidFill>
                            <a:schemeClr val="tx1"/>
                          </a:solidFill>
                          <a:effectLst/>
                          <a:latin typeface="Arial" charset="0"/>
                          <a:cs typeface="Arial" charset="0"/>
                        </a:rPr>
                        <a:t>2</a:t>
                      </a:r>
                      <a:r>
                        <a:rPr kumimoji="0" lang="en-US" sz="2000" b="0" i="0" u="none" strike="noStrike" cap="none" normalizeH="0" baseline="0">
                          <a:ln>
                            <a:noFill/>
                          </a:ln>
                          <a:solidFill>
                            <a:schemeClr val="tx1"/>
                          </a:solidFill>
                          <a:effectLst/>
                          <a:latin typeface="Arial" charset="0"/>
                          <a:cs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1.18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1 TWA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20 (C) </a:t>
                      </a:r>
                    </a:p>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50 (MP)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100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Sulfur Dioxide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SO</a:t>
                      </a:r>
                      <a:r>
                        <a:rPr kumimoji="0" lang="en-US" sz="2000" b="0" i="0" u="none" strike="noStrike" cap="none" normalizeH="0" baseline="-2500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2.21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0.25 STEL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5 TWA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Chlorine</a:t>
                      </a: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Cl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0.5 TWA, 1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1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9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Carbon Monoxide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25 TWA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50 TWA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1,200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Carbon Dioxide</a:t>
                      </a: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CO</a:t>
                      </a:r>
                      <a:r>
                        <a:rPr kumimoji="0" lang="en-US" sz="2000" b="0" i="0" u="none" strike="noStrike" cap="none" normalizeH="0" baseline="-2500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5,000 TWA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5,000 TWA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40,000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96887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0"/>
            <a:ext cx="8229600" cy="1143000"/>
          </a:xfrm>
        </p:spPr>
        <p:txBody>
          <a:bodyPr>
            <a:normAutofit/>
          </a:bodyPr>
          <a:lstStyle/>
          <a:p>
            <a:pPr algn="l" eaLnBrk="1" hangingPunct="1"/>
            <a:r>
              <a:rPr lang="en-US" altLang="en-US" sz="4800" dirty="0"/>
              <a:t>Routes of Exposure</a:t>
            </a:r>
          </a:p>
        </p:txBody>
      </p:sp>
      <p:sp>
        <p:nvSpPr>
          <p:cNvPr id="17411" name="Rectangle 3"/>
          <p:cNvSpPr>
            <a:spLocks noGrp="1" noChangeArrowheads="1"/>
          </p:cNvSpPr>
          <p:nvPr>
            <p:ph idx="1"/>
          </p:nvPr>
        </p:nvSpPr>
        <p:spPr>
          <a:xfrm>
            <a:off x="3039980" y="2057400"/>
            <a:ext cx="6104020" cy="4525963"/>
          </a:xfrm>
        </p:spPr>
        <p:txBody>
          <a:bodyPr>
            <a:normAutofit/>
          </a:bodyPr>
          <a:lstStyle/>
          <a:p>
            <a:pPr eaLnBrk="1" hangingPunct="1"/>
            <a:r>
              <a:rPr lang="en-US" altLang="en-US" sz="3200" b="1" dirty="0"/>
              <a:t>Inhalation is primary route</a:t>
            </a:r>
          </a:p>
          <a:p>
            <a:pPr eaLnBrk="1" hangingPunct="1"/>
            <a:endParaRPr lang="en-US" altLang="en-US" sz="1800" dirty="0"/>
          </a:p>
          <a:p>
            <a:pPr eaLnBrk="1" hangingPunct="1"/>
            <a:r>
              <a:rPr lang="en-US" altLang="en-US" sz="3200" b="1" dirty="0"/>
              <a:t>Skin/Eye Contact </a:t>
            </a:r>
          </a:p>
          <a:p>
            <a:pPr lvl="1" eaLnBrk="1" hangingPunct="1"/>
            <a:r>
              <a:rPr lang="en-US" altLang="en-US" sz="2800" dirty="0"/>
              <a:t>Absorption through intact skin is minimal</a:t>
            </a:r>
          </a:p>
          <a:p>
            <a:pPr lvl="1" eaLnBrk="1" hangingPunct="1"/>
            <a:r>
              <a:rPr lang="en-US" altLang="en-US" sz="2800" dirty="0"/>
              <a:t>Eye Irritation</a:t>
            </a:r>
          </a:p>
          <a:p>
            <a:pPr lvl="1" eaLnBrk="1" hangingPunct="1"/>
            <a:r>
              <a:rPr lang="en-US" altLang="en-US" sz="2800" dirty="0"/>
              <a:t>Liquid H</a:t>
            </a:r>
            <a:r>
              <a:rPr lang="en-US" altLang="en-US" sz="2800" baseline="-25000" dirty="0"/>
              <a:t>2</a:t>
            </a:r>
            <a:r>
              <a:rPr lang="en-US" altLang="en-US" sz="2800" dirty="0"/>
              <a:t>S can cause frostbite</a:t>
            </a:r>
          </a:p>
          <a:p>
            <a:pPr eaLnBrk="1" hangingPunct="1"/>
            <a:endParaRPr lang="en-US" altLang="en-US" sz="1800" dirty="0"/>
          </a:p>
          <a:p>
            <a:pPr eaLnBrk="1" hangingPunct="1"/>
            <a:r>
              <a:rPr lang="en-US" altLang="en-US" sz="3200" b="1" dirty="0"/>
              <a:t>Ingestion</a:t>
            </a:r>
            <a:r>
              <a:rPr lang="en-US" altLang="en-US" sz="3200" dirty="0"/>
              <a:t> is unlikely to occur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30569"/>
            <a:ext cx="2743200" cy="3015575"/>
          </a:xfrm>
          <a:prstGeom prst="rect">
            <a:avLst/>
          </a:prstGeom>
        </p:spPr>
      </p:pic>
    </p:spTree>
    <p:custDataLst>
      <p:tags r:id="rId1"/>
    </p:custDataLst>
    <p:extLst>
      <p:ext uri="{BB962C8B-B14F-4D97-AF65-F5344CB8AC3E}">
        <p14:creationId xmlns:p14="http://schemas.microsoft.com/office/powerpoint/2010/main" val="2147986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6" descr="2218_respiratory_anatomy_45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1043385"/>
            <a:ext cx="5943600" cy="581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title"/>
          </p:nvPr>
        </p:nvSpPr>
        <p:spPr>
          <a:xfrm>
            <a:off x="533400" y="-8467"/>
            <a:ext cx="8229600" cy="1143000"/>
          </a:xfrm>
        </p:spPr>
        <p:txBody>
          <a:bodyPr>
            <a:normAutofit fontScale="90000"/>
          </a:bodyPr>
          <a:lstStyle/>
          <a:p>
            <a:pPr eaLnBrk="1" hangingPunct="1"/>
            <a:r>
              <a:rPr lang="en-US" altLang="en-US" dirty="0"/>
              <a:t>Human Physiology – Respiratory System</a:t>
            </a:r>
          </a:p>
        </p:txBody>
      </p:sp>
    </p:spTree>
    <p:custDataLst>
      <p:tags r:id="rId1"/>
    </p:custDataLst>
    <p:extLst>
      <p:ext uri="{BB962C8B-B14F-4D97-AF65-F5344CB8AC3E}">
        <p14:creationId xmlns:p14="http://schemas.microsoft.com/office/powerpoint/2010/main" val="3602540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97467" y="0"/>
            <a:ext cx="8229600" cy="1143000"/>
          </a:xfrm>
        </p:spPr>
        <p:txBody>
          <a:bodyPr>
            <a:normAutofit fontScale="90000"/>
          </a:bodyPr>
          <a:lstStyle/>
          <a:p>
            <a:pPr eaLnBrk="1" hangingPunct="1"/>
            <a:r>
              <a:rPr lang="en-US" altLang="en-US" dirty="0"/>
              <a:t>Human Physiology – Respiratory System</a:t>
            </a:r>
          </a:p>
        </p:txBody>
      </p:sp>
      <p:pic>
        <p:nvPicPr>
          <p:cNvPr id="19459" name="Picture 4" descr="1923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1371966"/>
            <a:ext cx="6858000" cy="548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04610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28600"/>
            <a:ext cx="8229600" cy="1143000"/>
          </a:xfrm>
        </p:spPr>
        <p:txBody>
          <a:bodyPr>
            <a:normAutofit/>
          </a:bodyPr>
          <a:lstStyle/>
          <a:p>
            <a:pPr eaLnBrk="1" hangingPunct="1"/>
            <a:r>
              <a:rPr lang="en-US" altLang="en-US" dirty="0"/>
              <a:t>Human Physiology – Olfactory Nerve</a:t>
            </a:r>
          </a:p>
        </p:txBody>
      </p:sp>
      <p:pic>
        <p:nvPicPr>
          <p:cNvPr id="20483" name="Picture 5" descr="cn1_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3" y="1524001"/>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86062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199" y="25400"/>
            <a:ext cx="8229600" cy="1143000"/>
          </a:xfrm>
        </p:spPr>
        <p:txBody>
          <a:bodyPr>
            <a:normAutofit/>
          </a:bodyPr>
          <a:lstStyle/>
          <a:p>
            <a:pPr eaLnBrk="1" hangingPunct="1"/>
            <a:r>
              <a:rPr lang="en-US" altLang="en-US" dirty="0"/>
              <a:t>Human Physiology – Olfactory Nerve</a:t>
            </a:r>
          </a:p>
        </p:txBody>
      </p:sp>
      <p:pic>
        <p:nvPicPr>
          <p:cNvPr id="21507" name="Picture 3" descr="250px-Brain_human_normal_inferior_view_with_labels_en_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612" y="1143000"/>
            <a:ext cx="4676775" cy="557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17681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1755"/>
            <a:ext cx="8229600" cy="1143000"/>
          </a:xfrm>
        </p:spPr>
        <p:txBody>
          <a:bodyPr/>
          <a:lstStyle/>
          <a:p>
            <a:pPr eaLnBrk="1" hangingPunct="1"/>
            <a:r>
              <a:rPr lang="en-US" altLang="en-US" dirty="0"/>
              <a:t>Human Physiology – Eyes</a:t>
            </a:r>
          </a:p>
        </p:txBody>
      </p:sp>
      <p:pic>
        <p:nvPicPr>
          <p:cNvPr id="22531" name="Picture 4" descr="eyeanat"/>
          <p:cNvPicPr>
            <a:picLocks noChangeAspect="1" noChangeArrowheads="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371600" y="914400"/>
            <a:ext cx="5754688" cy="580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97289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4300" y="188440"/>
            <a:ext cx="8915400" cy="6481120"/>
          </a:xfrm>
          <a:prstGeom prst="rect">
            <a:avLst/>
          </a:prstGeom>
        </p:spPr>
      </p:pic>
    </p:spTree>
    <p:custDataLst>
      <p:tags r:id="rId1"/>
    </p:custDataLst>
    <p:extLst>
      <p:ext uri="{BB962C8B-B14F-4D97-AF65-F5344CB8AC3E}">
        <p14:creationId xmlns:p14="http://schemas.microsoft.com/office/powerpoint/2010/main" val="1093104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EF3D10-5807-4E6D-ACC5-FD7FDBAB42F9}"/>
              </a:ext>
            </a:extLst>
          </p:cNvPr>
          <p:cNvGrpSpPr/>
          <p:nvPr/>
        </p:nvGrpSpPr>
        <p:grpSpPr>
          <a:xfrm>
            <a:off x="40493" y="15758"/>
            <a:ext cx="9137374" cy="6461242"/>
            <a:chOff x="40493" y="-76200"/>
            <a:chExt cx="9137374" cy="646124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3" y="-76200"/>
              <a:ext cx="9137374" cy="6461242"/>
            </a:xfrm>
            <a:prstGeom prst="rect">
              <a:avLst/>
            </a:prstGeom>
          </p:spPr>
        </p:pic>
        <p:sp>
          <p:nvSpPr>
            <p:cNvPr id="5" name="TextBox 4"/>
            <p:cNvSpPr txBox="1"/>
            <p:nvPr/>
          </p:nvSpPr>
          <p:spPr>
            <a:xfrm>
              <a:off x="287957" y="76200"/>
              <a:ext cx="8627443" cy="584775"/>
            </a:xfrm>
            <a:prstGeom prst="rect">
              <a:avLst/>
            </a:prstGeom>
            <a:solidFill>
              <a:schemeClr val="bg1"/>
            </a:solidFill>
          </p:spPr>
          <p:txBody>
            <a:bodyPr wrap="square" rtlCol="0">
              <a:spAutoFit/>
            </a:bodyPr>
            <a:lstStyle/>
            <a:p>
              <a:r>
                <a:rPr lang="en-US" sz="3200" b="1" i="0" dirty="0">
                  <a:solidFill>
                    <a:srgbClr val="002060"/>
                  </a:solidFill>
                  <a:latin typeface="+mn-lt"/>
                </a:rPr>
                <a:t>Symptoms from Low to High H</a:t>
              </a:r>
              <a:r>
                <a:rPr lang="en-US" sz="3200" b="1" i="0" baseline="-25000" dirty="0">
                  <a:solidFill>
                    <a:srgbClr val="002060"/>
                  </a:solidFill>
                  <a:latin typeface="+mn-lt"/>
                </a:rPr>
                <a:t>2</a:t>
              </a:r>
              <a:r>
                <a:rPr lang="en-US" sz="3200" b="1" i="0" dirty="0">
                  <a:solidFill>
                    <a:srgbClr val="002060"/>
                  </a:solidFill>
                  <a:latin typeface="+mn-lt"/>
                </a:rPr>
                <a:t>S Concentrations </a:t>
              </a:r>
            </a:p>
          </p:txBody>
        </p:sp>
      </p:grpSp>
    </p:spTree>
    <p:custDataLst>
      <p:tags r:id="rId1"/>
    </p:custDataLst>
    <p:extLst>
      <p:ext uri="{BB962C8B-B14F-4D97-AF65-F5344CB8AC3E}">
        <p14:creationId xmlns:p14="http://schemas.microsoft.com/office/powerpoint/2010/main" val="259390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4140"/>
            <a:ext cx="8229600" cy="1143000"/>
          </a:xfrm>
        </p:spPr>
        <p:txBody>
          <a:bodyPr>
            <a:normAutofit/>
          </a:bodyPr>
          <a:lstStyle/>
          <a:p>
            <a:pPr eaLnBrk="1" hangingPunct="1"/>
            <a:r>
              <a:rPr lang="en-US" altLang="en-US" sz="4400" dirty="0"/>
              <a:t>Health Effects - Acute</a:t>
            </a:r>
          </a:p>
        </p:txBody>
      </p:sp>
      <p:sp>
        <p:nvSpPr>
          <p:cNvPr id="23555" name="Rectangle 3"/>
          <p:cNvSpPr>
            <a:spLocks noGrp="1" noChangeArrowheads="1"/>
          </p:cNvSpPr>
          <p:nvPr>
            <p:ph idx="1"/>
          </p:nvPr>
        </p:nvSpPr>
        <p:spPr>
          <a:xfrm>
            <a:off x="3429000" y="2819400"/>
            <a:ext cx="5486400" cy="4525963"/>
          </a:xfrm>
        </p:spPr>
        <p:txBody>
          <a:bodyPr>
            <a:normAutofit/>
          </a:bodyPr>
          <a:lstStyle/>
          <a:p>
            <a:pPr eaLnBrk="1" hangingPunct="1"/>
            <a:r>
              <a:rPr lang="en-US" altLang="en-US" sz="3200" dirty="0"/>
              <a:t>Hydrogen sulfide is a mucous membrane and respiratory tract irritant; </a:t>
            </a:r>
          </a:p>
          <a:p>
            <a:pPr eaLnBrk="1" hangingPunct="1"/>
            <a:r>
              <a:rPr lang="en-US" altLang="en-US" sz="3200" dirty="0"/>
              <a:t>Pulmonary edema, (immediate or delayed), can occur after exposure to high concentrations.</a:t>
            </a:r>
          </a:p>
        </p:txBody>
      </p:sp>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514600"/>
            <a:ext cx="4176346" cy="4343400"/>
          </a:xfrm>
          <a:prstGeom prst="rect">
            <a:avLst/>
          </a:prstGeom>
        </p:spPr>
      </p:pic>
    </p:spTree>
    <p:custDataLst>
      <p:tags r:id="rId1"/>
    </p:custDataLst>
    <p:extLst>
      <p:ext uri="{BB962C8B-B14F-4D97-AF65-F5344CB8AC3E}">
        <p14:creationId xmlns:p14="http://schemas.microsoft.com/office/powerpoint/2010/main" val="183541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719" y="0"/>
            <a:ext cx="9215438" cy="6914331"/>
          </a:xfrm>
          <a:prstGeom prst="rect">
            <a:avLst/>
          </a:prstGeom>
        </p:spPr>
      </p:pic>
      <p:sp>
        <p:nvSpPr>
          <p:cNvPr id="4098" name="Rectangle 2"/>
          <p:cNvSpPr>
            <a:spLocks noGrp="1" noChangeArrowheads="1"/>
          </p:cNvSpPr>
          <p:nvPr>
            <p:ph type="title"/>
          </p:nvPr>
        </p:nvSpPr>
        <p:spPr>
          <a:xfrm>
            <a:off x="457200" y="400050"/>
            <a:ext cx="8229600" cy="1143000"/>
          </a:xfrm>
        </p:spPr>
        <p:txBody>
          <a:bodyPr>
            <a:normAutofit/>
          </a:bodyPr>
          <a:lstStyle/>
          <a:p>
            <a:pPr eaLnBrk="1" hangingPunct="1"/>
            <a:r>
              <a:rPr lang="en-US" altLang="en-US" sz="4400" b="1" dirty="0">
                <a:solidFill>
                  <a:schemeClr val="bg1"/>
                </a:solidFill>
                <a:effectLst>
                  <a:outerShdw blurRad="38100" dist="38100" dir="2700000" algn="tl">
                    <a:srgbClr val="000000">
                      <a:alpha val="43137"/>
                    </a:srgbClr>
                  </a:outerShdw>
                </a:effectLst>
              </a:rPr>
              <a:t>Natural Sources of H</a:t>
            </a:r>
            <a:r>
              <a:rPr lang="en-US" altLang="en-US" sz="4400" b="1" baseline="-25000" dirty="0">
                <a:solidFill>
                  <a:schemeClr val="bg1"/>
                </a:solidFill>
                <a:effectLst>
                  <a:outerShdw blurRad="38100" dist="38100" dir="2700000" algn="tl">
                    <a:srgbClr val="000000">
                      <a:alpha val="43137"/>
                    </a:srgbClr>
                  </a:outerShdw>
                </a:effectLst>
              </a:rPr>
              <a:t>2</a:t>
            </a:r>
            <a:r>
              <a:rPr lang="en-US" altLang="en-US" sz="4400" b="1" dirty="0">
                <a:solidFill>
                  <a:schemeClr val="bg1"/>
                </a:solidFill>
                <a:effectLst>
                  <a:outerShdw blurRad="38100" dist="38100" dir="2700000" algn="tl">
                    <a:srgbClr val="000000">
                      <a:alpha val="43137"/>
                    </a:srgbClr>
                  </a:outerShdw>
                </a:effectLst>
              </a:rPr>
              <a:t>S</a:t>
            </a:r>
          </a:p>
        </p:txBody>
      </p:sp>
      <p:sp>
        <p:nvSpPr>
          <p:cNvPr id="4099" name="Rectangle 3"/>
          <p:cNvSpPr>
            <a:spLocks noGrp="1" noChangeArrowheads="1"/>
          </p:cNvSpPr>
          <p:nvPr>
            <p:ph sz="half" idx="1"/>
          </p:nvPr>
        </p:nvSpPr>
        <p:spPr>
          <a:xfrm>
            <a:off x="1295400" y="2171290"/>
            <a:ext cx="3962400" cy="4114800"/>
          </a:xfrm>
        </p:spPr>
        <p:txBody>
          <a:bodyPr>
            <a:normAutofit/>
          </a:bodyPr>
          <a:lstStyle/>
          <a:p>
            <a:pPr eaLnBrk="1" hangingPunct="1">
              <a:lnSpc>
                <a:spcPct val="90000"/>
              </a:lnSpc>
            </a:pPr>
            <a:r>
              <a:rPr lang="en-US" altLang="en-US" sz="2600" dirty="0">
                <a:solidFill>
                  <a:srgbClr val="002060"/>
                </a:solidFill>
              </a:rPr>
              <a:t>Crude Petroleum</a:t>
            </a:r>
          </a:p>
          <a:p>
            <a:pPr eaLnBrk="1" hangingPunct="1">
              <a:lnSpc>
                <a:spcPct val="90000"/>
              </a:lnSpc>
            </a:pPr>
            <a:r>
              <a:rPr lang="en-US" altLang="en-US" sz="2600" dirty="0">
                <a:solidFill>
                  <a:srgbClr val="002060"/>
                </a:solidFill>
              </a:rPr>
              <a:t>Natural Gas</a:t>
            </a:r>
          </a:p>
          <a:p>
            <a:pPr eaLnBrk="1" hangingPunct="1">
              <a:lnSpc>
                <a:spcPct val="90000"/>
              </a:lnSpc>
            </a:pPr>
            <a:r>
              <a:rPr lang="en-US" altLang="en-US" sz="2600" dirty="0">
                <a:solidFill>
                  <a:srgbClr val="002060"/>
                </a:solidFill>
              </a:rPr>
              <a:t>Volcanic Gasses</a:t>
            </a:r>
          </a:p>
          <a:p>
            <a:pPr eaLnBrk="1" hangingPunct="1">
              <a:lnSpc>
                <a:spcPct val="90000"/>
              </a:lnSpc>
            </a:pPr>
            <a:r>
              <a:rPr lang="en-US" altLang="en-US" sz="2600" dirty="0">
                <a:solidFill>
                  <a:srgbClr val="002060"/>
                </a:solidFill>
              </a:rPr>
              <a:t>Undersea Vents</a:t>
            </a:r>
          </a:p>
          <a:p>
            <a:pPr eaLnBrk="1" hangingPunct="1">
              <a:lnSpc>
                <a:spcPct val="90000"/>
              </a:lnSpc>
            </a:pPr>
            <a:r>
              <a:rPr lang="en-US" altLang="en-US" sz="2600" dirty="0">
                <a:solidFill>
                  <a:srgbClr val="002060"/>
                </a:solidFill>
              </a:rPr>
              <a:t>Swamps</a:t>
            </a:r>
          </a:p>
          <a:p>
            <a:pPr eaLnBrk="1" hangingPunct="1">
              <a:lnSpc>
                <a:spcPct val="90000"/>
              </a:lnSpc>
            </a:pPr>
            <a:r>
              <a:rPr lang="en-US" altLang="en-US" sz="2600" dirty="0">
                <a:solidFill>
                  <a:srgbClr val="002060"/>
                </a:solidFill>
              </a:rPr>
              <a:t>Stagnant Water</a:t>
            </a:r>
          </a:p>
          <a:p>
            <a:pPr eaLnBrk="1" hangingPunct="1">
              <a:lnSpc>
                <a:spcPct val="90000"/>
              </a:lnSpc>
            </a:pPr>
            <a:r>
              <a:rPr lang="en-US" altLang="en-US" sz="2600" dirty="0">
                <a:solidFill>
                  <a:srgbClr val="002060"/>
                </a:solidFill>
              </a:rPr>
              <a:t>Low oxygen environments (bogs)</a:t>
            </a:r>
          </a:p>
        </p:txBody>
      </p:sp>
      <p:sp>
        <p:nvSpPr>
          <p:cNvPr id="4100" name="Rectangle 4"/>
          <p:cNvSpPr>
            <a:spLocks noGrp="1" noChangeArrowheads="1"/>
          </p:cNvSpPr>
          <p:nvPr>
            <p:ph sz="half" idx="2"/>
          </p:nvPr>
        </p:nvSpPr>
        <p:spPr>
          <a:xfrm>
            <a:off x="5249333" y="2171290"/>
            <a:ext cx="3276600" cy="4114800"/>
          </a:xfrm>
        </p:spPr>
        <p:txBody>
          <a:bodyPr>
            <a:normAutofit/>
          </a:bodyPr>
          <a:lstStyle/>
          <a:p>
            <a:pPr eaLnBrk="1" hangingPunct="1">
              <a:lnSpc>
                <a:spcPct val="90000"/>
              </a:lnSpc>
            </a:pPr>
            <a:r>
              <a:rPr lang="en-US" altLang="en-US" sz="2600" dirty="0">
                <a:solidFill>
                  <a:srgbClr val="002060"/>
                </a:solidFill>
              </a:rPr>
              <a:t>Sewage Systems </a:t>
            </a:r>
          </a:p>
          <a:p>
            <a:pPr eaLnBrk="1" hangingPunct="1">
              <a:lnSpc>
                <a:spcPct val="90000"/>
              </a:lnSpc>
            </a:pPr>
            <a:r>
              <a:rPr lang="en-US" altLang="en-US" sz="2600" dirty="0">
                <a:solidFill>
                  <a:srgbClr val="002060"/>
                </a:solidFill>
              </a:rPr>
              <a:t>Refuse Systems</a:t>
            </a:r>
          </a:p>
          <a:p>
            <a:pPr eaLnBrk="1" hangingPunct="1">
              <a:lnSpc>
                <a:spcPct val="90000"/>
              </a:lnSpc>
            </a:pPr>
            <a:r>
              <a:rPr lang="en-US" altLang="en-US" sz="2600" dirty="0">
                <a:solidFill>
                  <a:srgbClr val="002060"/>
                </a:solidFill>
              </a:rPr>
              <a:t>Mines</a:t>
            </a:r>
          </a:p>
          <a:p>
            <a:pPr eaLnBrk="1" hangingPunct="1">
              <a:lnSpc>
                <a:spcPct val="90000"/>
              </a:lnSpc>
            </a:pPr>
            <a:r>
              <a:rPr lang="en-US" altLang="en-US" sz="2600" dirty="0">
                <a:solidFill>
                  <a:srgbClr val="002060"/>
                </a:solidFill>
              </a:rPr>
              <a:t>Decomposition of     Organic Material </a:t>
            </a:r>
          </a:p>
          <a:p>
            <a:pPr eaLnBrk="1" hangingPunct="1">
              <a:lnSpc>
                <a:spcPct val="90000"/>
              </a:lnSpc>
            </a:pPr>
            <a:r>
              <a:rPr lang="en-US" altLang="en-US" sz="2600" dirty="0">
                <a:solidFill>
                  <a:srgbClr val="002060"/>
                </a:solidFill>
              </a:rPr>
              <a:t>Liquid Manure</a:t>
            </a:r>
          </a:p>
          <a:p>
            <a:pPr eaLnBrk="1" hangingPunct="1">
              <a:lnSpc>
                <a:spcPct val="90000"/>
              </a:lnSpc>
            </a:pPr>
            <a:r>
              <a:rPr lang="en-US" altLang="en-US" sz="2600" dirty="0">
                <a:solidFill>
                  <a:srgbClr val="002060"/>
                </a:solidFill>
              </a:rPr>
              <a:t>Sulfur Deposits</a:t>
            </a:r>
          </a:p>
          <a:p>
            <a:pPr eaLnBrk="1" hangingPunct="1">
              <a:lnSpc>
                <a:spcPct val="90000"/>
              </a:lnSpc>
            </a:pPr>
            <a:r>
              <a:rPr lang="en-US" altLang="en-US" sz="2600" dirty="0">
                <a:solidFill>
                  <a:srgbClr val="002060"/>
                </a:solidFill>
              </a:rPr>
              <a:t>Sulfur Springs</a:t>
            </a:r>
          </a:p>
        </p:txBody>
      </p:sp>
    </p:spTree>
    <p:custDataLst>
      <p:tags r:id="rId1"/>
    </p:custDataLst>
    <p:extLst>
      <p:ext uri="{BB962C8B-B14F-4D97-AF65-F5344CB8AC3E}">
        <p14:creationId xmlns:p14="http://schemas.microsoft.com/office/powerpoint/2010/main" val="3223383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304800"/>
            <a:ext cx="8229600" cy="1143000"/>
          </a:xfrm>
        </p:spPr>
        <p:txBody>
          <a:bodyPr>
            <a:normAutofit/>
          </a:bodyPr>
          <a:lstStyle/>
          <a:p>
            <a:pPr eaLnBrk="1" hangingPunct="1"/>
            <a:r>
              <a:rPr lang="en-US" altLang="en-US" sz="4400" dirty="0"/>
              <a:t>Health Effects - Acute</a:t>
            </a:r>
          </a:p>
        </p:txBody>
      </p:sp>
      <p:sp>
        <p:nvSpPr>
          <p:cNvPr id="24579" name="Rectangle 3"/>
          <p:cNvSpPr>
            <a:spLocks noGrp="1" noChangeArrowheads="1"/>
          </p:cNvSpPr>
          <p:nvPr>
            <p:ph idx="1"/>
          </p:nvPr>
        </p:nvSpPr>
        <p:spPr>
          <a:xfrm>
            <a:off x="3657600" y="2819400"/>
            <a:ext cx="5486400" cy="4525963"/>
          </a:xfrm>
        </p:spPr>
        <p:txBody>
          <a:bodyPr>
            <a:normAutofit/>
          </a:bodyPr>
          <a:lstStyle/>
          <a:p>
            <a:pPr eaLnBrk="1" hangingPunct="1"/>
            <a:r>
              <a:rPr lang="en-US" altLang="en-US" sz="3200" dirty="0"/>
              <a:t>Inhalation of high concentrations of hydrogen sulfide can produce extremely rapid unconsciousness and death. </a:t>
            </a:r>
          </a:p>
          <a:p>
            <a:pPr eaLnBrk="1" hangingPunct="1"/>
            <a:r>
              <a:rPr lang="en-US" altLang="en-US" sz="3200" dirty="0"/>
              <a:t>Exposure to the liquefied gas can cause frostbite injury.</a:t>
            </a:r>
          </a:p>
        </p:txBody>
      </p:sp>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2438400"/>
            <a:ext cx="4249615" cy="4419600"/>
          </a:xfrm>
          <a:prstGeom prst="rect">
            <a:avLst/>
          </a:prstGeom>
        </p:spPr>
      </p:pic>
    </p:spTree>
    <p:custDataLst>
      <p:tags r:id="rId1"/>
    </p:custDataLst>
    <p:extLst>
      <p:ext uri="{BB962C8B-B14F-4D97-AF65-F5344CB8AC3E}">
        <p14:creationId xmlns:p14="http://schemas.microsoft.com/office/powerpoint/2010/main" val="160615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77094"/>
            <a:ext cx="8229600" cy="1143000"/>
          </a:xfrm>
        </p:spPr>
        <p:txBody>
          <a:bodyPr>
            <a:normAutofit/>
          </a:bodyPr>
          <a:lstStyle/>
          <a:p>
            <a:pPr eaLnBrk="1" hangingPunct="1"/>
            <a:r>
              <a:rPr lang="en-US" altLang="en-US" sz="4400" dirty="0"/>
              <a:t>Health Effects - Acute</a:t>
            </a:r>
          </a:p>
        </p:txBody>
      </p:sp>
      <p:sp>
        <p:nvSpPr>
          <p:cNvPr id="25603" name="Rectangle 3"/>
          <p:cNvSpPr>
            <a:spLocks noGrp="1" noChangeArrowheads="1"/>
          </p:cNvSpPr>
          <p:nvPr>
            <p:ph idx="1"/>
          </p:nvPr>
        </p:nvSpPr>
        <p:spPr>
          <a:xfrm>
            <a:off x="3733800" y="2590800"/>
            <a:ext cx="6104020" cy="4525963"/>
          </a:xfrm>
        </p:spPr>
        <p:txBody>
          <a:bodyPr>
            <a:normAutofit/>
          </a:bodyPr>
          <a:lstStyle/>
          <a:p>
            <a:pPr marL="0" indent="0" eaLnBrk="1" hangingPunct="1">
              <a:buNone/>
            </a:pPr>
            <a:r>
              <a:rPr lang="en-US" altLang="en-US" sz="3200" b="1" dirty="0"/>
              <a:t>Symptoms of acute exposure:</a:t>
            </a:r>
          </a:p>
          <a:p>
            <a:pPr lvl="1" eaLnBrk="1" hangingPunct="1"/>
            <a:r>
              <a:rPr lang="en-US" altLang="en-US" sz="2800" dirty="0"/>
              <a:t>Olfactory paralysis</a:t>
            </a:r>
          </a:p>
          <a:p>
            <a:pPr lvl="1" eaLnBrk="1" hangingPunct="1"/>
            <a:r>
              <a:rPr lang="en-US" altLang="en-US" sz="2800" dirty="0"/>
              <a:t>Excitement</a:t>
            </a:r>
          </a:p>
          <a:p>
            <a:pPr lvl="1" eaLnBrk="1" hangingPunct="1"/>
            <a:r>
              <a:rPr lang="en-US" altLang="en-US" sz="2800" dirty="0"/>
              <a:t>Eye irritation</a:t>
            </a:r>
          </a:p>
          <a:p>
            <a:pPr lvl="1" eaLnBrk="1" hangingPunct="1"/>
            <a:r>
              <a:rPr lang="en-US" altLang="en-US" sz="2800" dirty="0"/>
              <a:t>Coughing</a:t>
            </a:r>
          </a:p>
          <a:p>
            <a:pPr lvl="1" eaLnBrk="1" hangingPunct="1"/>
            <a:r>
              <a:rPr lang="en-US" altLang="en-US" sz="2800" dirty="0"/>
              <a:t>Headaches</a:t>
            </a:r>
          </a:p>
          <a:p>
            <a:pPr lvl="1" eaLnBrk="1" hangingPunct="1"/>
            <a:r>
              <a:rPr lang="en-US" altLang="en-US" sz="2800" dirty="0"/>
              <a:t>Sneezing</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66" y="2332037"/>
            <a:ext cx="4351888" cy="4525963"/>
          </a:xfrm>
          <a:prstGeom prst="rect">
            <a:avLst/>
          </a:prstGeom>
        </p:spPr>
      </p:pic>
    </p:spTree>
    <p:custDataLst>
      <p:tags r:id="rId1"/>
    </p:custDataLst>
    <p:extLst>
      <p:ext uri="{BB962C8B-B14F-4D97-AF65-F5344CB8AC3E}">
        <p14:creationId xmlns:p14="http://schemas.microsoft.com/office/powerpoint/2010/main" val="4287597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98437"/>
            <a:ext cx="8229600" cy="1143000"/>
          </a:xfrm>
        </p:spPr>
        <p:txBody>
          <a:bodyPr>
            <a:normAutofit/>
          </a:bodyPr>
          <a:lstStyle/>
          <a:p>
            <a:pPr eaLnBrk="1" hangingPunct="1"/>
            <a:r>
              <a:rPr lang="en-US" altLang="en-US" sz="4400" dirty="0"/>
              <a:t>Health Effects - Acute</a:t>
            </a:r>
          </a:p>
        </p:txBody>
      </p:sp>
      <p:sp>
        <p:nvSpPr>
          <p:cNvPr id="26627" name="Rectangle 3"/>
          <p:cNvSpPr>
            <a:spLocks noGrp="1" noChangeArrowheads="1"/>
          </p:cNvSpPr>
          <p:nvPr>
            <p:ph idx="1"/>
          </p:nvPr>
        </p:nvSpPr>
        <p:spPr>
          <a:xfrm>
            <a:off x="448733" y="1752600"/>
            <a:ext cx="6104020" cy="4525963"/>
          </a:xfrm>
        </p:spPr>
        <p:txBody>
          <a:bodyPr>
            <a:normAutofit/>
          </a:bodyPr>
          <a:lstStyle/>
          <a:p>
            <a:pPr marL="0" indent="0" eaLnBrk="1" hangingPunct="1">
              <a:buNone/>
            </a:pPr>
            <a:r>
              <a:rPr lang="en-US" altLang="en-US" sz="3200" b="1" dirty="0"/>
              <a:t>Symptoms of acute exposure: </a:t>
            </a:r>
            <a:r>
              <a:rPr lang="en-US" altLang="en-US" sz="2800" i="1" dirty="0"/>
              <a:t>(cont’d)</a:t>
            </a:r>
          </a:p>
          <a:p>
            <a:pPr lvl="1" eaLnBrk="1" hangingPunct="1"/>
            <a:r>
              <a:rPr lang="en-US" altLang="en-US" sz="2800" dirty="0"/>
              <a:t>Nausea</a:t>
            </a:r>
          </a:p>
          <a:p>
            <a:pPr lvl="1" eaLnBrk="1" hangingPunct="1"/>
            <a:r>
              <a:rPr lang="en-US" altLang="en-US" sz="2800" dirty="0"/>
              <a:t>Irritation of respiratory                           tract</a:t>
            </a:r>
          </a:p>
          <a:p>
            <a:pPr lvl="1" eaLnBrk="1" hangingPunct="1"/>
            <a:r>
              <a:rPr lang="en-US" altLang="en-US" sz="2800" dirty="0"/>
              <a:t>Diarrhea</a:t>
            </a:r>
          </a:p>
          <a:p>
            <a:pPr lvl="1" eaLnBrk="1" hangingPunct="1"/>
            <a:r>
              <a:rPr lang="en-US" altLang="en-US" sz="2800" dirty="0"/>
              <a:t>Dizziness</a:t>
            </a:r>
          </a:p>
          <a:p>
            <a:pPr lvl="1" eaLnBrk="1" hangingPunct="1"/>
            <a:r>
              <a:rPr lang="en-US" altLang="en-US" sz="2800" dirty="0"/>
              <a:t>Confusion</a:t>
            </a:r>
          </a:p>
          <a:p>
            <a:pPr lvl="1" eaLnBrk="1" hangingPunct="1"/>
            <a:r>
              <a:rPr lang="en-US" altLang="en-US" sz="2800" dirty="0"/>
              <a:t>Staggering gait</a:t>
            </a:r>
          </a:p>
        </p:txBody>
      </p:sp>
      <p:pic>
        <p:nvPicPr>
          <p:cNvPr id="2" name="Picture 1"/>
          <p:cNvPicPr>
            <a:picLocks noChangeAspect="1"/>
          </p:cNvPicPr>
          <p:nvPr/>
        </p:nvPicPr>
        <p:blipFill>
          <a:blip r:embed="rId3"/>
          <a:stretch>
            <a:fillRect/>
          </a:stretch>
        </p:blipFill>
        <p:spPr>
          <a:xfrm>
            <a:off x="4572000" y="2152385"/>
            <a:ext cx="4685742" cy="4851400"/>
          </a:xfrm>
          <a:prstGeom prst="rect">
            <a:avLst/>
          </a:prstGeom>
          <a:effectLst>
            <a:softEdge rad="317500"/>
          </a:effectLst>
        </p:spPr>
      </p:pic>
    </p:spTree>
    <p:custDataLst>
      <p:tags r:id="rId1"/>
    </p:custDataLst>
    <p:extLst>
      <p:ext uri="{BB962C8B-B14F-4D97-AF65-F5344CB8AC3E}">
        <p14:creationId xmlns:p14="http://schemas.microsoft.com/office/powerpoint/2010/main" val="4201396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533400"/>
            <a:ext cx="8229600" cy="1143000"/>
          </a:xfrm>
        </p:spPr>
        <p:txBody>
          <a:bodyPr>
            <a:normAutofit/>
          </a:bodyPr>
          <a:lstStyle/>
          <a:p>
            <a:pPr eaLnBrk="1" hangingPunct="1"/>
            <a:r>
              <a:rPr lang="en-US" altLang="en-US" sz="4400" dirty="0"/>
              <a:t>Health Effects - Acute</a:t>
            </a:r>
          </a:p>
        </p:txBody>
      </p:sp>
      <p:sp>
        <p:nvSpPr>
          <p:cNvPr id="27651" name="Rectangle 3"/>
          <p:cNvSpPr>
            <a:spLocks noGrp="1" noChangeArrowheads="1"/>
          </p:cNvSpPr>
          <p:nvPr>
            <p:ph idx="1"/>
          </p:nvPr>
        </p:nvSpPr>
        <p:spPr>
          <a:xfrm>
            <a:off x="3505200" y="2971800"/>
            <a:ext cx="6485020" cy="4525963"/>
          </a:xfrm>
        </p:spPr>
        <p:txBody>
          <a:bodyPr/>
          <a:lstStyle/>
          <a:p>
            <a:pPr marL="0" indent="0">
              <a:buNone/>
            </a:pPr>
            <a:r>
              <a:rPr lang="en-US" altLang="en-US" sz="3200" b="1" dirty="0"/>
              <a:t>Symptoms of acute exposure: </a:t>
            </a:r>
            <a:r>
              <a:rPr lang="en-US" altLang="en-US" sz="3200" i="1" dirty="0"/>
              <a:t>(cont’d)</a:t>
            </a:r>
          </a:p>
          <a:p>
            <a:pPr lvl="1" eaLnBrk="1" hangingPunct="1"/>
            <a:r>
              <a:rPr lang="en-US" altLang="en-US" sz="2800" dirty="0"/>
              <a:t>Photophobia</a:t>
            </a:r>
          </a:p>
          <a:p>
            <a:pPr lvl="1" eaLnBrk="1" hangingPunct="1"/>
            <a:r>
              <a:rPr lang="en-US" altLang="en-US" sz="2800" dirty="0"/>
              <a:t>Pulmonary edema</a:t>
            </a:r>
          </a:p>
          <a:p>
            <a:pPr lvl="1" eaLnBrk="1" hangingPunct="1"/>
            <a:r>
              <a:rPr lang="en-US" altLang="en-US" sz="2800" dirty="0"/>
              <a:t>Brain damage</a:t>
            </a:r>
          </a:p>
          <a:p>
            <a:pPr lvl="1" eaLnBrk="1" hangingPunct="1"/>
            <a:r>
              <a:rPr lang="en-US" altLang="en-US" sz="2800" dirty="0"/>
              <a:t>Respiratory arrest</a:t>
            </a:r>
          </a:p>
          <a:p>
            <a:pPr lvl="1" eaLnBrk="1" hangingPunct="1"/>
            <a:r>
              <a:rPr lang="en-US" altLang="en-US" sz="2800" dirty="0"/>
              <a:t>Cardiac arrest</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737104"/>
            <a:ext cx="3962400" cy="4120896"/>
          </a:xfrm>
          <a:prstGeom prst="rect">
            <a:avLst/>
          </a:prstGeom>
        </p:spPr>
      </p:pic>
    </p:spTree>
    <p:custDataLst>
      <p:tags r:id="rId1"/>
    </p:custDataLst>
    <p:extLst>
      <p:ext uri="{BB962C8B-B14F-4D97-AF65-F5344CB8AC3E}">
        <p14:creationId xmlns:p14="http://schemas.microsoft.com/office/powerpoint/2010/main" val="3465570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40894" y="386080"/>
            <a:ext cx="8229600" cy="1143000"/>
          </a:xfrm>
        </p:spPr>
        <p:txBody>
          <a:bodyPr>
            <a:normAutofit/>
          </a:bodyPr>
          <a:lstStyle/>
          <a:p>
            <a:pPr eaLnBrk="1" hangingPunct="1"/>
            <a:r>
              <a:rPr lang="en-US" altLang="en-US" sz="4400" dirty="0"/>
              <a:t>Health Effects - Chronic</a:t>
            </a:r>
          </a:p>
        </p:txBody>
      </p:sp>
      <p:sp>
        <p:nvSpPr>
          <p:cNvPr id="28675" name="Rectangle 3"/>
          <p:cNvSpPr>
            <a:spLocks noGrp="1" noChangeArrowheads="1"/>
          </p:cNvSpPr>
          <p:nvPr>
            <p:ph idx="1"/>
          </p:nvPr>
        </p:nvSpPr>
        <p:spPr>
          <a:xfrm>
            <a:off x="3276600" y="2133600"/>
            <a:ext cx="5799220" cy="4525963"/>
          </a:xfrm>
        </p:spPr>
        <p:txBody>
          <a:bodyPr>
            <a:normAutofit/>
          </a:bodyPr>
          <a:lstStyle/>
          <a:p>
            <a:pPr marL="0" indent="0">
              <a:buNone/>
            </a:pPr>
            <a:r>
              <a:rPr lang="en-US" altLang="en-US" sz="3200" b="1" dirty="0"/>
              <a:t>Symptoms of chronic exposure: </a:t>
            </a:r>
          </a:p>
          <a:p>
            <a:pPr lvl="1"/>
            <a:r>
              <a:rPr lang="en-US" altLang="en-US" sz="2800" dirty="0"/>
              <a:t>Neurologic symptoms, including psychological disorders, have been associated with chronic exposure. </a:t>
            </a:r>
          </a:p>
          <a:p>
            <a:pPr lvl="1"/>
            <a:endParaRPr lang="en-US" altLang="en-US" sz="700" dirty="0"/>
          </a:p>
          <a:p>
            <a:pPr lvl="1"/>
            <a:r>
              <a:rPr lang="en-US" altLang="en-US" sz="2800" dirty="0"/>
              <a:t>Chronic exposure may be more serious for children because of their potential longer latency period.</a:t>
            </a:r>
          </a:p>
          <a:p>
            <a:pPr lvl="1"/>
            <a:endParaRPr lang="en-US" altLang="en-US" sz="700" dirty="0"/>
          </a:p>
          <a:p>
            <a:pPr lvl="1"/>
            <a:r>
              <a:rPr lang="en-US" altLang="en-US" sz="2800" dirty="0"/>
              <a:t>H</a:t>
            </a:r>
            <a:r>
              <a:rPr lang="en-US" altLang="en-US" sz="2800" baseline="-25000" dirty="0"/>
              <a:t>2</a:t>
            </a:r>
            <a:r>
              <a:rPr lang="en-US" altLang="en-US" sz="2800" dirty="0"/>
              <a:t>S does not accumulate in the body.</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2340864"/>
            <a:ext cx="4343400" cy="4517136"/>
          </a:xfrm>
          <a:prstGeom prst="rect">
            <a:avLst/>
          </a:prstGeom>
        </p:spPr>
      </p:pic>
    </p:spTree>
    <p:custDataLst>
      <p:tags r:id="rId1"/>
    </p:custDataLst>
    <p:extLst>
      <p:ext uri="{BB962C8B-B14F-4D97-AF65-F5344CB8AC3E}">
        <p14:creationId xmlns:p14="http://schemas.microsoft.com/office/powerpoint/2010/main" val="2838640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304800"/>
            <a:ext cx="8229600" cy="1143000"/>
          </a:xfrm>
        </p:spPr>
        <p:txBody>
          <a:bodyPr>
            <a:normAutofit/>
          </a:bodyPr>
          <a:lstStyle/>
          <a:p>
            <a:pPr eaLnBrk="1" hangingPunct="1"/>
            <a:r>
              <a:rPr lang="en-US" altLang="en-US" sz="4400" dirty="0"/>
              <a:t>Health Effects - Chronic</a:t>
            </a:r>
          </a:p>
        </p:txBody>
      </p:sp>
      <p:sp>
        <p:nvSpPr>
          <p:cNvPr id="29699" name="Rectangle 3"/>
          <p:cNvSpPr>
            <a:spLocks noGrp="1" noChangeArrowheads="1"/>
          </p:cNvSpPr>
          <p:nvPr>
            <p:ph idx="1"/>
          </p:nvPr>
        </p:nvSpPr>
        <p:spPr>
          <a:xfrm>
            <a:off x="3505200" y="2667000"/>
            <a:ext cx="6104020" cy="4525963"/>
          </a:xfrm>
        </p:spPr>
        <p:txBody>
          <a:bodyPr/>
          <a:lstStyle/>
          <a:p>
            <a:pPr marL="0" indent="0">
              <a:buNone/>
            </a:pPr>
            <a:r>
              <a:rPr lang="en-US" altLang="en-US" sz="3200" b="1" dirty="0"/>
              <a:t>Symptoms of chronic exposure: </a:t>
            </a:r>
            <a:r>
              <a:rPr lang="en-US" altLang="en-US" sz="3200" i="1" dirty="0"/>
              <a:t>(cont’d)</a:t>
            </a:r>
          </a:p>
          <a:p>
            <a:pPr lvl="1"/>
            <a:r>
              <a:rPr lang="en-US" altLang="en-US" sz="2800" dirty="0"/>
              <a:t>Eye irritation</a:t>
            </a:r>
          </a:p>
          <a:p>
            <a:pPr lvl="1"/>
            <a:r>
              <a:rPr lang="en-US" altLang="en-US" sz="2800" dirty="0"/>
              <a:t>Corneal blistering, pitting, and opacity</a:t>
            </a:r>
          </a:p>
          <a:p>
            <a:pPr lvl="1"/>
            <a:r>
              <a:rPr lang="en-US" altLang="en-US" sz="2800" dirty="0"/>
              <a:t>Headaches</a:t>
            </a:r>
          </a:p>
          <a:p>
            <a:pPr lvl="1"/>
            <a:r>
              <a:rPr lang="en-US" altLang="en-US" sz="2800" dirty="0"/>
              <a:t>Nausea</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278549"/>
            <a:ext cx="4419600" cy="4596384"/>
          </a:xfrm>
          <a:prstGeom prst="rect">
            <a:avLst/>
          </a:prstGeom>
        </p:spPr>
      </p:pic>
    </p:spTree>
    <p:custDataLst>
      <p:tags r:id="rId1"/>
    </p:custDataLst>
    <p:extLst>
      <p:ext uri="{BB962C8B-B14F-4D97-AF65-F5344CB8AC3E}">
        <p14:creationId xmlns:p14="http://schemas.microsoft.com/office/powerpoint/2010/main" val="71981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94547"/>
            <a:ext cx="8229600" cy="1143000"/>
          </a:xfrm>
        </p:spPr>
        <p:txBody>
          <a:bodyPr>
            <a:normAutofit/>
          </a:bodyPr>
          <a:lstStyle/>
          <a:p>
            <a:pPr eaLnBrk="1" hangingPunct="1"/>
            <a:r>
              <a:rPr lang="en-US" altLang="en-US" sz="4400" dirty="0"/>
              <a:t>Health Effects - Chronic</a:t>
            </a:r>
          </a:p>
        </p:txBody>
      </p:sp>
      <p:sp>
        <p:nvSpPr>
          <p:cNvPr id="30723" name="Rectangle 3"/>
          <p:cNvSpPr>
            <a:spLocks noGrp="1" noChangeArrowheads="1"/>
          </p:cNvSpPr>
          <p:nvPr>
            <p:ph idx="1"/>
          </p:nvPr>
        </p:nvSpPr>
        <p:spPr>
          <a:xfrm>
            <a:off x="3352800" y="3200400"/>
            <a:ext cx="6104020" cy="4525963"/>
          </a:xfrm>
        </p:spPr>
        <p:txBody>
          <a:bodyPr/>
          <a:lstStyle/>
          <a:p>
            <a:pPr marL="0" indent="0">
              <a:buNone/>
            </a:pPr>
            <a:r>
              <a:rPr lang="en-US" altLang="en-US" sz="3200" b="1" dirty="0"/>
              <a:t>Symptoms of acute exposure: </a:t>
            </a:r>
            <a:r>
              <a:rPr lang="en-US" altLang="en-US" sz="3200" i="1" dirty="0"/>
              <a:t>(cont’d)</a:t>
            </a:r>
          </a:p>
          <a:p>
            <a:pPr lvl="1"/>
            <a:r>
              <a:rPr lang="en-US" altLang="en-US" sz="2800" dirty="0"/>
              <a:t>Irritation of the respiratory tract</a:t>
            </a:r>
          </a:p>
          <a:p>
            <a:pPr lvl="1"/>
            <a:r>
              <a:rPr lang="en-US" altLang="en-US" sz="2800" dirty="0"/>
              <a:t>Pulmonary edema</a:t>
            </a:r>
          </a:p>
          <a:p>
            <a:pPr lvl="1"/>
            <a:r>
              <a:rPr lang="en-US" altLang="en-US" sz="2800" dirty="0"/>
              <a:t>Anorexia</a:t>
            </a:r>
          </a:p>
          <a:p>
            <a:pPr lvl="1"/>
            <a:r>
              <a:rPr lang="en-US" altLang="en-US" sz="2800" dirty="0"/>
              <a:t>Sleep disturbances</a:t>
            </a:r>
          </a:p>
          <a:p>
            <a:pPr eaLnBrk="1" hangingPunct="1">
              <a:buFont typeface="Wingdings" pitchFamily="2" charset="2"/>
              <a:buNone/>
            </a:pPr>
            <a:endParaRPr lang="en-US" altLang="en-US"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2578607"/>
            <a:ext cx="4114801" cy="4279393"/>
          </a:xfrm>
          <a:prstGeom prst="rect">
            <a:avLst/>
          </a:prstGeom>
        </p:spPr>
      </p:pic>
    </p:spTree>
    <p:custDataLst>
      <p:tags r:id="rId1"/>
    </p:custDataLst>
    <p:extLst>
      <p:ext uri="{BB962C8B-B14F-4D97-AF65-F5344CB8AC3E}">
        <p14:creationId xmlns:p14="http://schemas.microsoft.com/office/powerpoint/2010/main" val="1181071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29748"/>
            <a:ext cx="8458200" cy="52710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46" name="Rectangle 2"/>
          <p:cNvSpPr>
            <a:spLocks noGrp="1" noChangeArrowheads="1"/>
          </p:cNvSpPr>
          <p:nvPr>
            <p:ph type="title"/>
          </p:nvPr>
        </p:nvSpPr>
        <p:spPr>
          <a:xfrm>
            <a:off x="381000" y="-13252"/>
            <a:ext cx="7772400" cy="1143000"/>
          </a:xfrm>
        </p:spPr>
        <p:txBody>
          <a:bodyPr>
            <a:normAutofit/>
          </a:bodyPr>
          <a:lstStyle/>
          <a:p>
            <a:pPr eaLnBrk="1" hangingPunct="1"/>
            <a:r>
              <a:rPr lang="en-US" altLang="en-US" sz="4400" dirty="0"/>
              <a:t>Physiological Effects</a:t>
            </a:r>
          </a:p>
        </p:txBody>
      </p:sp>
      <p:graphicFrame>
        <p:nvGraphicFramePr>
          <p:cNvPr id="23612" name="Group 60"/>
          <p:cNvGraphicFramePr>
            <a:graphicFrameLocks noGrp="1"/>
          </p:cNvGraphicFramePr>
          <p:nvPr>
            <p:ph type="tbl" idx="1"/>
            <p:extLst>
              <p:ext uri="{D42A27DB-BD31-4B8C-83A1-F6EECF244321}">
                <p14:modId xmlns:p14="http://schemas.microsoft.com/office/powerpoint/2010/main" val="4043400198"/>
              </p:ext>
            </p:extLst>
          </p:nvPr>
        </p:nvGraphicFramePr>
        <p:xfrm>
          <a:off x="304800" y="1129750"/>
          <a:ext cx="8382000" cy="5266287"/>
        </p:xfrm>
        <a:graphic>
          <a:graphicData uri="http://schemas.openxmlformats.org/drawingml/2006/table">
            <a:tbl>
              <a:tblPr/>
              <a:tblGrid>
                <a:gridCol w="1725706">
                  <a:extLst>
                    <a:ext uri="{9D8B030D-6E8A-4147-A177-3AD203B41FA5}">
                      <a16:colId xmlns:a16="http://schemas.microsoft.com/office/drawing/2014/main" val="20000"/>
                    </a:ext>
                  </a:extLst>
                </a:gridCol>
                <a:gridCol w="6656294">
                  <a:extLst>
                    <a:ext uri="{9D8B030D-6E8A-4147-A177-3AD203B41FA5}">
                      <a16:colId xmlns:a16="http://schemas.microsoft.com/office/drawing/2014/main" val="20001"/>
                    </a:ext>
                  </a:extLst>
                </a:gridCol>
              </a:tblGrid>
              <a:tr h="43254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ppm by </a:t>
                      </a:r>
                      <a:r>
                        <a:rPr kumimoji="0" lang="en-US" sz="2000" b="0" i="0" u="none" strike="noStrike" cap="none" normalizeH="0" baseline="0" dirty="0" err="1">
                          <a:ln>
                            <a:noFill/>
                          </a:ln>
                          <a:solidFill>
                            <a:schemeClr val="tx1"/>
                          </a:solidFill>
                          <a:effectLst/>
                          <a:latin typeface="Arial" charset="0"/>
                          <a:cs typeface="Arial" charset="0"/>
                        </a:rPr>
                        <a:t>Vol</a:t>
                      </a:r>
                      <a:endParaRPr kumimoji="0" lang="en-US" sz="2000" b="0" i="0" u="none" strike="noStrike" cap="none" normalizeH="0" baseline="0" dirty="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Effects of Exposure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254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0.13</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Barely perceptible odor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54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4.6</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Easily detectable moderate odor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254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10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Beginning eye irritation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254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27</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Strong, unpleasant odor, not intolerable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254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100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Coughing, eye irritation, loss of smell after 2-5 mins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461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200-300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Eye inflammation and resp tract irritation after 1 hour exposure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461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500-700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Loss of consciousness, and possibly death in 30 min-1 hour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254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700-1000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Rapid unconsciousness, stopping of resp, death</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7461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a:ln>
                            <a:noFill/>
                          </a:ln>
                          <a:solidFill>
                            <a:schemeClr val="tx1"/>
                          </a:solidFill>
                          <a:effectLst/>
                          <a:latin typeface="Arial" charset="0"/>
                          <a:cs typeface="Arial" charset="0"/>
                        </a:rPr>
                        <a:t>1,000-2,000</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Immediate unconsciousness, early stopping of resp., death in a few minutes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964769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r>
              <a:rPr lang="en-US" altLang="en-US" sz="4400" dirty="0"/>
              <a:t>Physiological Effects</a:t>
            </a:r>
          </a:p>
        </p:txBody>
      </p:sp>
      <p:sp>
        <p:nvSpPr>
          <p:cNvPr id="3" name="Content Placeholder 2"/>
          <p:cNvSpPr>
            <a:spLocks noGrp="1"/>
          </p:cNvSpPr>
          <p:nvPr>
            <p:ph idx="1"/>
          </p:nvPr>
        </p:nvSpPr>
        <p:spPr>
          <a:xfrm>
            <a:off x="2741598" y="2590800"/>
            <a:ext cx="6104020" cy="4525963"/>
          </a:xfrm>
        </p:spPr>
        <p:txBody>
          <a:bodyPr/>
          <a:lstStyle/>
          <a:p>
            <a:pPr marL="0" indent="0">
              <a:buNone/>
            </a:pPr>
            <a:r>
              <a:rPr lang="en-US" dirty="0"/>
              <a:t>OSHA has a slightly different chart on exposures:</a:t>
            </a:r>
          </a:p>
          <a:p>
            <a:pPr marL="0" indent="0">
              <a:buNone/>
            </a:pPr>
            <a:r>
              <a:rPr lang="en-US" dirty="0">
                <a:hlinkClick r:id="rId4"/>
              </a:rPr>
              <a:t>https://www.osha.gov/SLTC/hydrogensulfide/hazards.html</a:t>
            </a:r>
            <a:endParaRPr lang="en-US" dirty="0"/>
          </a:p>
          <a:p>
            <a:endParaRPr lang="en-US" dirty="0"/>
          </a:p>
        </p:txBody>
      </p:sp>
      <p:pic>
        <p:nvPicPr>
          <p:cNvPr id="2" name="Picture 1"/>
          <p:cNvPicPr>
            <a:picLocks noChangeAspect="1"/>
          </p:cNvPicPr>
          <p:nvPr/>
        </p:nvPicPr>
        <p:blipFill>
          <a:blip r:embed="rId5"/>
          <a:stretch>
            <a:fillRect/>
          </a:stretch>
        </p:blipFill>
        <p:spPr>
          <a:xfrm>
            <a:off x="228600" y="2743200"/>
            <a:ext cx="2286000" cy="2317315"/>
          </a:xfrm>
          <a:prstGeom prst="rect">
            <a:avLst/>
          </a:prstGeom>
        </p:spPr>
      </p:pic>
    </p:spTree>
    <p:custDataLst>
      <p:tags r:id="rId1"/>
    </p:custDataLst>
    <p:extLst>
      <p:ext uri="{BB962C8B-B14F-4D97-AF65-F5344CB8AC3E}">
        <p14:creationId xmlns:p14="http://schemas.microsoft.com/office/powerpoint/2010/main" val="1508740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04800"/>
            <a:ext cx="8229600" cy="1143000"/>
          </a:xfrm>
        </p:spPr>
        <p:txBody>
          <a:bodyPr/>
          <a:lstStyle/>
          <a:p>
            <a:pPr eaLnBrk="1" hangingPunct="1"/>
            <a:r>
              <a:rPr lang="en-US" altLang="en-US" dirty="0"/>
              <a:t>Dose-Response Relationship </a:t>
            </a:r>
          </a:p>
        </p:txBody>
      </p:sp>
      <p:sp>
        <p:nvSpPr>
          <p:cNvPr id="32771" name="Rectangle 3"/>
          <p:cNvSpPr>
            <a:spLocks noGrp="1" noChangeArrowheads="1"/>
          </p:cNvSpPr>
          <p:nvPr>
            <p:ph idx="1"/>
          </p:nvPr>
        </p:nvSpPr>
        <p:spPr>
          <a:xfrm>
            <a:off x="457200" y="1874837"/>
            <a:ext cx="6553200" cy="4525963"/>
          </a:xfrm>
        </p:spPr>
        <p:txBody>
          <a:bodyPr>
            <a:normAutofit/>
          </a:bodyPr>
          <a:lstStyle/>
          <a:p>
            <a:pPr marL="0" indent="0" eaLnBrk="1" hangingPunct="1">
              <a:buNone/>
            </a:pPr>
            <a:r>
              <a:rPr lang="en-US" altLang="en-US" sz="3500" b="1" dirty="0"/>
              <a:t>Effects of H</a:t>
            </a:r>
            <a:r>
              <a:rPr lang="en-US" altLang="en-US" sz="3500" b="1" baseline="-25000" dirty="0"/>
              <a:t>2</a:t>
            </a:r>
            <a:r>
              <a:rPr lang="en-US" altLang="en-US" sz="3500" b="1" dirty="0"/>
              <a:t>S body are dependent on several factors:</a:t>
            </a:r>
          </a:p>
        </p:txBody>
      </p:sp>
      <p:graphicFrame>
        <p:nvGraphicFramePr>
          <p:cNvPr id="2" name="Diagram 1"/>
          <p:cNvGraphicFramePr/>
          <p:nvPr>
            <p:extLst>
              <p:ext uri="{D42A27DB-BD31-4B8C-83A1-F6EECF244321}">
                <p14:modId xmlns:p14="http://schemas.microsoft.com/office/powerpoint/2010/main" val="2752272973"/>
              </p:ext>
            </p:extLst>
          </p:nvPr>
        </p:nvGraphicFramePr>
        <p:xfrm>
          <a:off x="1447800" y="3124200"/>
          <a:ext cx="49530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09651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60337"/>
            <a:ext cx="8229600" cy="1143000"/>
          </a:xfrm>
        </p:spPr>
        <p:txBody>
          <a:bodyPr>
            <a:normAutofit/>
          </a:bodyPr>
          <a:lstStyle/>
          <a:p>
            <a:pPr eaLnBrk="1" hangingPunct="1"/>
            <a:r>
              <a:rPr lang="en-US" altLang="en-US" sz="4400" dirty="0"/>
              <a:t>Industrial Sources of H</a:t>
            </a:r>
            <a:r>
              <a:rPr lang="en-US" altLang="en-US" sz="4400" baseline="-25000" dirty="0"/>
              <a:t>2</a:t>
            </a:r>
            <a:r>
              <a:rPr lang="en-US" altLang="en-US" sz="4400" dirty="0"/>
              <a:t>S  </a:t>
            </a:r>
          </a:p>
        </p:txBody>
      </p:sp>
      <p:sp>
        <p:nvSpPr>
          <p:cNvPr id="5123" name="Rectangle 3"/>
          <p:cNvSpPr>
            <a:spLocks noGrp="1" noChangeArrowheads="1"/>
          </p:cNvSpPr>
          <p:nvPr>
            <p:ph idx="1"/>
          </p:nvPr>
        </p:nvSpPr>
        <p:spPr>
          <a:xfrm>
            <a:off x="753980" y="1582659"/>
            <a:ext cx="6104020" cy="4525963"/>
          </a:xfrm>
        </p:spPr>
        <p:txBody>
          <a:bodyPr>
            <a:normAutofit/>
          </a:bodyPr>
          <a:lstStyle/>
          <a:p>
            <a:pPr marL="0" indent="0" eaLnBrk="1" hangingPunct="1">
              <a:lnSpc>
                <a:spcPct val="90000"/>
              </a:lnSpc>
              <a:buNone/>
            </a:pPr>
            <a:r>
              <a:rPr lang="en-US" altLang="en-US" sz="2400" dirty="0"/>
              <a:t>H</a:t>
            </a:r>
            <a:r>
              <a:rPr lang="en-US" altLang="en-US" sz="2400" baseline="-25000" dirty="0"/>
              <a:t>2</a:t>
            </a:r>
            <a:r>
              <a:rPr lang="en-US" altLang="en-US" sz="2400" dirty="0"/>
              <a:t>S is a, product,                                                                           by-product, or waste                                                        material of many                                                       industrial processes:</a:t>
            </a:r>
          </a:p>
          <a:p>
            <a:pPr lvl="1" eaLnBrk="1" hangingPunct="1">
              <a:lnSpc>
                <a:spcPct val="90000"/>
              </a:lnSpc>
            </a:pPr>
            <a:r>
              <a:rPr lang="en-US" altLang="en-US" sz="2000" dirty="0"/>
              <a:t>petroleum refining, </a:t>
            </a:r>
          </a:p>
          <a:p>
            <a:pPr lvl="1" eaLnBrk="1" hangingPunct="1">
              <a:lnSpc>
                <a:spcPct val="90000"/>
              </a:lnSpc>
            </a:pPr>
            <a:r>
              <a:rPr lang="en-US" altLang="en-US" sz="2000" dirty="0"/>
              <a:t>tanning, </a:t>
            </a:r>
          </a:p>
          <a:p>
            <a:pPr lvl="1" eaLnBrk="1" hangingPunct="1">
              <a:lnSpc>
                <a:spcPct val="90000"/>
              </a:lnSpc>
            </a:pPr>
            <a:r>
              <a:rPr lang="en-US" altLang="en-US" sz="2000" dirty="0"/>
              <a:t>mining, </a:t>
            </a:r>
          </a:p>
          <a:p>
            <a:pPr lvl="1" eaLnBrk="1" hangingPunct="1">
              <a:lnSpc>
                <a:spcPct val="90000"/>
              </a:lnSpc>
            </a:pPr>
            <a:r>
              <a:rPr lang="en-US" altLang="en-US" sz="2000" dirty="0" err="1"/>
              <a:t>Woodpulp</a:t>
            </a:r>
            <a:r>
              <a:rPr lang="en-US" altLang="en-US" sz="2000" dirty="0"/>
              <a:t> processing, </a:t>
            </a:r>
          </a:p>
          <a:p>
            <a:pPr lvl="1" eaLnBrk="1" hangingPunct="1">
              <a:lnSpc>
                <a:spcPct val="90000"/>
              </a:lnSpc>
            </a:pPr>
            <a:r>
              <a:rPr lang="en-US" altLang="en-US" sz="2000" dirty="0"/>
              <a:t>rayon manufacturing, </a:t>
            </a:r>
          </a:p>
          <a:p>
            <a:pPr lvl="1" eaLnBrk="1" hangingPunct="1">
              <a:lnSpc>
                <a:spcPct val="90000"/>
              </a:lnSpc>
            </a:pPr>
            <a:r>
              <a:rPr lang="en-US" altLang="en-US" sz="2000" dirty="0"/>
              <a:t>sugar-beet processing,</a:t>
            </a:r>
          </a:p>
          <a:p>
            <a:pPr lvl="1" eaLnBrk="1" hangingPunct="1">
              <a:lnSpc>
                <a:spcPct val="90000"/>
              </a:lnSpc>
            </a:pPr>
            <a:r>
              <a:rPr lang="en-US" altLang="en-US" sz="2000" dirty="0"/>
              <a:t>and hot-asphalt paving. </a:t>
            </a:r>
          </a:p>
          <a:p>
            <a:pPr eaLnBrk="1" hangingPunct="1">
              <a:lnSpc>
                <a:spcPct val="90000"/>
              </a:lnSpc>
            </a:pPr>
            <a:r>
              <a:rPr lang="en-US" altLang="en-US" sz="2400" dirty="0"/>
              <a:t>As a by-product it is often recovered and converted to elemental sulfur or sulfuric acid</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990600"/>
            <a:ext cx="3038409" cy="4525963"/>
          </a:xfrm>
          <a:prstGeom prst="rect">
            <a:avLst/>
          </a:prstGeom>
          <a:effectLst>
            <a:softEdge rad="317500"/>
          </a:effectLst>
        </p:spPr>
      </p:pic>
    </p:spTree>
    <p:custDataLst>
      <p:tags r:id="rId1"/>
    </p:custDataLst>
    <p:extLst>
      <p:ext uri="{BB962C8B-B14F-4D97-AF65-F5344CB8AC3E}">
        <p14:creationId xmlns:p14="http://schemas.microsoft.com/office/powerpoint/2010/main" val="1908113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9400"/>
            <a:ext cx="8229600" cy="1143000"/>
          </a:xfrm>
        </p:spPr>
        <p:txBody>
          <a:bodyPr>
            <a:normAutofit/>
          </a:bodyPr>
          <a:lstStyle/>
          <a:p>
            <a:pPr eaLnBrk="1" hangingPunct="1"/>
            <a:r>
              <a:rPr lang="en-US" altLang="en-US" sz="4400" dirty="0"/>
              <a:t>Dose-Response Relationship </a:t>
            </a:r>
          </a:p>
        </p:txBody>
      </p:sp>
      <p:sp>
        <p:nvSpPr>
          <p:cNvPr id="33795" name="Rectangle 3"/>
          <p:cNvSpPr>
            <a:spLocks noGrp="1" noChangeArrowheads="1"/>
          </p:cNvSpPr>
          <p:nvPr>
            <p:ph idx="1"/>
          </p:nvPr>
        </p:nvSpPr>
        <p:spPr>
          <a:xfrm>
            <a:off x="609600" y="1422400"/>
            <a:ext cx="6104020" cy="4525963"/>
          </a:xfrm>
        </p:spPr>
        <p:txBody>
          <a:bodyPr>
            <a:normAutofit/>
          </a:bodyPr>
          <a:lstStyle/>
          <a:p>
            <a:pPr marL="0" indent="0" eaLnBrk="1" hangingPunct="1">
              <a:buNone/>
            </a:pPr>
            <a:r>
              <a:rPr lang="en-US" altLang="en-US" sz="2800" b="1" dirty="0"/>
              <a:t>Individual variables:</a:t>
            </a:r>
          </a:p>
          <a:p>
            <a:pPr lvl="1" eaLnBrk="1" hangingPunct="1">
              <a:buFont typeface="Wingdings" pitchFamily="2" charset="2"/>
              <a:buNone/>
            </a:pPr>
            <a:endParaRPr lang="en-US" altLang="en-US" sz="2400" dirty="0"/>
          </a:p>
        </p:txBody>
      </p:sp>
      <p:graphicFrame>
        <p:nvGraphicFramePr>
          <p:cNvPr id="2" name="Diagram 1"/>
          <p:cNvGraphicFramePr/>
          <p:nvPr>
            <p:extLst>
              <p:ext uri="{D42A27DB-BD31-4B8C-83A1-F6EECF244321}">
                <p14:modId xmlns:p14="http://schemas.microsoft.com/office/powerpoint/2010/main" val="3516013366"/>
              </p:ext>
            </p:extLst>
          </p:nvPr>
        </p:nvGraphicFramePr>
        <p:xfrm>
          <a:off x="1604210" y="188436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1635334" y="5360989"/>
            <a:ext cx="6062417" cy="1171574"/>
          </a:xfrm>
          <a:prstGeom prst="rect">
            <a:avLst/>
          </a:prstGeom>
        </p:spPr>
      </p:pic>
    </p:spTree>
    <p:custDataLst>
      <p:tags r:id="rId1"/>
    </p:custDataLst>
    <p:extLst>
      <p:ext uri="{BB962C8B-B14F-4D97-AF65-F5344CB8AC3E}">
        <p14:creationId xmlns:p14="http://schemas.microsoft.com/office/powerpoint/2010/main" val="1828303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09575"/>
            <a:ext cx="8229600" cy="1143000"/>
          </a:xfrm>
        </p:spPr>
        <p:txBody>
          <a:bodyPr>
            <a:normAutofit/>
          </a:bodyPr>
          <a:lstStyle/>
          <a:p>
            <a:pPr eaLnBrk="1" hangingPunct="1"/>
            <a:r>
              <a:rPr lang="en-US" altLang="en-US" sz="4400" dirty="0"/>
              <a:t>Interaction w/ Drugs and Alcohol</a:t>
            </a:r>
          </a:p>
        </p:txBody>
      </p:sp>
      <p:sp>
        <p:nvSpPr>
          <p:cNvPr id="34819" name="Rectangle 3"/>
          <p:cNvSpPr>
            <a:spLocks noGrp="1" noChangeArrowheads="1"/>
          </p:cNvSpPr>
          <p:nvPr>
            <p:ph idx="1"/>
          </p:nvPr>
        </p:nvSpPr>
        <p:spPr>
          <a:xfrm>
            <a:off x="3428999" y="2819400"/>
            <a:ext cx="5867400" cy="4525963"/>
          </a:xfrm>
        </p:spPr>
        <p:txBody>
          <a:bodyPr>
            <a:normAutofit/>
          </a:bodyPr>
          <a:lstStyle/>
          <a:p>
            <a:pPr eaLnBrk="1" hangingPunct="1"/>
            <a:r>
              <a:rPr lang="en-US" altLang="en-US" sz="3200" dirty="0"/>
              <a:t>Alcohol, prescription drugs,          and illicit drugs may result                    in hypersensitivity to H</a:t>
            </a:r>
            <a:r>
              <a:rPr lang="en-US" altLang="en-US" sz="3200" baseline="-25000" dirty="0"/>
              <a:t>2</a:t>
            </a:r>
            <a:r>
              <a:rPr lang="en-US" altLang="en-US" sz="3200" dirty="0"/>
              <a:t>S</a:t>
            </a:r>
          </a:p>
          <a:p>
            <a:pPr eaLnBrk="1" hangingPunct="1"/>
            <a:r>
              <a:rPr lang="en-US" altLang="en-US" sz="3200" dirty="0"/>
              <a:t>Additionally, multiple toxins being filtered from bloodstream by liver may slow metabolism rate</a:t>
            </a:r>
          </a:p>
        </p:txBody>
      </p:sp>
      <p:pic>
        <p:nvPicPr>
          <p:cNvPr id="3" name="Picture 2"/>
          <p:cNvPicPr>
            <a:picLocks noChangeAspect="1"/>
          </p:cNvPicPr>
          <p:nvPr/>
        </p:nvPicPr>
        <p:blipFill>
          <a:blip r:embed="rId3">
            <a:clrChange>
              <a:clrFrom>
                <a:srgbClr val="F0F0F8"/>
              </a:clrFrom>
              <a:clrTo>
                <a:srgbClr val="F0F0F8">
                  <a:alpha val="0"/>
                </a:srgbClr>
              </a:clrTo>
            </a:clrChange>
            <a:extLst>
              <a:ext uri="{28A0092B-C50C-407E-A947-70E740481C1C}">
                <a14:useLocalDpi xmlns:a14="http://schemas.microsoft.com/office/drawing/2010/main" val="0"/>
              </a:ext>
            </a:extLst>
          </a:blip>
          <a:stretch>
            <a:fillRect/>
          </a:stretch>
        </p:blipFill>
        <p:spPr>
          <a:xfrm>
            <a:off x="-33868" y="3101375"/>
            <a:ext cx="3462867" cy="3782026"/>
          </a:xfrm>
          <a:prstGeom prst="rect">
            <a:avLst/>
          </a:prstGeom>
        </p:spPr>
      </p:pic>
    </p:spTree>
    <p:custDataLst>
      <p:tags r:id="rId1"/>
    </p:custDataLst>
    <p:extLst>
      <p:ext uri="{BB962C8B-B14F-4D97-AF65-F5344CB8AC3E}">
        <p14:creationId xmlns:p14="http://schemas.microsoft.com/office/powerpoint/2010/main" val="2174077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A3FDAF-E6A2-40BC-B4B9-59947322A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sp>
        <p:nvSpPr>
          <p:cNvPr id="9" name="Rectangle 2">
            <a:extLst>
              <a:ext uri="{FF2B5EF4-FFF2-40B4-BE49-F238E27FC236}">
                <a16:creationId xmlns:a16="http://schemas.microsoft.com/office/drawing/2014/main" id="{3EAE63F5-9A9E-4992-B600-0F9ACE9329B8}"/>
              </a:ext>
            </a:extLst>
          </p:cNvPr>
          <p:cNvSpPr>
            <a:spLocks noGrp="1" noChangeArrowheads="1"/>
          </p:cNvSpPr>
          <p:nvPr>
            <p:ph type="ctrTitle"/>
          </p:nvPr>
        </p:nvSpPr>
        <p:spPr>
          <a:xfrm>
            <a:off x="-8467" y="-152400"/>
            <a:ext cx="5305424" cy="3505200"/>
          </a:xfrm>
        </p:spPr>
        <p:txBody>
          <a:bodyPr>
            <a:normAutofit/>
          </a:bodyPr>
          <a:lstStyle/>
          <a:p>
            <a:pPr eaLnBrk="1" fontAlgn="auto" hangingPunct="1">
              <a:spcAft>
                <a:spcPts val="0"/>
              </a:spcAft>
              <a:defRPr/>
            </a:pPr>
            <a:r>
              <a:rPr lang="en-US" sz="4400" b="1" dirty="0">
                <a:solidFill>
                  <a:srgbClr val="002060"/>
                </a:solidFill>
                <a:effectLst/>
                <a:latin typeface="+mn-lt"/>
              </a:rPr>
              <a:t>Chemical Properties, Physiological Effects and Chemical Reactions of H</a:t>
            </a:r>
            <a:r>
              <a:rPr lang="en-US" sz="4400" b="1" baseline="-25000" dirty="0">
                <a:solidFill>
                  <a:srgbClr val="002060"/>
                </a:solidFill>
                <a:effectLst/>
                <a:latin typeface="+mn-lt"/>
              </a:rPr>
              <a:t>2</a:t>
            </a:r>
            <a:r>
              <a:rPr lang="en-US" sz="4400" b="1" dirty="0">
                <a:solidFill>
                  <a:srgbClr val="002060"/>
                </a:solidFill>
                <a:effectLst/>
                <a:latin typeface="+mn-lt"/>
              </a:rPr>
              <a:t>S</a:t>
            </a:r>
            <a:br>
              <a:rPr lang="en-US" sz="4000" b="1" dirty="0">
                <a:solidFill>
                  <a:srgbClr val="002060"/>
                </a:solidFill>
                <a:latin typeface="+mn-lt"/>
              </a:rPr>
            </a:br>
            <a:endParaRPr lang="en-US" sz="4000" b="1" dirty="0">
              <a:solidFill>
                <a:srgbClr val="002060"/>
              </a:solidFill>
              <a:latin typeface="+mn-lt"/>
            </a:endParaRPr>
          </a:p>
        </p:txBody>
      </p:sp>
      <p:grpSp>
        <p:nvGrpSpPr>
          <p:cNvPr id="2" name="Group 1">
            <a:extLst>
              <a:ext uri="{FF2B5EF4-FFF2-40B4-BE49-F238E27FC236}">
                <a16:creationId xmlns:a16="http://schemas.microsoft.com/office/drawing/2014/main" id="{D3012EB1-0222-4069-8E76-919E45A34198}"/>
              </a:ext>
            </a:extLst>
          </p:cNvPr>
          <p:cNvGrpSpPr/>
          <p:nvPr/>
        </p:nvGrpSpPr>
        <p:grpSpPr>
          <a:xfrm>
            <a:off x="5943600" y="304800"/>
            <a:ext cx="2847975" cy="2847975"/>
            <a:chOff x="5943600" y="304800"/>
            <a:chExt cx="2847975" cy="2847975"/>
          </a:xfrm>
        </p:grpSpPr>
        <p:grpSp>
          <p:nvGrpSpPr>
            <p:cNvPr id="4" name="Group 3">
              <a:extLst>
                <a:ext uri="{FF2B5EF4-FFF2-40B4-BE49-F238E27FC236}">
                  <a16:creationId xmlns:a16="http://schemas.microsoft.com/office/drawing/2014/main" id="{F7B3028C-C9B1-42C2-9672-DD42595C1411}"/>
                </a:ext>
              </a:extLst>
            </p:cNvPr>
            <p:cNvGrpSpPr/>
            <p:nvPr/>
          </p:nvGrpSpPr>
          <p:grpSpPr>
            <a:xfrm>
              <a:off x="5943600" y="304800"/>
              <a:ext cx="2847975" cy="2847975"/>
              <a:chOff x="5943600" y="304800"/>
              <a:chExt cx="2847975" cy="2847975"/>
            </a:xfrm>
          </p:grpSpPr>
          <p:sp>
            <p:nvSpPr>
              <p:cNvPr id="7" name="Rectangle 6">
                <a:extLst>
                  <a:ext uri="{FF2B5EF4-FFF2-40B4-BE49-F238E27FC236}">
                    <a16:creationId xmlns:a16="http://schemas.microsoft.com/office/drawing/2014/main" id="{D7A9E4A2-FA35-458B-A945-13899C4F8093}"/>
                  </a:ext>
                </a:extLst>
              </p:cNvPr>
              <p:cNvSpPr/>
              <p:nvPr/>
            </p:nvSpPr>
            <p:spPr>
              <a:xfrm rot="18836469">
                <a:off x="6386950" y="786324"/>
                <a:ext cx="1903205"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304800"/>
                <a:ext cx="28479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a:extLst>
                <a:ext uri="{FF2B5EF4-FFF2-40B4-BE49-F238E27FC236}">
                  <a16:creationId xmlns:a16="http://schemas.microsoft.com/office/drawing/2014/main" id="{39C5F847-BCA6-4190-9A2C-4728B331753D}"/>
                </a:ext>
              </a:extLst>
            </p:cNvPr>
            <p:cNvSpPr/>
            <p:nvPr/>
          </p:nvSpPr>
          <p:spPr>
            <a:xfrm>
              <a:off x="7035605" y="2057400"/>
              <a:ext cx="663964" cy="461665"/>
            </a:xfrm>
            <a:prstGeom prst="rect">
              <a:avLst/>
            </a:prstGeom>
          </p:spPr>
          <p:txBody>
            <a:bodyPr wrap="none">
              <a:spAutoFit/>
            </a:bodyPr>
            <a:lstStyle/>
            <a:p>
              <a:r>
                <a:rPr lang="en-US" dirty="0"/>
                <a:t>H</a:t>
              </a:r>
              <a:r>
                <a:rPr lang="en-US" baseline="-25000" dirty="0"/>
                <a:t>2</a:t>
              </a:r>
              <a:r>
                <a:rPr lang="en-US" dirty="0"/>
                <a:t>S</a:t>
              </a:r>
            </a:p>
          </p:txBody>
        </p:sp>
      </p:grpSp>
    </p:spTree>
    <p:custDataLst>
      <p:tags r:id="rId1"/>
    </p:custDataLst>
    <p:extLst>
      <p:ext uri="{BB962C8B-B14F-4D97-AF65-F5344CB8AC3E}">
        <p14:creationId xmlns:p14="http://schemas.microsoft.com/office/powerpoint/2010/main" val="145796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89363" y="123511"/>
            <a:ext cx="8229600" cy="1143000"/>
          </a:xfrm>
        </p:spPr>
        <p:txBody>
          <a:bodyPr>
            <a:normAutofit/>
          </a:bodyPr>
          <a:lstStyle/>
          <a:p>
            <a:pPr eaLnBrk="1" hangingPunct="1"/>
            <a:r>
              <a:rPr lang="en-US" altLang="en-US" sz="4400" dirty="0"/>
              <a:t>Synonyms for H</a:t>
            </a:r>
            <a:r>
              <a:rPr lang="en-US" altLang="en-US" sz="4400" baseline="-25000" dirty="0"/>
              <a:t>2</a:t>
            </a:r>
            <a:r>
              <a:rPr lang="en-US" altLang="en-US" sz="4400" dirty="0"/>
              <a:t>S</a:t>
            </a:r>
          </a:p>
        </p:txBody>
      </p:sp>
      <p:sp>
        <p:nvSpPr>
          <p:cNvPr id="6147" name="Rectangle 3"/>
          <p:cNvSpPr>
            <a:spLocks noGrp="1" noChangeArrowheads="1"/>
          </p:cNvSpPr>
          <p:nvPr>
            <p:ph idx="1"/>
          </p:nvPr>
        </p:nvSpPr>
        <p:spPr>
          <a:xfrm>
            <a:off x="4765292" y="2398341"/>
            <a:ext cx="6104020" cy="4525963"/>
          </a:xfrm>
        </p:spPr>
        <p:txBody>
          <a:bodyPr>
            <a:normAutofit/>
          </a:bodyPr>
          <a:lstStyle/>
          <a:p>
            <a:pPr eaLnBrk="1" hangingPunct="1"/>
            <a:r>
              <a:rPr lang="en-US" altLang="en-US" sz="3200" dirty="0"/>
              <a:t>Sulfuretted Hydrogen</a:t>
            </a:r>
          </a:p>
          <a:p>
            <a:pPr eaLnBrk="1" hangingPunct="1"/>
            <a:r>
              <a:rPr lang="en-US" altLang="en-US" sz="3200" dirty="0"/>
              <a:t>Dihydrogen sulfide</a:t>
            </a:r>
          </a:p>
          <a:p>
            <a:pPr eaLnBrk="1" hangingPunct="1"/>
            <a:r>
              <a:rPr lang="en-US" altLang="en-US" sz="3200" dirty="0"/>
              <a:t>Sulfur hydride</a:t>
            </a:r>
          </a:p>
          <a:p>
            <a:pPr eaLnBrk="1" hangingPunct="1"/>
            <a:r>
              <a:rPr lang="en-US" altLang="en-US" sz="3200" dirty="0" err="1"/>
              <a:t>Hydrosulfuric</a:t>
            </a:r>
            <a:r>
              <a:rPr lang="en-US" altLang="en-US" sz="3200" dirty="0"/>
              <a:t> acid</a:t>
            </a:r>
          </a:p>
          <a:p>
            <a:pPr eaLnBrk="1" hangingPunct="1"/>
            <a:r>
              <a:rPr lang="en-US" altLang="en-US" sz="3200" dirty="0"/>
              <a:t>Sewer gas </a:t>
            </a:r>
          </a:p>
          <a:p>
            <a:pPr eaLnBrk="1" hangingPunct="1"/>
            <a:r>
              <a:rPr lang="en-US" altLang="en-US" sz="3200" dirty="0"/>
              <a:t>Rotten egg gas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09800"/>
            <a:ext cx="3956821" cy="37338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63" y="2640171"/>
            <a:ext cx="3789347" cy="2213610"/>
          </a:xfrm>
          <a:prstGeom prst="rect">
            <a:avLst/>
          </a:prstGeom>
        </p:spPr>
      </p:pic>
    </p:spTree>
    <p:custDataLst>
      <p:tags r:id="rId1"/>
    </p:custDataLst>
    <p:extLst>
      <p:ext uri="{BB962C8B-B14F-4D97-AF65-F5344CB8AC3E}">
        <p14:creationId xmlns:p14="http://schemas.microsoft.com/office/powerpoint/2010/main" val="4173082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28650" y="175418"/>
            <a:ext cx="7886700" cy="1325563"/>
          </a:xfrm>
        </p:spPr>
        <p:txBody>
          <a:bodyPr>
            <a:normAutofit/>
          </a:bodyPr>
          <a:lstStyle/>
          <a:p>
            <a:pPr eaLnBrk="1" hangingPunct="1"/>
            <a:r>
              <a:rPr lang="en-US" altLang="en-US" sz="4400" dirty="0"/>
              <a:t>Synonyms for H</a:t>
            </a:r>
            <a:r>
              <a:rPr lang="en-US" altLang="en-US" sz="4400" baseline="-25000" dirty="0"/>
              <a:t>2</a:t>
            </a:r>
            <a:r>
              <a:rPr lang="en-US" altLang="en-US" sz="4400" dirty="0"/>
              <a:t>S</a:t>
            </a:r>
          </a:p>
        </p:txBody>
      </p:sp>
      <p:sp>
        <p:nvSpPr>
          <p:cNvPr id="7171" name="Rectangle 4"/>
          <p:cNvSpPr>
            <a:spLocks noGrp="1" noChangeArrowheads="1"/>
          </p:cNvSpPr>
          <p:nvPr>
            <p:ph idx="1"/>
          </p:nvPr>
        </p:nvSpPr>
        <p:spPr>
          <a:xfrm>
            <a:off x="5105400" y="2590799"/>
            <a:ext cx="6104020" cy="4525963"/>
          </a:xfrm>
        </p:spPr>
        <p:txBody>
          <a:bodyPr>
            <a:normAutofit/>
          </a:bodyPr>
          <a:lstStyle/>
          <a:p>
            <a:pPr eaLnBrk="1" hangingPunct="1"/>
            <a:r>
              <a:rPr lang="en-US" altLang="en-US" sz="3200" dirty="0"/>
              <a:t>Swamp gas </a:t>
            </a:r>
          </a:p>
          <a:p>
            <a:pPr eaLnBrk="1" hangingPunct="1"/>
            <a:r>
              <a:rPr lang="en-US" altLang="en-US" sz="3200" dirty="0"/>
              <a:t>Hepatic acid </a:t>
            </a:r>
          </a:p>
          <a:p>
            <a:pPr eaLnBrk="1" hangingPunct="1"/>
            <a:r>
              <a:rPr lang="en-US" altLang="en-US" sz="3200" dirty="0"/>
              <a:t>Sour gas</a:t>
            </a:r>
          </a:p>
          <a:p>
            <a:pPr eaLnBrk="1" hangingPunct="1"/>
            <a:r>
              <a:rPr lang="en-US" altLang="en-US" sz="3200" dirty="0"/>
              <a:t>Stink damp</a:t>
            </a:r>
          </a:p>
          <a:p>
            <a:pPr eaLnBrk="1" hangingPunct="1"/>
            <a:r>
              <a:rPr lang="en-US" altLang="en-US" sz="3200" dirty="0"/>
              <a:t>Devil’s Breath</a:t>
            </a:r>
          </a:p>
          <a:p>
            <a:pPr eaLnBrk="1" hangingPunct="1"/>
            <a:r>
              <a:rPr lang="en-US" altLang="en-US" sz="3200" dirty="0"/>
              <a:t>Meadow gas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209800"/>
            <a:ext cx="3956821" cy="37338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63" y="2640171"/>
            <a:ext cx="3789347" cy="2213610"/>
          </a:xfrm>
          <a:prstGeom prst="rect">
            <a:avLst/>
          </a:prstGeom>
        </p:spPr>
      </p:pic>
    </p:spTree>
    <p:custDataLst>
      <p:tags r:id="rId1"/>
    </p:custDataLst>
    <p:extLst>
      <p:ext uri="{BB962C8B-B14F-4D97-AF65-F5344CB8AC3E}">
        <p14:creationId xmlns:p14="http://schemas.microsoft.com/office/powerpoint/2010/main" val="268293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81000"/>
            <a:ext cx="8229600" cy="1143000"/>
          </a:xfrm>
        </p:spPr>
        <p:txBody>
          <a:bodyPr>
            <a:normAutofit/>
          </a:bodyPr>
          <a:lstStyle/>
          <a:p>
            <a:pPr algn="l"/>
            <a:r>
              <a:rPr lang="en-US" altLang="en-US" sz="4400" dirty="0"/>
              <a:t>H</a:t>
            </a:r>
            <a:r>
              <a:rPr lang="en-US" altLang="en-US" sz="4400" baseline="-25000" dirty="0"/>
              <a:t>2</a:t>
            </a:r>
            <a:r>
              <a:rPr lang="en-US" altLang="en-US" sz="4400" dirty="0"/>
              <a:t>S Identifiers</a:t>
            </a:r>
            <a:endParaRPr lang="en-US" sz="4400" dirty="0"/>
          </a:p>
        </p:txBody>
      </p:sp>
      <p:pic>
        <p:nvPicPr>
          <p:cNvPr id="4" name="Picture 3"/>
          <p:cNvPicPr>
            <a:picLocks noChangeAspect="1"/>
          </p:cNvPicPr>
          <p:nvPr/>
        </p:nvPicPr>
        <p:blipFill>
          <a:blip r:embed="rId2"/>
          <a:stretch>
            <a:fillRect/>
          </a:stretch>
        </p:blipFill>
        <p:spPr>
          <a:xfrm>
            <a:off x="5029200" y="1221308"/>
            <a:ext cx="3657600" cy="5086350"/>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1219" y="2239278"/>
            <a:ext cx="3050410" cy="3050410"/>
          </a:xfrm>
          <a:prstGeom prst="rect">
            <a:avLst/>
          </a:prstGeom>
        </p:spPr>
      </p:pic>
    </p:spTree>
    <p:extLst>
      <p:ext uri="{BB962C8B-B14F-4D97-AF65-F5344CB8AC3E}">
        <p14:creationId xmlns:p14="http://schemas.microsoft.com/office/powerpoint/2010/main" val="92267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21729"/>
            <a:ext cx="8229600" cy="1143000"/>
          </a:xfrm>
        </p:spPr>
        <p:txBody>
          <a:bodyPr>
            <a:normAutofit fontScale="90000"/>
          </a:bodyPr>
          <a:lstStyle/>
          <a:p>
            <a:pPr eaLnBrk="1" hangingPunct="1"/>
            <a:r>
              <a:rPr lang="en-US" altLang="en-US" sz="4400" dirty="0"/>
              <a:t>Physical &amp; Chemical Properties of H</a:t>
            </a:r>
            <a:r>
              <a:rPr lang="en-US" altLang="en-US" sz="4400" baseline="-25000" dirty="0"/>
              <a:t>2</a:t>
            </a:r>
            <a:r>
              <a:rPr lang="en-US" altLang="en-US" sz="4400" dirty="0"/>
              <a:t>S</a:t>
            </a:r>
          </a:p>
        </p:txBody>
      </p:sp>
      <p:pic>
        <p:nvPicPr>
          <p:cNvPr id="3" name="Picture 2"/>
          <p:cNvPicPr>
            <a:picLocks noChangeAspect="1"/>
          </p:cNvPicPr>
          <p:nvPr/>
        </p:nvPicPr>
        <p:blipFill>
          <a:blip r:embed="rId4"/>
          <a:stretch>
            <a:fillRect/>
          </a:stretch>
        </p:blipFill>
        <p:spPr>
          <a:xfrm>
            <a:off x="433914" y="1264729"/>
            <a:ext cx="4472609" cy="5054980"/>
          </a:xfrm>
          <a:prstGeom prst="rect">
            <a:avLst/>
          </a:prstGeom>
        </p:spPr>
      </p:pic>
      <p:pic>
        <p:nvPicPr>
          <p:cNvPr id="6" name="Picture 5"/>
          <p:cNvPicPr>
            <a:picLocks noChangeAspect="1"/>
          </p:cNvPicPr>
          <p:nvPr/>
        </p:nvPicPr>
        <p:blipFill>
          <a:blip r:embed="rId5"/>
          <a:stretch>
            <a:fillRect/>
          </a:stretch>
        </p:blipFill>
        <p:spPr>
          <a:xfrm>
            <a:off x="4929714" y="1264729"/>
            <a:ext cx="3685120" cy="5054980"/>
          </a:xfrm>
          <a:prstGeom prst="rect">
            <a:avLst/>
          </a:prstGeom>
        </p:spPr>
      </p:pic>
    </p:spTree>
    <p:custDataLst>
      <p:tags r:id="rId1"/>
    </p:custDataLst>
    <p:extLst>
      <p:ext uri="{BB962C8B-B14F-4D97-AF65-F5344CB8AC3E}">
        <p14:creationId xmlns:p14="http://schemas.microsoft.com/office/powerpoint/2010/main" val="155845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199" y="381000"/>
            <a:ext cx="8229600" cy="1143000"/>
          </a:xfrm>
        </p:spPr>
        <p:txBody>
          <a:bodyPr>
            <a:normAutofit/>
          </a:bodyPr>
          <a:lstStyle/>
          <a:p>
            <a:pPr eaLnBrk="1" hangingPunct="1"/>
            <a:r>
              <a:rPr lang="en-US" altLang="en-US" dirty="0"/>
              <a:t>Physical &amp; Chemical Properties of H</a:t>
            </a:r>
            <a:r>
              <a:rPr lang="en-US" altLang="en-US" baseline="-25000" dirty="0"/>
              <a:t>2</a:t>
            </a:r>
            <a:r>
              <a:rPr lang="en-US" altLang="en-US" dirty="0"/>
              <a:t>S</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313" r="9412"/>
          <a:stretch/>
        </p:blipFill>
        <p:spPr>
          <a:xfrm>
            <a:off x="-1" y="1190560"/>
            <a:ext cx="9144001" cy="5667440"/>
          </a:xfrm>
          <a:prstGeom prst="rect">
            <a:avLst/>
          </a:prstGeom>
          <a:effectLst>
            <a:softEdge rad="635000"/>
          </a:effectLst>
        </p:spPr>
      </p:pic>
    </p:spTree>
    <p:custDataLst>
      <p:tags r:id="rId1"/>
    </p:custDataLst>
    <p:extLst>
      <p:ext uri="{BB962C8B-B14F-4D97-AF65-F5344CB8AC3E}">
        <p14:creationId xmlns:p14="http://schemas.microsoft.com/office/powerpoint/2010/main" val="41297360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NCOURSE" val="tfdFWLBA"/>
  <p:tag name="ARTICULATE_DESIGN_ID_1_OFFICE THEME" val="hVlQqMgU"/>
  <p:tag name="MMPROD_NEXTUNIQUEID" val="10011"/>
  <p:tag name="ARTICULATE_SLIDE_COUNT" val="42"/>
  <p:tag name="MMPROD_UIDATA" val="&lt;database version=&quot;11.0&quot;&gt;&lt;object type=&quot;1&quot; unique_id=&quot;10001&quot;&gt;&lt;object type=&quot;2&quot; unique_id=&quot;261275&quot;&gt;&lt;object type=&quot;3&quot; unique_id=&quot;261276&quot;&gt;&lt;property id=&quot;20148&quot; value=&quot;5&quot;/&gt;&lt;property id=&quot;20300&quot; value=&quot;Slide 2 - &amp;quot;Chemical Properties, Physiological Effects and Chemical Reactions of H2S &amp;quot;&quot;/&gt;&lt;property id=&quot;20307&quot; value=&quot;508&quot;/&gt;&lt;/object&gt;&lt;object type=&quot;3&quot; unique_id=&quot;261277&quot;&gt;&lt;property id=&quot;20148&quot; value=&quot;5&quot;/&gt;&lt;property id=&quot;20300&quot; value=&quot;Slide 3 - &amp;quot;Natural Sources of H2S&amp;quot;&quot;/&gt;&lt;property id=&quot;20307&quot; value=&quot;509&quot;/&gt;&lt;/object&gt;&lt;object type=&quot;3&quot; unique_id=&quot;261278&quot;&gt;&lt;property id=&quot;20148&quot; value=&quot;5&quot;/&gt;&lt;property id=&quot;20300&quot; value=&quot;Slide 4 - &amp;quot;Industrial Sources of H2S  &amp;quot;&quot;/&gt;&lt;property id=&quot;20307&quot; value=&quot;510&quot;/&gt;&lt;/object&gt;&lt;object type=&quot;3&quot; unique_id=&quot;261279&quot;&gt;&lt;property id=&quot;20148&quot; value=&quot;5&quot;/&gt;&lt;property id=&quot;20300&quot; value=&quot;Slide 5 - &amp;quot;Synonyms for H2S&amp;quot;&quot;/&gt;&lt;property id=&quot;20307&quot; value=&quot;511&quot;/&gt;&lt;/object&gt;&lt;object type=&quot;3&quot; unique_id=&quot;261280&quot;&gt;&lt;property id=&quot;20148&quot; value=&quot;5&quot;/&gt;&lt;property id=&quot;20300&quot; value=&quot;Slide 6 - &amp;quot;Synonyms for H2S&amp;quot;&quot;/&gt;&lt;property id=&quot;20307&quot; value=&quot;512&quot;/&gt;&lt;/object&gt;&lt;object type=&quot;3&quot; unique_id=&quot;261281&quot;&gt;&lt;property id=&quot;20148&quot; value=&quot;5&quot;/&gt;&lt;property id=&quot;20300&quot; value=&quot;Slide 8 - &amp;quot;Physical &amp;amp; Chemical Properties of H2S&amp;quot;&quot;/&gt;&lt;property id=&quot;20307&quot; value=&quot;513&quot;/&gt;&lt;/object&gt;&lt;object type=&quot;3&quot; unique_id=&quot;261282&quot;&gt;&lt;property id=&quot;20148&quot; value=&quot;5&quot;/&gt;&lt;property id=&quot;20300&quot; value=&quot;Slide 10 - &amp;quot;Physical &amp;amp; Chemical Properties of H2S&amp;quot;&quot;/&gt;&lt;property id=&quot;20307&quot; value=&quot;514&quot;/&gt;&lt;/object&gt;&lt;object type=&quot;3&quot; unique_id=&quot;261284&quot;&gt;&lt;property id=&quot;20148&quot; value=&quot;5&quot;/&gt;&lt;property id=&quot;20300&quot; value=&quot;Slide 11 - &amp;quot;Physical Properties of H2S&amp;quot;&quot;/&gt;&lt;property id=&quot;20307&quot; value=&quot;516&quot;/&gt;&lt;/object&gt;&lt;object type=&quot;3&quot; unique_id=&quot;261285&quot;&gt;&lt;property id=&quot;20148&quot; value=&quot;5&quot;/&gt;&lt;property id=&quot;20300&quot; value=&quot;Slide 12 - &amp;quot;Chemical Reactions&amp;quot;&quot;/&gt;&lt;property id=&quot;20307&quot; value=&quot;517&quot;/&gt;&lt;/object&gt;&lt;object type=&quot;3&quot; unique_id=&quot;261286&quot;&gt;&lt;property id=&quot;20148&quot; value=&quot;5&quot;/&gt;&lt;property id=&quot;20300&quot; value=&quot;Slide 18 - &amp;quot;Occupational Exposure Levels&amp;quot;&quot;/&gt;&lt;property id=&quot;20307&quot; value=&quot;518&quot;/&gt;&lt;/object&gt;&lt;object type=&quot;3&quot; unique_id=&quot;261287&quot;&gt;&lt;property id=&quot;20148&quot; value=&quot;5&quot;/&gt;&lt;property id=&quot;20300&quot; value=&quot;Slide 19 - &amp;quot;H2S is DEADLY&amp;quot;&quot;/&gt;&lt;property id=&quot;20307&quot; value=&quot;520&quot;/&gt;&lt;/object&gt;&lt;object type=&quot;3&quot; unique_id=&quot;261288&quot;&gt;&lt;property id=&quot;20148&quot; value=&quot;5&quot;/&gt;&lt;property id=&quot;20300&quot; value=&quot;Slide 20 - &amp;quot;Toxicity of Various Gases&amp;quot;&quot;/&gt;&lt;property id=&quot;20307&quot; value=&quot;521&quot;/&gt;&lt;/object&gt;&lt;object type=&quot;3&quot; unique_id=&quot;261289&quot;&gt;&lt;property id=&quot;20148&quot; value=&quot;5&quot;/&gt;&lt;property id=&quot;20300&quot; value=&quot;Slide 21 - &amp;quot;Routes of Exposure&amp;quot;&quot;/&gt;&lt;property id=&quot;20307&quot; value=&quot;522&quot;/&gt;&lt;/object&gt;&lt;object type=&quot;3&quot; unique_id=&quot;261290&quot;&gt;&lt;property id=&quot;20148&quot; value=&quot;5&quot;/&gt;&lt;property id=&quot;20300&quot; value=&quot;Slide 22 - &amp;quot;Human Physiology – Respiratory System&amp;quot;&quot;/&gt;&lt;property id=&quot;20307&quot; value=&quot;523&quot;/&gt;&lt;/object&gt;&lt;object type=&quot;3&quot; unique_id=&quot;261291&quot;&gt;&lt;property id=&quot;20148&quot; value=&quot;5&quot;/&gt;&lt;property id=&quot;20300&quot; value=&quot;Slide 23 - &amp;quot;Human Physiology – Respiratory System&amp;quot;&quot;/&gt;&lt;property id=&quot;20307&quot; value=&quot;524&quot;/&gt;&lt;/object&gt;&lt;object type=&quot;3&quot; unique_id=&quot;261292&quot;&gt;&lt;property id=&quot;20148&quot; value=&quot;5&quot;/&gt;&lt;property id=&quot;20300&quot; value=&quot;Slide 24 - &amp;quot;Human Physiology – Olfactory Nerve&amp;quot;&quot;/&gt;&lt;property id=&quot;20307&quot; value=&quot;525&quot;/&gt;&lt;/object&gt;&lt;object type=&quot;3&quot; unique_id=&quot;261293&quot;&gt;&lt;property id=&quot;20148&quot; value=&quot;5&quot;/&gt;&lt;property id=&quot;20300&quot; value=&quot;Slide 25 - &amp;quot;Human Physiology – Olfactory Nerve&amp;quot;&quot;/&gt;&lt;property id=&quot;20307&quot; value=&quot;526&quot;/&gt;&lt;/object&gt;&lt;object type=&quot;3&quot; unique_id=&quot;261294&quot;&gt;&lt;property id=&quot;20148&quot; value=&quot;5&quot;/&gt;&lt;property id=&quot;20300&quot; value=&quot;Slide 26 - &amp;quot;Human Physiology – Eyes&amp;quot;&quot;/&gt;&lt;property id=&quot;20307&quot; value=&quot;527&quot;/&gt;&lt;/object&gt;&lt;object type=&quot;3&quot; unique_id=&quot;261295&quot;&gt;&lt;property id=&quot;20148&quot; value=&quot;5&quot;/&gt;&lt;property id=&quot;20300&quot; value=&quot;Slide 29 - &amp;quot;Health Effects - Acute&amp;quot;&quot;/&gt;&lt;property id=&quot;20307&quot; value=&quot;528&quot;/&gt;&lt;/object&gt;&lt;object type=&quot;3&quot; unique_id=&quot;261296&quot;&gt;&lt;property id=&quot;20148&quot; value=&quot;5&quot;/&gt;&lt;property id=&quot;20300&quot; value=&quot;Slide 30 - &amp;quot;Health Effects - Acute&amp;quot;&quot;/&gt;&lt;property id=&quot;20307&quot; value=&quot;529&quot;/&gt;&lt;/object&gt;&lt;object type=&quot;3&quot; unique_id=&quot;261297&quot;&gt;&lt;property id=&quot;20148&quot; value=&quot;5&quot;/&gt;&lt;property id=&quot;20300&quot; value=&quot;Slide 31 - &amp;quot;Health Effects - Acute&amp;quot;&quot;/&gt;&lt;property id=&quot;20307&quot; value=&quot;530&quot;/&gt;&lt;/object&gt;&lt;object type=&quot;3&quot; unique_id=&quot;261298&quot;&gt;&lt;property id=&quot;20148&quot; value=&quot;5&quot;/&gt;&lt;property id=&quot;20300&quot; value=&quot;Slide 32 - &amp;quot;Health Effects - Acute&amp;quot;&quot;/&gt;&lt;property id=&quot;20307&quot; value=&quot;531&quot;/&gt;&lt;/object&gt;&lt;object type=&quot;3&quot; unique_id=&quot;261299&quot;&gt;&lt;property id=&quot;20148&quot; value=&quot;5&quot;/&gt;&lt;property id=&quot;20300&quot; value=&quot;Slide 33 - &amp;quot;Health Effects - Acute&amp;quot;&quot;/&gt;&lt;property id=&quot;20307&quot; value=&quot;532&quot;/&gt;&lt;/object&gt;&lt;object type=&quot;3&quot; unique_id=&quot;261300&quot;&gt;&lt;property id=&quot;20148&quot; value=&quot;5&quot;/&gt;&lt;property id=&quot;20300&quot; value=&quot;Slide 34 - &amp;quot;Health Effects - Chronic&amp;quot;&quot;/&gt;&lt;property id=&quot;20307&quot; value=&quot;533&quot;/&gt;&lt;/object&gt;&lt;object type=&quot;3&quot; unique_id=&quot;261301&quot;&gt;&lt;property id=&quot;20148&quot; value=&quot;5&quot;/&gt;&lt;property id=&quot;20300&quot; value=&quot;Slide 35 - &amp;quot;Health Effects - Chronic&amp;quot;&quot;/&gt;&lt;property id=&quot;20307&quot; value=&quot;534&quot;/&gt;&lt;/object&gt;&lt;object type=&quot;3&quot; unique_id=&quot;261302&quot;&gt;&lt;property id=&quot;20148&quot; value=&quot;5&quot;/&gt;&lt;property id=&quot;20300&quot; value=&quot;Slide 36 - &amp;quot;Health Effects - Chronic&amp;quot;&quot;/&gt;&lt;property id=&quot;20307&quot; value=&quot;535&quot;/&gt;&lt;/object&gt;&lt;object type=&quot;3&quot; unique_id=&quot;261303&quot;&gt;&lt;property id=&quot;20148&quot; value=&quot;5&quot;/&gt;&lt;property id=&quot;20300&quot; value=&quot;Slide 37 - &amp;quot;Physiological Effects&amp;quot;&quot;/&gt;&lt;property id=&quot;20307&quot; value=&quot;536&quot;/&gt;&lt;/object&gt;&lt;object type=&quot;3&quot; unique_id=&quot;261304&quot;&gt;&lt;property id=&quot;20148&quot; value=&quot;5&quot;/&gt;&lt;property id=&quot;20300&quot; value=&quot;Slide 38 - &amp;quot;Physiological Effects&amp;quot;&quot;/&gt;&lt;property id=&quot;20307&quot; value=&quot;540&quot;/&gt;&lt;/object&gt;&lt;object type=&quot;3&quot; unique_id=&quot;261305&quot;&gt;&lt;property id=&quot;20148&quot; value=&quot;5&quot;/&gt;&lt;property id=&quot;20300&quot; value=&quot;Slide 39 - &amp;quot;Dose-Response Relationship &amp;quot;&quot;/&gt;&lt;property id=&quot;20307&quot; value=&quot;537&quot;/&gt;&lt;/object&gt;&lt;object type=&quot;3&quot; unique_id=&quot;261306&quot;&gt;&lt;property id=&quot;20148&quot; value=&quot;5&quot;/&gt;&lt;property id=&quot;20300&quot; value=&quot;Slide 40 - &amp;quot;Dose-Response Relationship &amp;quot;&quot;/&gt;&lt;property id=&quot;20307&quot; value=&quot;538&quot;/&gt;&lt;/object&gt;&lt;object type=&quot;3&quot; unique_id=&quot;261307&quot;&gt;&lt;property id=&quot;20148&quot; value=&quot;5&quot;/&gt;&lt;property id=&quot;20300&quot; value=&quot;Slide 41 - &amp;quot;Interaction w/ Drugs and Alcohol&amp;quot;&quot;/&gt;&lt;property id=&quot;20307&quot; value=&quot;539&quot;/&gt;&lt;/object&gt;&lt;object type=&quot;3&quot; unique_id=&quot;261414&quot;&gt;&lt;property id=&quot;20148&quot; value=&quot;5&quot;/&gt;&lt;property id=&quot;20300&quot; value=&quot;Slide 1&quot;/&gt;&lt;property id=&quot;20307&quot; value=&quot;541&quot;/&gt;&lt;/object&gt;&lt;object type=&quot;3&quot; unique_id=&quot;262381&quot;&gt;&lt;property id=&quot;20148&quot; value=&quot;5&quot;/&gt;&lt;property id=&quot;20300&quot; value=&quot;Slide 7 - &amp;quot;H2S Identifiers&amp;quot;&quot;/&gt;&lt;property id=&quot;20307&quot; value=&quot;547&quot;/&gt;&lt;/object&gt;&lt;object type=&quot;3&quot; unique_id=&quot;262382&quot;&gt;&lt;property id=&quot;20148&quot; value=&quot;5&quot;/&gt;&lt;property id=&quot;20300&quot; value=&quot;Slide 9 - &amp;quot;Physical &amp;amp; Chemical Properties of H2S&amp;quot;&quot;/&gt;&lt;property id=&quot;20307&quot; value=&quot;546&quot;/&gt;&lt;/object&gt;&lt;object type=&quot;3&quot; unique_id=&quot;262383&quot;&gt;&lt;property id=&quot;20148&quot; value=&quot;5&quot;/&gt;&lt;property id=&quot;20300&quot; value=&quot;Slide 13 - &amp;quot;Chemical Reactions&amp;quot;&quot;/&gt;&lt;property id=&quot;20307&quot; value=&quot;550&quot;/&gt;&lt;/object&gt;&lt;object type=&quot;3&quot; unique_id=&quot;262384&quot;&gt;&lt;property id=&quot;20148&quot; value=&quot;5&quot;/&gt;&lt;property id=&quot;20300&quot; value=&quot;Slide 27&quot;/&gt;&lt;property id=&quot;20307&quot; value=&quot;551&quot;/&gt;&lt;/object&gt;&lt;object type=&quot;3&quot; unique_id=&quot;262385&quot;&gt;&lt;property id=&quot;20148&quot; value=&quot;5&quot;/&gt;&lt;property id=&quot;20300&quot; value=&quot;Slide 28&quot;/&gt;&lt;property id=&quot;20307&quot; value=&quot;548&quot;/&gt;&lt;/object&gt;&lt;object type=&quot;3&quot; unique_id=&quot;262386&quot;&gt;&lt;property id=&quot;20148&quot; value=&quot;5&quot;/&gt;&lt;property id=&quot;20300&quot; value=&quot;Slide 42 - &amp;quot;Hydrogen Sulfide Update  Training  &amp;quot;&quot;/&gt;&lt;property id=&quot;20307&quot; value=&quot;549&quot;/&gt;&lt;/object&gt;&lt;object type=&quot;3&quot; unique_id=&quot;284106&quot;&gt;&lt;property id=&quot;20148&quot; value=&quot;5&quot;/&gt;&lt;property id=&quot;20300&quot; value=&quot;Slide 14 - &amp;quot;Reactivity&amp;quot;&quot;/&gt;&lt;property id=&quot;20307&quot; value=&quot;556&quot;/&gt;&lt;/object&gt;&lt;object type=&quot;3&quot; unique_id=&quot;284107&quot;&gt;&lt;property id=&quot;20148&quot; value=&quot;5&quot;/&gt;&lt;property id=&quot;20300&quot; value=&quot;Slide 15&quot;/&gt;&lt;property id=&quot;20307&quot; value=&quot;553&quot;/&gt;&lt;/object&gt;&lt;object type=&quot;3&quot; unique_id=&quot;284108&quot;&gt;&lt;property id=&quot;20148&quot; value=&quot;5&quot;/&gt;&lt;property id=&quot;20300&quot; value=&quot;Slide 16&quot;/&gt;&lt;property id=&quot;20307&quot; value=&quot;555&quot;/&gt;&lt;/object&gt;&lt;object type=&quot;3&quot; unique_id=&quot;284109&quot;&gt;&lt;property id=&quot;20148&quot; value=&quot;5&quot;/&gt;&lt;property id=&quot;20300&quot; value=&quot;Slide 17&quot;/&gt;&lt;property id=&quot;20307&quot; value=&quot;554&quot;/&gt;&lt;/object&gt;&lt;/object&gt;&lt;object type=&quot;8&quot; unique_id=&quot;261343&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F9F4B1E2A9E54D971D66E63173F0D9" ma:contentTypeVersion="0" ma:contentTypeDescription="Create a new document." ma:contentTypeScope="" ma:versionID="3b3fd459f85b4826e039bfa021689a8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B93597-B3BD-4945-A518-D2D9A669C68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A920E5E-15C5-4DE3-9CB1-32B1D5EE35C5}">
  <ds:schemaRefs>
    <ds:schemaRef ds:uri="http://schemas.microsoft.com/sharepoint/v3/contenttype/forms"/>
  </ds:schemaRefs>
</ds:datastoreItem>
</file>

<file path=customXml/itemProps3.xml><?xml version="1.0" encoding="utf-8"?>
<ds:datastoreItem xmlns:ds="http://schemas.openxmlformats.org/officeDocument/2006/customXml" ds:itemID="{5D8FC02C-CB1B-44A5-9E02-79364A92C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8698</TotalTime>
  <Words>2889</Words>
  <Application>Microsoft Office PowerPoint</Application>
  <PresentationFormat>On-screen Show (4:3)</PresentationFormat>
  <Paragraphs>407</Paragraphs>
  <Slides>42</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Black</vt:lpstr>
      <vt:lpstr>Calibri</vt:lpstr>
      <vt:lpstr>Times New Roman</vt:lpstr>
      <vt:lpstr>Wingdings</vt:lpstr>
      <vt:lpstr>Office Theme</vt:lpstr>
      <vt:lpstr>Chemical Properties, Physiological Effects and Chemical Reactions of H2S </vt:lpstr>
      <vt:lpstr>Objectives:</vt:lpstr>
      <vt:lpstr>Natural Sources of H2S</vt:lpstr>
      <vt:lpstr>Industrial Sources of H2S  </vt:lpstr>
      <vt:lpstr>Synonyms for H2S</vt:lpstr>
      <vt:lpstr>Synonyms for H2S</vt:lpstr>
      <vt:lpstr>H2S Identifiers</vt:lpstr>
      <vt:lpstr>Physical &amp; Chemical Properties of H2S</vt:lpstr>
      <vt:lpstr>Physical &amp; Chemical Properties of H2S</vt:lpstr>
      <vt:lpstr>Physical &amp; Chemical Properties of H2S</vt:lpstr>
      <vt:lpstr>Physical Properties of H2S</vt:lpstr>
      <vt:lpstr>Chemical Reactions</vt:lpstr>
      <vt:lpstr>Chemical Reactions</vt:lpstr>
      <vt:lpstr>Reactivity</vt:lpstr>
      <vt:lpstr>PowerPoint Presentation</vt:lpstr>
      <vt:lpstr>PowerPoint Presentation</vt:lpstr>
      <vt:lpstr>PowerPoint Presentation</vt:lpstr>
      <vt:lpstr>Occupational Exposure Levels</vt:lpstr>
      <vt:lpstr>H2S is DEADLY</vt:lpstr>
      <vt:lpstr>Toxicity of Various Gases</vt:lpstr>
      <vt:lpstr>Routes of Exposure</vt:lpstr>
      <vt:lpstr>Human Physiology – Respiratory System</vt:lpstr>
      <vt:lpstr>Human Physiology – Respiratory System</vt:lpstr>
      <vt:lpstr>Human Physiology – Olfactory Nerve</vt:lpstr>
      <vt:lpstr>Human Physiology – Olfactory Nerve</vt:lpstr>
      <vt:lpstr>Human Physiology – Eyes</vt:lpstr>
      <vt:lpstr>PowerPoint Presentation</vt:lpstr>
      <vt:lpstr>PowerPoint Presentation</vt:lpstr>
      <vt:lpstr>Health Effects - Acute</vt:lpstr>
      <vt:lpstr>Health Effects - Acute</vt:lpstr>
      <vt:lpstr>Health Effects - Acute</vt:lpstr>
      <vt:lpstr>Health Effects - Acute</vt:lpstr>
      <vt:lpstr>Health Effects - Acute</vt:lpstr>
      <vt:lpstr>Health Effects - Chronic</vt:lpstr>
      <vt:lpstr>Health Effects - Chronic</vt:lpstr>
      <vt:lpstr>Health Effects - Chronic</vt:lpstr>
      <vt:lpstr>Physiological Effects</vt:lpstr>
      <vt:lpstr>Physiological Effects</vt:lpstr>
      <vt:lpstr>Dose-Response Relationship </vt:lpstr>
      <vt:lpstr>Dose-Response Relationship </vt:lpstr>
      <vt:lpstr>Interaction w/ Drugs and Alcohol</vt:lpstr>
      <vt:lpstr>Chemical Properties, Physiological Effects and Chemical Reactions of H2S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Consultation</dc:creator>
  <cp:lastModifiedBy>Braun, Robert W</cp:lastModifiedBy>
  <cp:revision>1145</cp:revision>
  <cp:lastPrinted>2013-03-11T16:22:25Z</cp:lastPrinted>
  <dcterms:created xsi:type="dcterms:W3CDTF">2003-02-14T23:38:02Z</dcterms:created>
  <dcterms:modified xsi:type="dcterms:W3CDTF">2021-11-05T18:28:57Z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0x010100FEF9F4B1E2A9E54D971D66E63173F0D9</vt:lpwstr>
  </property>
  <property fmtid="{D5CDD505-2E9C-101B-9397-08002B2CF9AE}" pid="3" name="ArticulateGUID">
    <vt:lpwstr>6CC8A191-D196-48CB-8F2D-7D8D092BE115</vt:lpwstr>
  </property>
  <property fmtid="{D5CDD505-2E9C-101B-9397-08002B2CF9AE}" pid="4" name="ArticulatePath">
    <vt:lpwstr>Chemical and Physical Properties</vt:lpwstr>
  </property>
</Properties>
</file>